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Lst>
  <p:sldSz cx="40233600" cy="40233600"/>
  <p:notesSz cx="7004050" cy="9290050"/>
  <p:defaultTextStyle>
    <a:defPPr>
      <a:defRPr lang="en-US"/>
    </a:defPPr>
    <a:lvl1pPr marL="0" algn="l" defTabSz="4023067" rtl="0" eaLnBrk="1" latinLnBrk="0" hangingPunct="1">
      <a:defRPr sz="7900" kern="1200">
        <a:solidFill>
          <a:schemeClr val="tx1"/>
        </a:solidFill>
        <a:latin typeface="+mn-lt"/>
        <a:ea typeface="+mn-ea"/>
        <a:cs typeface="+mn-cs"/>
      </a:defRPr>
    </a:lvl1pPr>
    <a:lvl2pPr marL="2011534" algn="l" defTabSz="4023067" rtl="0" eaLnBrk="1" latinLnBrk="0" hangingPunct="1">
      <a:defRPr sz="7900" kern="1200">
        <a:solidFill>
          <a:schemeClr val="tx1"/>
        </a:solidFill>
        <a:latin typeface="+mn-lt"/>
        <a:ea typeface="+mn-ea"/>
        <a:cs typeface="+mn-cs"/>
      </a:defRPr>
    </a:lvl2pPr>
    <a:lvl3pPr marL="4023067" algn="l" defTabSz="4023067" rtl="0" eaLnBrk="1" latinLnBrk="0" hangingPunct="1">
      <a:defRPr sz="7900" kern="1200">
        <a:solidFill>
          <a:schemeClr val="tx1"/>
        </a:solidFill>
        <a:latin typeface="+mn-lt"/>
        <a:ea typeface="+mn-ea"/>
        <a:cs typeface="+mn-cs"/>
      </a:defRPr>
    </a:lvl3pPr>
    <a:lvl4pPr marL="6034601" algn="l" defTabSz="4023067" rtl="0" eaLnBrk="1" latinLnBrk="0" hangingPunct="1">
      <a:defRPr sz="7900" kern="1200">
        <a:solidFill>
          <a:schemeClr val="tx1"/>
        </a:solidFill>
        <a:latin typeface="+mn-lt"/>
        <a:ea typeface="+mn-ea"/>
        <a:cs typeface="+mn-cs"/>
      </a:defRPr>
    </a:lvl4pPr>
    <a:lvl5pPr marL="8046135" algn="l" defTabSz="4023067" rtl="0" eaLnBrk="1" latinLnBrk="0" hangingPunct="1">
      <a:defRPr sz="7900" kern="1200">
        <a:solidFill>
          <a:schemeClr val="tx1"/>
        </a:solidFill>
        <a:latin typeface="+mn-lt"/>
        <a:ea typeface="+mn-ea"/>
        <a:cs typeface="+mn-cs"/>
      </a:defRPr>
    </a:lvl5pPr>
    <a:lvl6pPr marL="10057668" algn="l" defTabSz="4023067" rtl="0" eaLnBrk="1" latinLnBrk="0" hangingPunct="1">
      <a:defRPr sz="7900" kern="1200">
        <a:solidFill>
          <a:schemeClr val="tx1"/>
        </a:solidFill>
        <a:latin typeface="+mn-lt"/>
        <a:ea typeface="+mn-ea"/>
        <a:cs typeface="+mn-cs"/>
      </a:defRPr>
    </a:lvl6pPr>
    <a:lvl7pPr marL="12069202" algn="l" defTabSz="4023067" rtl="0" eaLnBrk="1" latinLnBrk="0" hangingPunct="1">
      <a:defRPr sz="7900" kern="1200">
        <a:solidFill>
          <a:schemeClr val="tx1"/>
        </a:solidFill>
        <a:latin typeface="+mn-lt"/>
        <a:ea typeface="+mn-ea"/>
        <a:cs typeface="+mn-cs"/>
      </a:defRPr>
    </a:lvl7pPr>
    <a:lvl8pPr marL="14080736" algn="l" defTabSz="4023067" rtl="0" eaLnBrk="1" latinLnBrk="0" hangingPunct="1">
      <a:defRPr sz="7900" kern="1200">
        <a:solidFill>
          <a:schemeClr val="tx1"/>
        </a:solidFill>
        <a:latin typeface="+mn-lt"/>
        <a:ea typeface="+mn-ea"/>
        <a:cs typeface="+mn-cs"/>
      </a:defRPr>
    </a:lvl8pPr>
    <a:lvl9pPr marL="16092270" algn="l" defTabSz="4023067" rtl="0" eaLnBrk="1" latinLnBrk="0" hangingPunct="1">
      <a:defRPr sz="7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2672">
          <p15:clr>
            <a:srgbClr val="A4A3A4"/>
          </p15:clr>
        </p15:guide>
        <p15:guide id="2" pos="126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60" autoAdjust="0"/>
    <p:restoredTop sz="99821" autoAdjust="0"/>
  </p:normalViewPr>
  <p:slideViewPr>
    <p:cSldViewPr>
      <p:cViewPr>
        <p:scale>
          <a:sx n="40" d="100"/>
          <a:sy n="40" d="100"/>
        </p:scale>
        <p:origin x="1350" y="7512"/>
      </p:cViewPr>
      <p:guideLst>
        <p:guide orient="horz" pos="12672"/>
        <p:guide pos="12672"/>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D:\MASTER'S%20NU\DATA%20ANALYSIS%2013.04.19\bar%20graphs%2016.04.1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'4 comp gender'!$A$26</c:f>
              <c:strCache>
                <c:ptCount val="1"/>
                <c:pt idx="0">
                  <c:v>Male </c:v>
                </c:pt>
              </c:strCache>
            </c:strRef>
          </c:tx>
          <c:cat>
            <c:strRef>
              <c:f>'4 comp gender'!$B$25:$F$25</c:f>
              <c:strCache>
                <c:ptCount val="5"/>
                <c:pt idx="0">
                  <c:v>interpers</c:v>
                </c:pt>
                <c:pt idx="1">
                  <c:v>lead</c:v>
                </c:pt>
                <c:pt idx="2">
                  <c:v>selfm</c:v>
                </c:pt>
                <c:pt idx="3">
                  <c:v>intrapers</c:v>
                </c:pt>
                <c:pt idx="4">
                  <c:v>total</c:v>
                </c:pt>
              </c:strCache>
            </c:strRef>
          </c:cat>
          <c:val>
            <c:numRef>
              <c:f>'4 comp gender'!$B$26:$F$26</c:f>
              <c:numCache>
                <c:formatCode>General</c:formatCode>
                <c:ptCount val="5"/>
                <c:pt idx="0">
                  <c:v>2.5099999999999998</c:v>
                </c:pt>
                <c:pt idx="1">
                  <c:v>2.8</c:v>
                </c:pt>
                <c:pt idx="2">
                  <c:v>2.84</c:v>
                </c:pt>
                <c:pt idx="3">
                  <c:v>2.74</c:v>
                </c:pt>
                <c:pt idx="4">
                  <c:v>2.7600000000000002</c:v>
                </c:pt>
              </c:numCache>
            </c:numRef>
          </c:val>
        </c:ser>
        <c:ser>
          <c:idx val="1"/>
          <c:order val="1"/>
          <c:tx>
            <c:strRef>
              <c:f>'4 comp gender'!$A$27</c:f>
              <c:strCache>
                <c:ptCount val="1"/>
                <c:pt idx="0">
                  <c:v>Female </c:v>
                </c:pt>
              </c:strCache>
            </c:strRef>
          </c:tx>
          <c:cat>
            <c:strRef>
              <c:f>'4 comp gender'!$B$25:$F$25</c:f>
              <c:strCache>
                <c:ptCount val="5"/>
                <c:pt idx="0">
                  <c:v>interpers</c:v>
                </c:pt>
                <c:pt idx="1">
                  <c:v>lead</c:v>
                </c:pt>
                <c:pt idx="2">
                  <c:v>selfm</c:v>
                </c:pt>
                <c:pt idx="3">
                  <c:v>intrapers</c:v>
                </c:pt>
                <c:pt idx="4">
                  <c:v>total</c:v>
                </c:pt>
              </c:strCache>
            </c:strRef>
          </c:cat>
          <c:val>
            <c:numRef>
              <c:f>'4 comp gender'!$B$27:$F$27</c:f>
              <c:numCache>
                <c:formatCode>General</c:formatCode>
                <c:ptCount val="5"/>
                <c:pt idx="0">
                  <c:v>2.52</c:v>
                </c:pt>
                <c:pt idx="1">
                  <c:v>2.73</c:v>
                </c:pt>
                <c:pt idx="2">
                  <c:v>2.69</c:v>
                </c:pt>
                <c:pt idx="3">
                  <c:v>2.71</c:v>
                </c:pt>
                <c:pt idx="4">
                  <c:v>2.68</c:v>
                </c:pt>
              </c:numCache>
            </c:numRef>
          </c:val>
        </c:ser>
        <c:axId val="84492672"/>
        <c:axId val="84494592"/>
      </c:barChart>
      <c:catAx>
        <c:axId val="84492672"/>
        <c:scaling>
          <c:orientation val="minMax"/>
        </c:scaling>
        <c:axPos val="b"/>
        <c:tickLblPos val="nextTo"/>
        <c:crossAx val="84494592"/>
        <c:crosses val="autoZero"/>
        <c:auto val="1"/>
        <c:lblAlgn val="ctr"/>
        <c:lblOffset val="100"/>
      </c:catAx>
      <c:valAx>
        <c:axId val="84494592"/>
        <c:scaling>
          <c:orientation val="minMax"/>
        </c:scaling>
        <c:axPos val="l"/>
        <c:majorGridlines/>
        <c:numFmt formatCode="General" sourceLinked="1"/>
        <c:tickLblPos val="nextTo"/>
        <c:crossAx val="84492672"/>
        <c:crosses val="autoZero"/>
        <c:crossBetween val="between"/>
      </c:valAx>
    </c:plotArea>
    <c:legend>
      <c:legendPos val="r"/>
      <c:layout/>
    </c:legend>
    <c:plotVisOnly val="1"/>
  </c:chart>
  <c:externalData r:id="rId1"/>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11734800" y="0"/>
            <a:ext cx="28498800" cy="402336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lIns="459806" tIns="229903" rIns="459806" bIns="229903"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8382000" y="20116800"/>
            <a:ext cx="402336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459806" tIns="229903" rIns="459806" bIns="229903" anchor="t" compatLnSpc="1"/>
          <a:lstStyle>
            <a:extLst/>
          </a:lstStyle>
          <a:p>
            <a:endParaRPr kumimoji="0" lang="en-US"/>
          </a:p>
        </p:txBody>
      </p:sp>
      <p:sp>
        <p:nvSpPr>
          <p:cNvPr id="12" name="Заголовок 11"/>
          <p:cNvSpPr>
            <a:spLocks noGrp="1"/>
          </p:cNvSpPr>
          <p:nvPr>
            <p:ph type="ctrTitle"/>
          </p:nvPr>
        </p:nvSpPr>
        <p:spPr>
          <a:xfrm>
            <a:off x="14814219" y="3129280"/>
            <a:ext cx="22463760" cy="16826586"/>
          </a:xfrm>
        </p:spPr>
        <p:txBody>
          <a:bodyPr lIns="229903" tIns="0" rIns="229903">
            <a:noAutofit/>
          </a:bodyPr>
          <a:lstStyle>
            <a:lvl1pPr algn="r">
              <a:defRPr sz="211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14759545" y="20767202"/>
            <a:ext cx="22505023" cy="6460655"/>
          </a:xfrm>
        </p:spPr>
        <p:txBody>
          <a:bodyPr lIns="229903" tIns="0" rIns="229903" bIns="0"/>
          <a:lstStyle>
            <a:lvl1pPr marL="0" indent="0" algn="r">
              <a:buNone/>
              <a:defRPr sz="11100">
                <a:solidFill>
                  <a:srgbClr val="FFFFFF"/>
                </a:solidFill>
                <a:effectLst/>
              </a:defRPr>
            </a:lvl1pPr>
            <a:lvl2pPr marL="2299030" indent="0" algn="ctr">
              <a:buNone/>
            </a:lvl2pPr>
            <a:lvl3pPr marL="4598060" indent="0" algn="ctr">
              <a:buNone/>
            </a:lvl3pPr>
            <a:lvl4pPr marL="6897091" indent="0" algn="ctr">
              <a:buNone/>
            </a:lvl4pPr>
            <a:lvl5pPr marL="9196121" indent="0" algn="ctr">
              <a:buNone/>
            </a:lvl5pPr>
            <a:lvl6pPr marL="11495151" indent="0" algn="ctr">
              <a:buNone/>
            </a:lvl6pPr>
            <a:lvl7pPr marL="13794181" indent="0" algn="ctr">
              <a:buNone/>
            </a:lvl7pPr>
            <a:lvl8pPr marL="16093211" indent="0" algn="ctr">
              <a:buNone/>
            </a:lvl8pPr>
            <a:lvl9pPr marL="18392242"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25833385" y="38473283"/>
            <a:ext cx="8810842" cy="1331158"/>
          </a:xfrm>
        </p:spPr>
        <p:txBody>
          <a:bodyPr/>
          <a:lstStyle>
            <a:lvl1pPr>
              <a:defRPr lang="en-US" smtClean="0">
                <a:solidFill>
                  <a:srgbClr val="FFFFFF"/>
                </a:solidFill>
              </a:defRPr>
            </a:lvl1pPr>
            <a:extLst/>
          </a:lstStyle>
          <a:p>
            <a:fld id="{985D6BDF-9D0E-4E2B-85B8-D8F4790360C9}" type="datetimeFigureOut">
              <a:rPr lang="en-US" smtClean="0"/>
              <a:pPr/>
              <a:t>6/9/2019</a:t>
            </a:fld>
            <a:endParaRPr lang="en-US" dirty="0"/>
          </a:p>
        </p:txBody>
      </p:sp>
      <p:sp>
        <p:nvSpPr>
          <p:cNvPr id="18" name="Нижний колонтитул 17"/>
          <p:cNvSpPr>
            <a:spLocks noGrp="1"/>
          </p:cNvSpPr>
          <p:nvPr>
            <p:ph type="ftr" sz="quarter" idx="11"/>
          </p:nvPr>
        </p:nvSpPr>
        <p:spPr>
          <a:xfrm>
            <a:off x="12405360" y="38473283"/>
            <a:ext cx="12881977" cy="1341120"/>
          </a:xfrm>
        </p:spPr>
        <p:txBody>
          <a:bodyPr/>
          <a:lstStyle>
            <a:lvl1pPr>
              <a:defRPr lang="en-US" dirty="0">
                <a:solidFill>
                  <a:srgbClr val="FFFFFF"/>
                </a:solidFill>
              </a:defRPr>
            </a:lvl1pPr>
            <a:extLst/>
          </a:lstStyle>
          <a:p>
            <a:endParaRPr lang="en-US" dirty="0"/>
          </a:p>
        </p:txBody>
      </p:sp>
      <p:sp>
        <p:nvSpPr>
          <p:cNvPr id="29" name="Номер слайда 28"/>
          <p:cNvSpPr>
            <a:spLocks noGrp="1"/>
          </p:cNvSpPr>
          <p:nvPr>
            <p:ph type="sldNum" sz="quarter" idx="12"/>
          </p:nvPr>
        </p:nvSpPr>
        <p:spPr>
          <a:xfrm>
            <a:off x="34675890" y="38463322"/>
            <a:ext cx="2588678" cy="1341120"/>
          </a:xfrm>
        </p:spPr>
        <p:txBody>
          <a:bodyPr/>
          <a:lstStyle>
            <a:lvl1pPr>
              <a:defRPr lang="en-US" smtClean="0">
                <a:solidFill>
                  <a:srgbClr val="FFFFFF"/>
                </a:solidFill>
              </a:defRPr>
            </a:lvl1pPr>
            <a:extLst/>
          </a:lstStyle>
          <a:p>
            <a:fld id="{FBB075EA-769C-4ECD-B48E-D6FCDC24F87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85D6BDF-9D0E-4E2B-85B8-D8F4790360C9}" type="datetimeFigureOut">
              <a:rPr lang="en-US" smtClean="0"/>
              <a:pPr/>
              <a:t>6/9/2019</a:t>
            </a:fld>
            <a:endParaRPr lang="en-US" dirty="0"/>
          </a:p>
        </p:txBody>
      </p:sp>
      <p:sp>
        <p:nvSpPr>
          <p:cNvPr id="5" name="Нижний колонтитул 4"/>
          <p:cNvSpPr>
            <a:spLocks noGrp="1"/>
          </p:cNvSpPr>
          <p:nvPr>
            <p:ph type="ftr" sz="quarter" idx="11"/>
          </p:nvPr>
        </p:nvSpPr>
        <p:spPr/>
        <p:txBody>
          <a:bodyPr/>
          <a:lstStyle>
            <a:extLst/>
          </a:lstStyle>
          <a:p>
            <a:endParaRPr lang="en-US" dirty="0"/>
          </a:p>
        </p:txBody>
      </p:sp>
      <p:sp>
        <p:nvSpPr>
          <p:cNvPr id="6" name="Номер слайда 5"/>
          <p:cNvSpPr>
            <a:spLocks noGrp="1"/>
          </p:cNvSpPr>
          <p:nvPr>
            <p:ph type="sldNum" sz="quarter" idx="12"/>
          </p:nvPr>
        </p:nvSpPr>
        <p:spPr/>
        <p:txBody>
          <a:bodyPr/>
          <a:lstStyle>
            <a:extLst/>
          </a:lstStyle>
          <a:p>
            <a:fld id="{FBB075EA-769C-4ECD-B48E-D6FCDC24F87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28834080" y="1613072"/>
            <a:ext cx="6705600" cy="34328947"/>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2011680" y="1611236"/>
            <a:ext cx="26487120" cy="34328947"/>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18668390" y="38473283"/>
            <a:ext cx="8810842" cy="1331158"/>
          </a:xfrm>
        </p:spPr>
        <p:txBody>
          <a:bodyPr/>
          <a:lstStyle>
            <a:extLst/>
          </a:lstStyle>
          <a:p>
            <a:fld id="{985D6BDF-9D0E-4E2B-85B8-D8F4790360C9}" type="datetimeFigureOut">
              <a:rPr lang="en-US" smtClean="0"/>
              <a:pPr/>
              <a:t>6/9/2019</a:t>
            </a:fld>
            <a:endParaRPr lang="en-US" dirty="0"/>
          </a:p>
        </p:txBody>
      </p:sp>
      <p:sp>
        <p:nvSpPr>
          <p:cNvPr id="5" name="Нижний колонтитул 4"/>
          <p:cNvSpPr>
            <a:spLocks noGrp="1"/>
          </p:cNvSpPr>
          <p:nvPr>
            <p:ph type="ftr" sz="quarter" idx="11"/>
          </p:nvPr>
        </p:nvSpPr>
        <p:spPr>
          <a:xfrm>
            <a:off x="2011680" y="38463322"/>
            <a:ext cx="16093440" cy="1341120"/>
          </a:xfrm>
        </p:spPr>
        <p:txBody>
          <a:bodyPr/>
          <a:lstStyle>
            <a:extLst/>
          </a:lstStyle>
          <a:p>
            <a:endParaRPr lang="en-US" dirty="0"/>
          </a:p>
        </p:txBody>
      </p:sp>
      <p:sp>
        <p:nvSpPr>
          <p:cNvPr id="6" name="Номер слайда 5"/>
          <p:cNvSpPr>
            <a:spLocks noGrp="1"/>
          </p:cNvSpPr>
          <p:nvPr>
            <p:ph type="sldNum" sz="quarter" idx="12"/>
          </p:nvPr>
        </p:nvSpPr>
        <p:spPr>
          <a:xfrm>
            <a:off x="27519783" y="38445440"/>
            <a:ext cx="2588678" cy="1341120"/>
          </a:xfrm>
        </p:spPr>
        <p:txBody>
          <a:bodyPr/>
          <a:lstStyle>
            <a:lvl1pPr>
              <a:defRPr>
                <a:solidFill>
                  <a:schemeClr val="tx2"/>
                </a:solidFill>
              </a:defRPr>
            </a:lvl1pPr>
            <a:extLst/>
          </a:lstStyle>
          <a:p>
            <a:fld id="{FBB075EA-769C-4ECD-B48E-D6FCDC24F876}"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15" name="Rectangle 14"/>
          <p:cNvSpPr/>
          <p:nvPr userDrawn="1"/>
        </p:nvSpPr>
        <p:spPr>
          <a:xfrm>
            <a:off x="39502080" y="0"/>
            <a:ext cx="731520" cy="402336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endParaRPr lang="en-US" dirty="0"/>
          </a:p>
        </p:txBody>
      </p:sp>
      <p:sp>
        <p:nvSpPr>
          <p:cNvPr id="16" name="Rectangle 15"/>
          <p:cNvSpPr/>
          <p:nvPr userDrawn="1"/>
        </p:nvSpPr>
        <p:spPr>
          <a:xfrm>
            <a:off x="0" y="0"/>
            <a:ext cx="731520" cy="402336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endParaRPr lang="en-US" dirty="0"/>
          </a:p>
        </p:txBody>
      </p:sp>
      <p:sp>
        <p:nvSpPr>
          <p:cNvPr id="17" name="Rectangle 16"/>
          <p:cNvSpPr/>
          <p:nvPr userDrawn="1"/>
        </p:nvSpPr>
        <p:spPr>
          <a:xfrm>
            <a:off x="0" y="0"/>
            <a:ext cx="40233600" cy="502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endParaRPr lang="en-US" dirty="0"/>
          </a:p>
        </p:txBody>
      </p:sp>
      <p:sp>
        <p:nvSpPr>
          <p:cNvPr id="18" name="Rectangle 17"/>
          <p:cNvSpPr/>
          <p:nvPr userDrawn="1"/>
        </p:nvSpPr>
        <p:spPr>
          <a:xfrm>
            <a:off x="0" y="35204400"/>
            <a:ext cx="40233600" cy="5029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endParaRPr lang="en-US" dirty="0"/>
          </a:p>
        </p:txBody>
      </p:sp>
      <p:sp>
        <p:nvSpPr>
          <p:cNvPr id="19" name="Instructions"/>
          <p:cNvSpPr/>
          <p:nvPr userDrawn="1"/>
        </p:nvSpPr>
        <p:spPr>
          <a:xfrm>
            <a:off x="-12573000" y="0"/>
            <a:ext cx="11734800" cy="40233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09535" tIns="209535" rIns="209535" bIns="209535"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2200"/>
              </a:spcAft>
            </a:pPr>
            <a:r>
              <a:rPr lang="en-US" sz="8800" dirty="0">
                <a:solidFill>
                  <a:srgbClr val="7F7F7F"/>
                </a:solidFill>
                <a:latin typeface="Calibri" pitchFamily="34" charset="0"/>
                <a:cs typeface="Calibri" panose="020F0502020204030204" pitchFamily="34" charset="0"/>
              </a:rPr>
              <a:t>Poster Print Size:</a:t>
            </a:r>
            <a:endParaRPr sz="8800" dirty="0">
              <a:solidFill>
                <a:srgbClr val="7F7F7F"/>
              </a:solidFill>
              <a:latin typeface="Calibri" pitchFamily="34" charset="0"/>
              <a:cs typeface="Calibri" panose="020F0502020204030204" pitchFamily="34" charset="0"/>
            </a:endParaRPr>
          </a:p>
          <a:p>
            <a:pPr lvl="0">
              <a:spcBef>
                <a:spcPts val="0"/>
              </a:spcBef>
              <a:spcAft>
                <a:spcPts val="2200"/>
              </a:spcAft>
            </a:pPr>
            <a:r>
              <a:rPr lang="en-US" sz="6000" dirty="0">
                <a:solidFill>
                  <a:srgbClr val="7F7F7F"/>
                </a:solidFill>
                <a:latin typeface="Calibri" pitchFamily="34" charset="0"/>
                <a:cs typeface="Calibri" panose="020F0502020204030204" pitchFamily="34" charset="0"/>
              </a:rPr>
              <a:t>This poster template is 44” high by 44” wide. It can be used to print any poster with a 1:1 aspect ratio.</a:t>
            </a:r>
          </a:p>
          <a:p>
            <a:pPr lvl="0">
              <a:spcBef>
                <a:spcPts val="0"/>
              </a:spcBef>
              <a:spcAft>
                <a:spcPts val="2200"/>
              </a:spcAft>
            </a:pPr>
            <a:r>
              <a:rPr lang="en-US" sz="8800" dirty="0">
                <a:solidFill>
                  <a:srgbClr val="7F7F7F"/>
                </a:solidFill>
                <a:latin typeface="Calibri" pitchFamily="34" charset="0"/>
                <a:cs typeface="Calibri" panose="020F0502020204030204" pitchFamily="34" charset="0"/>
              </a:rPr>
              <a:t>Placeholders</a:t>
            </a:r>
            <a:r>
              <a:rPr sz="8800" dirty="0">
                <a:solidFill>
                  <a:srgbClr val="7F7F7F"/>
                </a:solidFill>
                <a:latin typeface="Calibri" pitchFamily="34" charset="0"/>
                <a:cs typeface="Calibri" panose="020F0502020204030204" pitchFamily="34" charset="0"/>
              </a:rPr>
              <a:t>:</a:t>
            </a:r>
          </a:p>
          <a:p>
            <a:pPr lvl="0">
              <a:spcBef>
                <a:spcPts val="0"/>
              </a:spcBef>
              <a:spcAft>
                <a:spcPts val="2200"/>
              </a:spcAft>
            </a:pPr>
            <a:r>
              <a:rPr sz="6000" dirty="0">
                <a:solidFill>
                  <a:srgbClr val="7F7F7F"/>
                </a:solidFill>
                <a:latin typeface="Calibri" pitchFamily="34" charset="0"/>
                <a:cs typeface="Calibri" panose="020F0502020204030204" pitchFamily="34" charset="0"/>
              </a:rPr>
              <a:t>The </a:t>
            </a:r>
            <a:r>
              <a:rPr lang="en-US" sz="6000" dirty="0">
                <a:solidFill>
                  <a:srgbClr val="7F7F7F"/>
                </a:solidFill>
                <a:latin typeface="Calibri" pitchFamily="34" charset="0"/>
                <a:cs typeface="Calibri" panose="020F0502020204030204" pitchFamily="34" charset="0"/>
              </a:rPr>
              <a:t>various elements included</a:t>
            </a:r>
            <a:r>
              <a:rPr sz="6000" dirty="0">
                <a:solidFill>
                  <a:srgbClr val="7F7F7F"/>
                </a:solidFill>
                <a:latin typeface="Calibri" pitchFamily="34" charset="0"/>
                <a:cs typeface="Calibri" panose="020F0502020204030204" pitchFamily="34" charset="0"/>
              </a:rPr>
              <a:t> in this </a:t>
            </a:r>
            <a:r>
              <a:rPr lang="en-US" sz="6000" dirty="0">
                <a:solidFill>
                  <a:srgbClr val="7F7F7F"/>
                </a:solidFill>
                <a:latin typeface="Calibri" pitchFamily="34" charset="0"/>
                <a:cs typeface="Calibri" panose="020F0502020204030204" pitchFamily="34" charset="0"/>
              </a:rPr>
              <a:t>poster are ones</a:t>
            </a:r>
            <a:r>
              <a:rPr lang="en-US" sz="6000" baseline="0" dirty="0">
                <a:solidFill>
                  <a:srgbClr val="7F7F7F"/>
                </a:solidFill>
                <a:latin typeface="Calibri" pitchFamily="34" charset="0"/>
                <a:cs typeface="Calibri" panose="020F0502020204030204" pitchFamily="34" charset="0"/>
              </a:rPr>
              <a:t> we often see in medical, research, and scientific posters.</a:t>
            </a:r>
            <a:r>
              <a:rPr sz="6000" dirty="0">
                <a:solidFill>
                  <a:srgbClr val="7F7F7F"/>
                </a:solidFill>
                <a:latin typeface="Calibri" pitchFamily="34" charset="0"/>
                <a:cs typeface="Calibri" panose="020F0502020204030204" pitchFamily="34" charset="0"/>
              </a:rPr>
              <a:t> </a:t>
            </a:r>
            <a:r>
              <a:rPr lang="en-US" sz="6000" dirty="0">
                <a:solidFill>
                  <a:srgbClr val="7F7F7F"/>
                </a:solidFill>
                <a:latin typeface="Calibri" pitchFamily="34" charset="0"/>
                <a:cs typeface="Calibri" panose="020F0502020204030204" pitchFamily="34" charset="0"/>
              </a:rPr>
              <a:t>Feel</a:t>
            </a:r>
            <a:r>
              <a:rPr lang="en-US" sz="60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2200"/>
              </a:spcAft>
            </a:pPr>
            <a:r>
              <a:rPr lang="en-US" sz="8800" dirty="0">
                <a:solidFill>
                  <a:srgbClr val="7F7F7F"/>
                </a:solidFill>
                <a:latin typeface="Calibri" pitchFamily="34" charset="0"/>
                <a:cs typeface="Calibri" panose="020F0502020204030204" pitchFamily="34" charset="0"/>
              </a:rPr>
              <a:t>Image</a:t>
            </a:r>
            <a:r>
              <a:rPr lang="en-US" sz="8800" baseline="0" dirty="0">
                <a:solidFill>
                  <a:srgbClr val="7F7F7F"/>
                </a:solidFill>
                <a:latin typeface="Calibri" pitchFamily="34" charset="0"/>
                <a:cs typeface="Calibri" panose="020F0502020204030204" pitchFamily="34" charset="0"/>
              </a:rPr>
              <a:t> Quality</a:t>
            </a:r>
            <a:r>
              <a:rPr lang="en-US" sz="8800" dirty="0">
                <a:solidFill>
                  <a:srgbClr val="7F7F7F"/>
                </a:solidFill>
                <a:latin typeface="Calibri" pitchFamily="34" charset="0"/>
                <a:cs typeface="Calibri" panose="020F0502020204030204" pitchFamily="34" charset="0"/>
              </a:rPr>
              <a:t>:</a:t>
            </a:r>
          </a:p>
          <a:p>
            <a:pPr lvl="0">
              <a:spcBef>
                <a:spcPts val="0"/>
              </a:spcBef>
              <a:spcAft>
                <a:spcPts val="2200"/>
              </a:spcAft>
            </a:pPr>
            <a:r>
              <a:rPr lang="en-US" sz="6000" dirty="0">
                <a:solidFill>
                  <a:srgbClr val="7F7F7F"/>
                </a:solidFill>
                <a:latin typeface="Calibri" pitchFamily="34" charset="0"/>
                <a:cs typeface="Calibri" panose="020F0502020204030204" pitchFamily="34" charset="0"/>
              </a:rPr>
              <a:t>You can place digital photos or logo art in your poster file by selecting the </a:t>
            </a:r>
            <a:r>
              <a:rPr lang="en-US" sz="6000" b="1" dirty="0">
                <a:solidFill>
                  <a:srgbClr val="7F7F7F"/>
                </a:solidFill>
                <a:latin typeface="Calibri" pitchFamily="34" charset="0"/>
                <a:cs typeface="Calibri" panose="020F0502020204030204" pitchFamily="34" charset="0"/>
              </a:rPr>
              <a:t>Insert, Picture</a:t>
            </a:r>
            <a:r>
              <a:rPr lang="en-US" sz="60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6000" b="1" dirty="0">
                <a:solidFill>
                  <a:srgbClr val="7F7F7F"/>
                </a:solidFill>
                <a:latin typeface="Calibri" pitchFamily="34" charset="0"/>
                <a:cs typeface="Calibri" panose="020F0502020204030204" pitchFamily="34" charset="0"/>
              </a:rPr>
              <a:t>150-200 pixels per inch in their final printed size</a:t>
            </a:r>
            <a:r>
              <a:rPr lang="en-US" sz="6000" dirty="0">
                <a:solidFill>
                  <a:srgbClr val="7F7F7F"/>
                </a:solidFill>
                <a:latin typeface="Calibri" pitchFamily="34" charset="0"/>
                <a:cs typeface="Calibri" panose="020F0502020204030204" pitchFamily="34" charset="0"/>
              </a:rPr>
              <a:t>. For instance, a 1600 x 1200 pixel</a:t>
            </a:r>
            <a:r>
              <a:rPr lang="en-US" sz="6000" baseline="0" dirty="0">
                <a:solidFill>
                  <a:srgbClr val="7F7F7F"/>
                </a:solidFill>
                <a:latin typeface="Calibri" pitchFamily="34" charset="0"/>
                <a:cs typeface="Calibri" panose="020F0502020204030204" pitchFamily="34" charset="0"/>
              </a:rPr>
              <a:t> photo will usually look fine up to </a:t>
            </a:r>
            <a:r>
              <a:rPr lang="en-US" sz="6000" dirty="0">
                <a:solidFill>
                  <a:srgbClr val="7F7F7F"/>
                </a:solidFill>
                <a:latin typeface="Calibri" pitchFamily="34" charset="0"/>
                <a:cs typeface="Calibri" panose="020F0502020204030204" pitchFamily="34" charset="0"/>
              </a:rPr>
              <a:t>8“-10” wide on your printed poster.</a:t>
            </a:r>
          </a:p>
          <a:p>
            <a:pPr lvl="0">
              <a:spcBef>
                <a:spcPts val="0"/>
              </a:spcBef>
              <a:spcAft>
                <a:spcPts val="2200"/>
              </a:spcAft>
            </a:pPr>
            <a:r>
              <a:rPr lang="en-US" sz="60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2200"/>
              </a:spcAft>
            </a:pPr>
            <a:r>
              <a:rPr lang="en-US" sz="60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2200"/>
              </a:spcAft>
            </a:pPr>
            <a:r>
              <a:rPr lang="en-US" sz="4400" dirty="0">
                <a:solidFill>
                  <a:srgbClr val="7F7F7F"/>
                </a:solidFill>
                <a:latin typeface="Calibri" pitchFamily="34" charset="0"/>
                <a:cs typeface="Calibri" panose="020F0502020204030204" pitchFamily="34" charset="0"/>
              </a:rPr>
              <a:t/>
            </a:r>
            <a:br>
              <a:rPr lang="en-US" sz="4400" dirty="0">
                <a:solidFill>
                  <a:srgbClr val="7F7F7F"/>
                </a:solidFill>
                <a:latin typeface="Calibri" pitchFamily="34" charset="0"/>
                <a:cs typeface="Calibri" panose="020F0502020204030204" pitchFamily="34" charset="0"/>
              </a:rPr>
            </a:br>
            <a:r>
              <a:rPr lang="en-US" sz="4400" dirty="0">
                <a:solidFill>
                  <a:srgbClr val="7F7F7F"/>
                </a:solidFill>
                <a:latin typeface="Calibri" pitchFamily="34" charset="0"/>
                <a:cs typeface="Calibri" panose="020F0502020204030204" pitchFamily="34" charset="0"/>
              </a:rPr>
              <a:t>[This sidebar area does not print.]</a:t>
            </a:r>
          </a:p>
        </p:txBody>
      </p:sp>
      <p:grpSp>
        <p:nvGrpSpPr>
          <p:cNvPr id="3" name="Group 19"/>
          <p:cNvGrpSpPr/>
          <p:nvPr userDrawn="1"/>
        </p:nvGrpSpPr>
        <p:grpSpPr>
          <a:xfrm>
            <a:off x="41071800" y="0"/>
            <a:ext cx="11734800" cy="40233600"/>
            <a:chOff x="33832800" y="0"/>
            <a:chExt cx="12801600" cy="43891200"/>
          </a:xfrm>
        </p:grpSpPr>
        <p:sp>
          <p:nvSpPr>
            <p:cNvPr id="21"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2200"/>
                </a:spcAft>
              </a:pPr>
              <a:r>
                <a:rPr lang="en-US" sz="8800" dirty="0">
                  <a:solidFill>
                    <a:schemeClr val="bg1">
                      <a:lumMod val="50000"/>
                    </a:schemeClr>
                  </a:solidFill>
                  <a:latin typeface="Calibri" pitchFamily="34" charset="0"/>
                  <a:cs typeface="Calibri" panose="020F0502020204030204" pitchFamily="34" charset="0"/>
                </a:rPr>
                <a:t>Change</a:t>
              </a:r>
              <a:r>
                <a:rPr lang="en-US" sz="8800" baseline="0" dirty="0">
                  <a:solidFill>
                    <a:schemeClr val="bg1">
                      <a:lumMod val="50000"/>
                    </a:schemeClr>
                  </a:solidFill>
                  <a:latin typeface="Calibri" pitchFamily="34" charset="0"/>
                  <a:cs typeface="Calibri" panose="020F0502020204030204" pitchFamily="34" charset="0"/>
                </a:rPr>
                <a:t> Color Theme</a:t>
              </a:r>
              <a:r>
                <a:rPr lang="en-US" sz="8800" dirty="0">
                  <a:solidFill>
                    <a:schemeClr val="bg1">
                      <a:lumMod val="50000"/>
                    </a:schemeClr>
                  </a:solidFill>
                  <a:latin typeface="Calibri" pitchFamily="34" charset="0"/>
                  <a:cs typeface="Calibri" panose="020F0502020204030204" pitchFamily="34" charset="0"/>
                </a:rPr>
                <a:t>:</a:t>
              </a:r>
              <a:endParaRPr sz="8800" dirty="0">
                <a:solidFill>
                  <a:schemeClr val="bg1">
                    <a:lumMod val="50000"/>
                  </a:schemeClr>
                </a:solidFill>
                <a:latin typeface="Calibri" pitchFamily="34" charset="0"/>
                <a:cs typeface="Calibri" panose="020F0502020204030204" pitchFamily="34" charset="0"/>
              </a:endParaRPr>
            </a:p>
            <a:p>
              <a:pPr lvl="0">
                <a:spcBef>
                  <a:spcPts val="0"/>
                </a:spcBef>
                <a:spcAft>
                  <a:spcPts val="2200"/>
                </a:spcAft>
              </a:pPr>
              <a:r>
                <a:rPr lang="en-US" sz="60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60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2200"/>
                </a:spcAft>
              </a:pPr>
              <a:r>
                <a:rPr lang="en-US" sz="6000" baseline="0" dirty="0">
                  <a:solidFill>
                    <a:schemeClr val="bg1">
                      <a:lumMod val="50000"/>
                    </a:schemeClr>
                  </a:solidFill>
                  <a:latin typeface="Calibri" pitchFamily="34" charset="0"/>
                  <a:cs typeface="Calibri" panose="020F0502020204030204" pitchFamily="34" charset="0"/>
                </a:rPr>
                <a:t>To change the color theme, select the </a:t>
              </a:r>
              <a:r>
                <a:rPr lang="en-US" sz="6000" b="1" baseline="0" dirty="0">
                  <a:solidFill>
                    <a:schemeClr val="bg1">
                      <a:lumMod val="50000"/>
                    </a:schemeClr>
                  </a:solidFill>
                  <a:latin typeface="Calibri" pitchFamily="34" charset="0"/>
                  <a:cs typeface="Calibri" panose="020F0502020204030204" pitchFamily="34" charset="0"/>
                </a:rPr>
                <a:t>Design</a:t>
              </a:r>
              <a:r>
                <a:rPr lang="en-US" sz="6000" baseline="0" dirty="0">
                  <a:solidFill>
                    <a:schemeClr val="bg1">
                      <a:lumMod val="50000"/>
                    </a:schemeClr>
                  </a:solidFill>
                  <a:latin typeface="Calibri" pitchFamily="34" charset="0"/>
                  <a:cs typeface="Calibri" panose="020F0502020204030204" pitchFamily="34" charset="0"/>
                </a:rPr>
                <a:t> tab, then select the </a:t>
              </a:r>
              <a:r>
                <a:rPr lang="en-US" sz="6000" b="1" baseline="0" dirty="0">
                  <a:solidFill>
                    <a:schemeClr val="bg1">
                      <a:lumMod val="50000"/>
                    </a:schemeClr>
                  </a:solidFill>
                  <a:latin typeface="Calibri" pitchFamily="34" charset="0"/>
                  <a:cs typeface="Calibri" panose="020F0502020204030204" pitchFamily="34" charset="0"/>
                </a:rPr>
                <a:t>Colors</a:t>
              </a:r>
              <a:r>
                <a:rPr lang="en-US" sz="60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2200"/>
                </a:spcAft>
              </a:pPr>
              <a:endParaRPr lang="en-US" sz="60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200"/>
                </a:spcAft>
              </a:pPr>
              <a:endParaRPr lang="en-US" sz="60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200"/>
                </a:spcAft>
              </a:pPr>
              <a:endParaRPr lang="en-US" sz="60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200"/>
                </a:spcAft>
              </a:pPr>
              <a:endParaRPr lang="en-US" sz="60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200"/>
                </a:spcAft>
              </a:pPr>
              <a:endParaRPr lang="en-US" sz="60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200"/>
                </a:spcAft>
              </a:pPr>
              <a:endParaRPr lang="en-US" sz="60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200"/>
                </a:spcAft>
              </a:pPr>
              <a:endParaRPr lang="en-US" sz="60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200"/>
                </a:spcAft>
              </a:pPr>
              <a:endParaRPr lang="en-US" sz="60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200"/>
                </a:spcAft>
              </a:pPr>
              <a:endParaRPr lang="en-US" sz="60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2200"/>
                </a:spcAft>
              </a:pPr>
              <a:r>
                <a:rPr lang="en-US" sz="60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2200"/>
                </a:spcAft>
              </a:pPr>
              <a:r>
                <a:rPr lang="en-US" sz="88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2200"/>
                </a:spcAft>
              </a:pPr>
              <a:r>
                <a:rPr lang="en-US" sz="6000" dirty="0">
                  <a:solidFill>
                    <a:schemeClr val="bg1">
                      <a:lumMod val="50000"/>
                    </a:schemeClr>
                  </a:solidFill>
                  <a:latin typeface="Calibri" pitchFamily="34" charset="0"/>
                  <a:cs typeface="Calibri" panose="020F0502020204030204" pitchFamily="34" charset="0"/>
                </a:rPr>
                <a:t>Once your poster file is ready, visit</a:t>
              </a:r>
              <a:r>
                <a:rPr lang="en-US" sz="6000" baseline="0" dirty="0">
                  <a:solidFill>
                    <a:schemeClr val="bg1">
                      <a:lumMod val="50000"/>
                    </a:schemeClr>
                  </a:solidFill>
                  <a:latin typeface="Calibri" pitchFamily="34" charset="0"/>
                  <a:cs typeface="Calibri" panose="020F0502020204030204" pitchFamily="34" charset="0"/>
                </a:rPr>
                <a:t> </a:t>
              </a:r>
              <a:r>
                <a:rPr lang="en-US" sz="6000" b="1" baseline="0" dirty="0">
                  <a:solidFill>
                    <a:schemeClr val="bg1">
                      <a:lumMod val="50000"/>
                    </a:schemeClr>
                  </a:solidFill>
                  <a:latin typeface="Calibri" pitchFamily="34" charset="0"/>
                  <a:cs typeface="Calibri" panose="020F0502020204030204" pitchFamily="34" charset="0"/>
                </a:rPr>
                <a:t>www.genigraphics.com</a:t>
              </a:r>
              <a:r>
                <a:rPr lang="en-US" sz="60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2200"/>
                </a:spcAft>
              </a:pPr>
              <a:r>
                <a:rPr lang="en-US" sz="60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60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6000" baseline="0" dirty="0">
                  <a:solidFill>
                    <a:schemeClr val="bg1">
                      <a:lumMod val="50000"/>
                    </a:schemeClr>
                  </a:solidFill>
                  <a:latin typeface="Calibri" pitchFamily="34" charset="0"/>
                  <a:cs typeface="Calibri" panose="020F0502020204030204" pitchFamily="34" charset="0"/>
                </a:rPr>
                <a:t>US and Canada:  1-800-790-4001</a:t>
              </a:r>
              <a:br>
                <a:rPr lang="en-US" sz="6000" baseline="0" dirty="0">
                  <a:solidFill>
                    <a:schemeClr val="bg1">
                      <a:lumMod val="50000"/>
                    </a:schemeClr>
                  </a:solidFill>
                  <a:latin typeface="Calibri" pitchFamily="34" charset="0"/>
                  <a:cs typeface="Calibri" panose="020F0502020204030204" pitchFamily="34" charset="0"/>
                </a:rPr>
              </a:br>
              <a:r>
                <a:rPr lang="en-US" sz="60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r>
                <a:rPr lang="en-US" sz="4400" dirty="0">
                  <a:solidFill>
                    <a:schemeClr val="bg1">
                      <a:lumMod val="50000"/>
                    </a:schemeClr>
                  </a:solidFill>
                  <a:latin typeface="Calibri" pitchFamily="34" charset="0"/>
                  <a:cs typeface="Calibri" panose="020F0502020204030204" pitchFamily="34" charset="0"/>
                </a:rPr>
                <a:t/>
              </a:r>
              <a:br>
                <a:rPr lang="en-US" sz="4400" dirty="0">
                  <a:solidFill>
                    <a:schemeClr val="bg1">
                      <a:lumMod val="50000"/>
                    </a:schemeClr>
                  </a:solidFill>
                  <a:latin typeface="Calibri" pitchFamily="34" charset="0"/>
                  <a:cs typeface="Calibri" panose="020F0502020204030204" pitchFamily="34" charset="0"/>
                </a:rPr>
              </a:br>
              <a:r>
                <a:rPr lang="en-US" sz="4400" dirty="0">
                  <a:solidFill>
                    <a:schemeClr val="bg1">
                      <a:lumMod val="50000"/>
                    </a:schemeClr>
                  </a:solidFill>
                  <a:latin typeface="Calibri" pitchFamily="34" charset="0"/>
                  <a:cs typeface="Calibri" panose="020F0502020204030204" pitchFamily="34" charset="0"/>
                </a:rPr>
                <a:t>[This sidebar area does not print.]</a:t>
              </a:r>
            </a:p>
          </p:txBody>
        </p:sp>
        <p:pic>
          <p:nvPicPr>
            <p:cNvPr id="22" name="Picture 21"/>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a:xfrm>
            <a:off x="34747200" y="39928800"/>
            <a:ext cx="5297435" cy="185928"/>
          </a:xfrm>
          <a:prstGeom prst="rect">
            <a:avLst/>
          </a:prstGeom>
        </p:spPr>
      </p:pic>
    </p:spTree>
    <p:extLst>
      <p:ext uri="{BB962C8B-B14F-4D97-AF65-F5344CB8AC3E}">
        <p14:creationId xmlns="" xmlns:p14="http://schemas.microsoft.com/office/powerpoint/2010/main" val="3812944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85D6BDF-9D0E-4E2B-85B8-D8F4790360C9}" type="datetimeFigureOut">
              <a:rPr lang="en-US" smtClean="0"/>
              <a:pPr/>
              <a:t>6/9/2019</a:t>
            </a:fld>
            <a:endParaRPr lang="en-US" dirty="0"/>
          </a:p>
        </p:txBody>
      </p:sp>
      <p:sp>
        <p:nvSpPr>
          <p:cNvPr id="5" name="Нижний колонтитул 4"/>
          <p:cNvSpPr>
            <a:spLocks noGrp="1"/>
          </p:cNvSpPr>
          <p:nvPr>
            <p:ph type="ftr" sz="quarter" idx="11"/>
          </p:nvPr>
        </p:nvSpPr>
        <p:spPr/>
        <p:txBody>
          <a:bodyPr/>
          <a:lstStyle>
            <a:extLst/>
          </a:lstStyle>
          <a:p>
            <a:endParaRPr lang="en-US" dirty="0"/>
          </a:p>
        </p:txBody>
      </p:sp>
      <p:sp>
        <p:nvSpPr>
          <p:cNvPr id="6" name="Номер слайда 5"/>
          <p:cNvSpPr>
            <a:spLocks noGrp="1"/>
          </p:cNvSpPr>
          <p:nvPr>
            <p:ph type="sldNum" sz="quarter" idx="12"/>
          </p:nvPr>
        </p:nvSpPr>
        <p:spPr/>
        <p:txBody>
          <a:bodyPr/>
          <a:lstStyle>
            <a:extLst/>
          </a:lstStyle>
          <a:p>
            <a:fld id="{FBB075EA-769C-4ECD-B48E-D6FCDC24F87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93920" y="16554780"/>
            <a:ext cx="27524147" cy="7990840"/>
          </a:xfrm>
        </p:spPr>
        <p:txBody>
          <a:bodyPr tIns="0" anchor="t"/>
          <a:lstStyle>
            <a:lvl1pPr algn="r">
              <a:buNone/>
              <a:defRPr sz="211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93920" y="11176003"/>
            <a:ext cx="27524147" cy="4361908"/>
          </a:xfrm>
        </p:spPr>
        <p:txBody>
          <a:bodyPr anchor="b"/>
          <a:lstStyle>
            <a:lvl1pPr marL="0" indent="0" algn="r">
              <a:buNone/>
              <a:defRPr sz="10100">
                <a:solidFill>
                  <a:schemeClr val="tx1"/>
                </a:solidFill>
                <a:effectLst/>
              </a:defRPr>
            </a:lvl1pPr>
            <a:lvl2pPr>
              <a:buNone/>
              <a:defRPr sz="9100">
                <a:solidFill>
                  <a:schemeClr val="tx1">
                    <a:tint val="75000"/>
                  </a:schemeClr>
                </a:solidFill>
              </a:defRPr>
            </a:lvl2pPr>
            <a:lvl3pPr>
              <a:buNone/>
              <a:defRPr sz="8000">
                <a:solidFill>
                  <a:schemeClr val="tx1">
                    <a:tint val="75000"/>
                  </a:schemeClr>
                </a:solidFill>
              </a:defRPr>
            </a:lvl3pPr>
            <a:lvl4pPr>
              <a:buNone/>
              <a:defRPr sz="7000">
                <a:solidFill>
                  <a:schemeClr val="tx1">
                    <a:tint val="75000"/>
                  </a:schemeClr>
                </a:solidFill>
              </a:defRPr>
            </a:lvl4pPr>
            <a:lvl5pPr>
              <a:buNone/>
              <a:defRPr sz="70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20786647" y="38466619"/>
            <a:ext cx="8810842" cy="1331158"/>
          </a:xfrm>
        </p:spPr>
        <p:txBody>
          <a:bodyPr bIns="0" anchor="b"/>
          <a:lstStyle>
            <a:lvl1pPr>
              <a:defRPr>
                <a:solidFill>
                  <a:schemeClr val="tx2"/>
                </a:solidFill>
              </a:defRPr>
            </a:lvl1pPr>
            <a:extLst/>
          </a:lstStyle>
          <a:p>
            <a:fld id="{985D6BDF-9D0E-4E2B-85B8-D8F4790360C9}" type="datetimeFigureOut">
              <a:rPr lang="en-US" smtClean="0"/>
              <a:pPr/>
              <a:t>6/9/2019</a:t>
            </a:fld>
            <a:endParaRPr lang="en-US" dirty="0"/>
          </a:p>
        </p:txBody>
      </p:sp>
      <p:sp>
        <p:nvSpPr>
          <p:cNvPr id="5" name="Нижний колонтитул 4"/>
          <p:cNvSpPr>
            <a:spLocks noGrp="1"/>
          </p:cNvSpPr>
          <p:nvPr>
            <p:ph type="ftr" sz="quarter" idx="11"/>
          </p:nvPr>
        </p:nvSpPr>
        <p:spPr>
          <a:xfrm>
            <a:off x="7635575" y="38466619"/>
            <a:ext cx="12740640" cy="1341120"/>
          </a:xfrm>
        </p:spPr>
        <p:txBody>
          <a:bodyPr bIns="0" anchor="b"/>
          <a:lstStyle>
            <a:lvl1pPr>
              <a:defRPr>
                <a:solidFill>
                  <a:schemeClr val="tx2"/>
                </a:solidFill>
              </a:defRPr>
            </a:lvl1pPr>
            <a:extLst/>
          </a:lstStyle>
          <a:p>
            <a:endParaRPr lang="en-US" dirty="0"/>
          </a:p>
        </p:txBody>
      </p:sp>
      <p:sp>
        <p:nvSpPr>
          <p:cNvPr id="6" name="Номер слайда 5"/>
          <p:cNvSpPr>
            <a:spLocks noGrp="1"/>
          </p:cNvSpPr>
          <p:nvPr>
            <p:ph type="sldNum" sz="quarter" idx="12"/>
          </p:nvPr>
        </p:nvSpPr>
        <p:spPr>
          <a:xfrm>
            <a:off x="29629389" y="38456657"/>
            <a:ext cx="2588678" cy="1341120"/>
          </a:xfrm>
        </p:spPr>
        <p:txBody>
          <a:bodyPr/>
          <a:lstStyle>
            <a:extLst/>
          </a:lstStyle>
          <a:p>
            <a:fld id="{FBB075EA-769C-4ECD-B48E-D6FCDC24F87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11680" y="1877568"/>
            <a:ext cx="31865011" cy="67056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2011680" y="9387843"/>
            <a:ext cx="15489936" cy="26552316"/>
          </a:xfrm>
        </p:spPr>
        <p:txBody>
          <a:bodyPr anchor="t"/>
          <a:lstStyle>
            <a:lvl1pPr>
              <a:defRPr sz="14100"/>
            </a:lvl1pPr>
            <a:lvl2pPr>
              <a:defRPr sz="12100"/>
            </a:lvl2pPr>
            <a:lvl3pPr>
              <a:defRPr sz="10100"/>
            </a:lvl3pPr>
            <a:lvl4pPr>
              <a:defRPr sz="9100"/>
            </a:lvl4pPr>
            <a:lvl5pPr>
              <a:defRPr sz="91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18386755" y="9387843"/>
            <a:ext cx="15489936" cy="26552316"/>
          </a:xfrm>
        </p:spPr>
        <p:txBody>
          <a:bodyPr anchor="t"/>
          <a:lstStyle>
            <a:lvl1pPr>
              <a:defRPr sz="14100"/>
            </a:lvl1pPr>
            <a:lvl2pPr>
              <a:defRPr sz="12100"/>
            </a:lvl2pPr>
            <a:lvl3pPr>
              <a:defRPr sz="10100"/>
            </a:lvl3pPr>
            <a:lvl4pPr>
              <a:defRPr sz="9100"/>
            </a:lvl4pPr>
            <a:lvl5pPr>
              <a:defRPr sz="91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85D6BDF-9D0E-4E2B-85B8-D8F4790360C9}" type="datetimeFigureOut">
              <a:rPr lang="en-US" smtClean="0"/>
              <a:pPr/>
              <a:t>6/9/2019</a:t>
            </a:fld>
            <a:endParaRPr lang="en-US" dirty="0"/>
          </a:p>
        </p:txBody>
      </p:sp>
      <p:sp>
        <p:nvSpPr>
          <p:cNvPr id="6" name="Нижний колонтитул 5"/>
          <p:cNvSpPr>
            <a:spLocks noGrp="1"/>
          </p:cNvSpPr>
          <p:nvPr>
            <p:ph type="ftr" sz="quarter" idx="11"/>
          </p:nvPr>
        </p:nvSpPr>
        <p:spPr/>
        <p:txBody>
          <a:bodyPr/>
          <a:lstStyle>
            <a:extLst/>
          </a:lstStyle>
          <a:p>
            <a:endParaRPr lang="en-US" dirty="0"/>
          </a:p>
        </p:txBody>
      </p:sp>
      <p:sp>
        <p:nvSpPr>
          <p:cNvPr id="7" name="Номер слайда 6"/>
          <p:cNvSpPr>
            <a:spLocks noGrp="1"/>
          </p:cNvSpPr>
          <p:nvPr>
            <p:ph type="sldNum" sz="quarter" idx="12"/>
          </p:nvPr>
        </p:nvSpPr>
        <p:spPr/>
        <p:txBody>
          <a:bodyPr/>
          <a:lstStyle>
            <a:extLst/>
          </a:lstStyle>
          <a:p>
            <a:fld id="{FBB075EA-769C-4ECD-B48E-D6FCDC24F87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11680" y="1877568"/>
            <a:ext cx="31865011" cy="67056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011680" y="34422080"/>
            <a:ext cx="15489936" cy="268224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9100" b="1">
                <a:solidFill>
                  <a:schemeClr val="tx2"/>
                </a:solidFill>
                <a:effectLst/>
              </a:defRPr>
            </a:lvl1pPr>
            <a:lvl2pPr>
              <a:buNone/>
              <a:defRPr sz="10100" b="1"/>
            </a:lvl2pPr>
            <a:lvl3pPr>
              <a:buNone/>
              <a:defRPr sz="9100" b="1"/>
            </a:lvl3pPr>
            <a:lvl4pPr>
              <a:buNone/>
              <a:defRPr sz="8000" b="1"/>
            </a:lvl4pPr>
            <a:lvl5pPr>
              <a:buNone/>
              <a:defRPr sz="80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8386755" y="34422080"/>
            <a:ext cx="15489936" cy="268224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9100" b="1">
                <a:solidFill>
                  <a:schemeClr val="tx2"/>
                </a:solidFill>
                <a:effectLst/>
              </a:defRPr>
            </a:lvl1pPr>
            <a:lvl2pPr>
              <a:buNone/>
              <a:defRPr sz="10100" b="1"/>
            </a:lvl2pPr>
            <a:lvl3pPr>
              <a:buNone/>
              <a:defRPr sz="9100" b="1"/>
            </a:lvl3pPr>
            <a:lvl4pPr>
              <a:buNone/>
              <a:defRPr sz="8000" b="1"/>
            </a:lvl4pPr>
            <a:lvl5pPr>
              <a:buNone/>
              <a:defRPr sz="80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11680" y="10042795"/>
            <a:ext cx="15489936" cy="24140160"/>
          </a:xfrm>
        </p:spPr>
        <p:txBody>
          <a:bodyPr/>
          <a:lstStyle>
            <a:lvl1pPr>
              <a:defRPr sz="12100"/>
            </a:lvl1pPr>
            <a:lvl2pPr>
              <a:defRPr sz="10100"/>
            </a:lvl2pPr>
            <a:lvl3pPr>
              <a:defRPr sz="9100"/>
            </a:lvl3pPr>
            <a:lvl4pPr>
              <a:defRPr sz="8000"/>
            </a:lvl4pPr>
            <a:lvl5pPr>
              <a:defRPr sz="8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18386755" y="10042795"/>
            <a:ext cx="15489936" cy="24140160"/>
          </a:xfrm>
        </p:spPr>
        <p:txBody>
          <a:bodyPr/>
          <a:lstStyle>
            <a:lvl1pPr>
              <a:defRPr sz="12100"/>
            </a:lvl1pPr>
            <a:lvl2pPr>
              <a:defRPr sz="10100"/>
            </a:lvl2pPr>
            <a:lvl3pPr>
              <a:defRPr sz="9100"/>
            </a:lvl3pPr>
            <a:lvl4pPr>
              <a:defRPr sz="8000"/>
            </a:lvl4pPr>
            <a:lvl5pPr>
              <a:defRPr sz="8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85D6BDF-9D0E-4E2B-85B8-D8F4790360C9}" type="datetimeFigureOut">
              <a:rPr lang="en-US" smtClean="0"/>
              <a:pPr/>
              <a:t>6/9/2019</a:t>
            </a:fld>
            <a:endParaRPr lang="en-US" dirty="0"/>
          </a:p>
        </p:txBody>
      </p:sp>
      <p:sp>
        <p:nvSpPr>
          <p:cNvPr id="8" name="Нижний колонтитул 7"/>
          <p:cNvSpPr>
            <a:spLocks noGrp="1"/>
          </p:cNvSpPr>
          <p:nvPr>
            <p:ph type="ftr" sz="quarter" idx="11"/>
          </p:nvPr>
        </p:nvSpPr>
        <p:spPr/>
        <p:txBody>
          <a:bodyPr/>
          <a:lstStyle>
            <a:extLst/>
          </a:lstStyle>
          <a:p>
            <a:endParaRPr lang="en-US" dirty="0"/>
          </a:p>
        </p:txBody>
      </p:sp>
      <p:sp>
        <p:nvSpPr>
          <p:cNvPr id="9" name="Номер слайда 8"/>
          <p:cNvSpPr>
            <a:spLocks noGrp="1"/>
          </p:cNvSpPr>
          <p:nvPr>
            <p:ph type="sldNum" sz="quarter" idx="12"/>
          </p:nvPr>
        </p:nvSpPr>
        <p:spPr/>
        <p:txBody>
          <a:bodyPr/>
          <a:lstStyle>
            <a:extLst/>
          </a:lstStyle>
          <a:p>
            <a:fld id="{FBB075EA-769C-4ECD-B48E-D6FCDC24F87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11680" y="1877568"/>
            <a:ext cx="31865011" cy="67056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85D6BDF-9D0E-4E2B-85B8-D8F4790360C9}" type="datetimeFigureOut">
              <a:rPr lang="en-US" smtClean="0"/>
              <a:pPr/>
              <a:t>6/9/2019</a:t>
            </a:fld>
            <a:endParaRPr lang="en-US" dirty="0"/>
          </a:p>
        </p:txBody>
      </p:sp>
      <p:sp>
        <p:nvSpPr>
          <p:cNvPr id="4" name="Нижний колонтитул 3"/>
          <p:cNvSpPr>
            <a:spLocks noGrp="1"/>
          </p:cNvSpPr>
          <p:nvPr>
            <p:ph type="ftr" sz="quarter" idx="11"/>
          </p:nvPr>
        </p:nvSpPr>
        <p:spPr/>
        <p:txBody>
          <a:bodyPr/>
          <a:lstStyle>
            <a:extLst/>
          </a:lstStyle>
          <a:p>
            <a:endParaRPr lang="en-US" dirty="0"/>
          </a:p>
        </p:txBody>
      </p:sp>
      <p:sp>
        <p:nvSpPr>
          <p:cNvPr id="5" name="Номер слайда 4"/>
          <p:cNvSpPr>
            <a:spLocks noGrp="1"/>
          </p:cNvSpPr>
          <p:nvPr>
            <p:ph type="sldNum" sz="quarter" idx="12"/>
          </p:nvPr>
        </p:nvSpPr>
        <p:spPr/>
        <p:txBody>
          <a:bodyPr/>
          <a:lstStyle>
            <a:extLst/>
          </a:lstStyle>
          <a:p>
            <a:fld id="{FBB075EA-769C-4ECD-B48E-D6FCDC24F87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985D6BDF-9D0E-4E2B-85B8-D8F4790360C9}" type="datetimeFigureOut">
              <a:rPr lang="en-US" smtClean="0"/>
              <a:pPr/>
              <a:t>6/9/2019</a:t>
            </a:fld>
            <a:endParaRPr lang="en-US" dirty="0"/>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Номер слайда 3"/>
          <p:cNvSpPr>
            <a:spLocks noGrp="1"/>
          </p:cNvSpPr>
          <p:nvPr>
            <p:ph type="sldNum" sz="quarter" idx="12"/>
          </p:nvPr>
        </p:nvSpPr>
        <p:spPr/>
        <p:txBody>
          <a:bodyPr/>
          <a:lstStyle>
            <a:extLst/>
          </a:lstStyle>
          <a:p>
            <a:fld id="{FBB075EA-769C-4ECD-B48E-D6FCDC24F87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11680" y="1341120"/>
            <a:ext cx="25950672" cy="6884416"/>
          </a:xfrm>
        </p:spPr>
        <p:txBody>
          <a:bodyPr wrap="square" anchor="b"/>
          <a:lstStyle>
            <a:lvl1pPr algn="l">
              <a:buNone/>
              <a:defRPr lang="en-US" sz="121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2011680" y="8784841"/>
            <a:ext cx="25950672" cy="3534737"/>
          </a:xfrm>
        </p:spPr>
        <p:txBody>
          <a:bodyPr rot="0" spcFirstLastPara="0" vertOverflow="overflow" horzOverflow="overflow" vert="horz" wrap="square" lIns="229903" tIns="0" rIns="0" bIns="0" numCol="1" spcCol="0" rtlCol="0" fromWordArt="0" anchor="t" anchorCtr="0" forceAA="0" compatLnSpc="1">
            <a:normAutofit/>
          </a:bodyPr>
          <a:lstStyle>
            <a:lvl1pPr marL="0" indent="0">
              <a:spcBef>
                <a:spcPts val="0"/>
              </a:spcBef>
              <a:spcAft>
                <a:spcPts val="0"/>
              </a:spcAft>
              <a:buNone/>
              <a:defRPr sz="7000"/>
            </a:lvl1pPr>
            <a:lvl2pPr>
              <a:buNone/>
              <a:defRPr sz="6000"/>
            </a:lvl2pPr>
            <a:lvl3pPr>
              <a:buNone/>
              <a:defRPr sz="5000"/>
            </a:lvl3pPr>
            <a:lvl4pPr>
              <a:buNone/>
              <a:defRPr sz="4500"/>
            </a:lvl4pPr>
            <a:lvl5pPr>
              <a:buNone/>
              <a:defRPr sz="45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011680" y="12517120"/>
            <a:ext cx="31851600" cy="25647612"/>
          </a:xfrm>
        </p:spPr>
        <p:txBody>
          <a:bodyPr/>
          <a:lstStyle>
            <a:lvl1pPr>
              <a:defRPr sz="16100"/>
            </a:lvl1pPr>
            <a:lvl2pPr>
              <a:defRPr sz="14100"/>
            </a:lvl2pPr>
            <a:lvl3pPr>
              <a:defRPr sz="12100"/>
            </a:lvl3pPr>
            <a:lvl4pPr>
              <a:defRPr sz="10100"/>
            </a:lvl4pPr>
            <a:lvl5pPr>
              <a:defRPr sz="101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85D6BDF-9D0E-4E2B-85B8-D8F4790360C9}" type="datetimeFigureOut">
              <a:rPr lang="en-US" smtClean="0"/>
              <a:pPr/>
              <a:t>6/9/2019</a:t>
            </a:fld>
            <a:endParaRPr lang="en-US" dirty="0"/>
          </a:p>
        </p:txBody>
      </p:sp>
      <p:sp>
        <p:nvSpPr>
          <p:cNvPr id="6" name="Нижний колонтитул 5"/>
          <p:cNvSpPr>
            <a:spLocks noGrp="1"/>
          </p:cNvSpPr>
          <p:nvPr>
            <p:ph type="ftr" sz="quarter" idx="11"/>
          </p:nvPr>
        </p:nvSpPr>
        <p:spPr/>
        <p:txBody>
          <a:bodyPr/>
          <a:lstStyle>
            <a:extLst/>
          </a:lstStyle>
          <a:p>
            <a:endParaRPr lang="en-US" dirty="0"/>
          </a:p>
        </p:txBody>
      </p:sp>
      <p:sp>
        <p:nvSpPr>
          <p:cNvPr id="7" name="Номер слайда 6"/>
          <p:cNvSpPr>
            <a:spLocks noGrp="1"/>
          </p:cNvSpPr>
          <p:nvPr>
            <p:ph type="sldNum" sz="quarter" idx="12"/>
          </p:nvPr>
        </p:nvSpPr>
        <p:spPr/>
        <p:txBody>
          <a:bodyPr/>
          <a:lstStyle>
            <a:extLst/>
          </a:lstStyle>
          <a:p>
            <a:fld id="{FBB075EA-769C-4ECD-B48E-D6FCDC24F87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2631061" y="5894055"/>
            <a:ext cx="19005919" cy="25300428"/>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lIns="459806" tIns="229903" rIns="459806" bIns="229903" rtlCol="0" anchor="ctr"/>
          <a:lstStyle>
            <a:extLst/>
          </a:lstStyle>
          <a:p>
            <a:pPr algn="ctr" eaLnBrk="1" latinLnBrk="0" hangingPunct="1"/>
            <a:endParaRPr kumimoji="0" lang="en-US"/>
          </a:p>
        </p:txBody>
      </p:sp>
      <p:sp>
        <p:nvSpPr>
          <p:cNvPr id="9" name="Прямоугольник 8"/>
          <p:cNvSpPr/>
          <p:nvPr/>
        </p:nvSpPr>
        <p:spPr>
          <a:xfrm rot="21420000">
            <a:off x="2625508" y="5859724"/>
            <a:ext cx="19005919" cy="25300428"/>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lIns="459806" tIns="229903" rIns="459806" bIns="229903" rtlCol="0" anchor="ctr"/>
          <a:lstStyle>
            <a:extLst/>
          </a:lstStyle>
          <a:p>
            <a:pPr algn="ctr" eaLnBrk="1" latinLnBrk="0" hangingPunct="1"/>
            <a:endParaRPr kumimoji="0" lang="en-US"/>
          </a:p>
        </p:txBody>
      </p:sp>
      <p:sp>
        <p:nvSpPr>
          <p:cNvPr id="2" name="Заголовок 1"/>
          <p:cNvSpPr>
            <a:spLocks noGrp="1"/>
          </p:cNvSpPr>
          <p:nvPr>
            <p:ph type="title"/>
          </p:nvPr>
        </p:nvSpPr>
        <p:spPr>
          <a:xfrm>
            <a:off x="23712031" y="6705600"/>
            <a:ext cx="15087600" cy="12070080"/>
          </a:xfrm>
        </p:spPr>
        <p:txBody>
          <a:bodyPr vert="horz" anchor="b"/>
          <a:lstStyle>
            <a:lvl1pPr algn="l">
              <a:buNone/>
              <a:defRPr sz="151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23712031" y="19263986"/>
            <a:ext cx="15087600" cy="11265408"/>
          </a:xfrm>
        </p:spPr>
        <p:txBody>
          <a:bodyPr rot="0" spcFirstLastPara="0" vertOverflow="overflow" horzOverflow="overflow" vert="horz" wrap="square" lIns="413825" tIns="0" rIns="0" bIns="0" numCol="1" spcCol="0" rtlCol="0" fromWordArt="0" anchor="t" anchorCtr="0" forceAA="0" compatLnSpc="1">
            <a:normAutofit/>
          </a:bodyPr>
          <a:lstStyle>
            <a:lvl1pPr marL="0" indent="0">
              <a:lnSpc>
                <a:spcPct val="100000"/>
              </a:lnSpc>
              <a:spcBef>
                <a:spcPts val="0"/>
              </a:spcBef>
              <a:buFontTx/>
              <a:buNone/>
              <a:defRPr sz="7000" baseline="0">
                <a:solidFill>
                  <a:schemeClr val="tx1"/>
                </a:solidFill>
              </a:defRPr>
            </a:lvl1pPr>
            <a:lvl2pPr>
              <a:defRPr sz="6000"/>
            </a:lvl2pPr>
            <a:lvl3pPr>
              <a:defRPr sz="5000"/>
            </a:lvl3pPr>
            <a:lvl4pPr>
              <a:defRPr sz="4500"/>
            </a:lvl4pPr>
            <a:lvl5pPr>
              <a:defRPr sz="45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985D6BDF-9D0E-4E2B-85B8-D8F4790360C9}" type="datetimeFigureOut">
              <a:rPr lang="en-US" smtClean="0"/>
              <a:pPr/>
              <a:t>6/9/2019</a:t>
            </a:fld>
            <a:endParaRPr lang="en-US" dirty="0"/>
          </a:p>
        </p:txBody>
      </p:sp>
      <p:sp>
        <p:nvSpPr>
          <p:cNvPr id="6" name="Нижний колонтитул 5"/>
          <p:cNvSpPr>
            <a:spLocks noGrp="1"/>
          </p:cNvSpPr>
          <p:nvPr>
            <p:ph type="ftr" sz="quarter" idx="11"/>
          </p:nvPr>
        </p:nvSpPr>
        <p:spPr/>
        <p:txBody>
          <a:bodyPr/>
          <a:lstStyle>
            <a:extLst/>
          </a:lstStyle>
          <a:p>
            <a:endParaRPr lang="en-US" dirty="0"/>
          </a:p>
        </p:txBody>
      </p:sp>
      <p:sp>
        <p:nvSpPr>
          <p:cNvPr id="7" name="Номер слайда 6"/>
          <p:cNvSpPr>
            <a:spLocks noGrp="1"/>
          </p:cNvSpPr>
          <p:nvPr>
            <p:ph type="sldNum" sz="quarter" idx="12"/>
          </p:nvPr>
        </p:nvSpPr>
        <p:spPr/>
        <p:txBody>
          <a:bodyPr/>
          <a:lstStyle>
            <a:extLst/>
          </a:lstStyle>
          <a:p>
            <a:fld id="{FBB075EA-769C-4ECD-B48E-D6FCDC24F876}" type="slidenum">
              <a:rPr lang="en-US" smtClean="0"/>
              <a:pPr/>
              <a:t>‹#›</a:t>
            </a:fld>
            <a:endParaRPr lang="en-US" dirty="0"/>
          </a:p>
        </p:txBody>
      </p:sp>
      <p:sp>
        <p:nvSpPr>
          <p:cNvPr id="10" name="Рисунок 9"/>
          <p:cNvSpPr>
            <a:spLocks noGrp="1"/>
          </p:cNvSpPr>
          <p:nvPr>
            <p:ph type="pic" idx="1"/>
          </p:nvPr>
        </p:nvSpPr>
        <p:spPr>
          <a:xfrm>
            <a:off x="2920201" y="6107212"/>
            <a:ext cx="18507456" cy="24676608"/>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161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35874960" y="0"/>
            <a:ext cx="4358640" cy="40233600"/>
          </a:xfrm>
          <a:prstGeom prst="rect">
            <a:avLst/>
          </a:prstGeom>
          <a:blipFill>
            <a:blip r:embed="rId14"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lIns="459806" tIns="229903" rIns="459806" bIns="229903" anchor="ctr"/>
          <a:lstStyle>
            <a:extLst/>
          </a:lstStyle>
          <a:p>
            <a:pPr algn="ctr" eaLnBrk="1" latinLnBrk="0" hangingPunct="1"/>
            <a:endParaRPr kumimoji="0" lang="en-US"/>
          </a:p>
        </p:txBody>
      </p:sp>
      <p:sp>
        <p:nvSpPr>
          <p:cNvPr id="3" name="Заголовок 2"/>
          <p:cNvSpPr>
            <a:spLocks noGrp="1"/>
          </p:cNvSpPr>
          <p:nvPr>
            <p:ph type="title"/>
          </p:nvPr>
        </p:nvSpPr>
        <p:spPr>
          <a:xfrm>
            <a:off x="2011680" y="1877568"/>
            <a:ext cx="31851600" cy="6705600"/>
          </a:xfrm>
          <a:prstGeom prst="rect">
            <a:avLst/>
          </a:prstGeom>
        </p:spPr>
        <p:txBody>
          <a:bodyPr vert="horz" lIns="229903" tIns="0" rIns="229903"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2011680" y="9441907"/>
            <a:ext cx="31851600" cy="28431744"/>
          </a:xfrm>
          <a:prstGeom prst="rect">
            <a:avLst/>
          </a:prstGeom>
        </p:spPr>
        <p:txBody>
          <a:bodyPr vert="horz" lIns="459806" tIns="229903" rIns="459806" bIns="229903">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18682118" y="38473283"/>
            <a:ext cx="8810842" cy="1331158"/>
          </a:xfrm>
          <a:prstGeom prst="rect">
            <a:avLst/>
          </a:prstGeom>
        </p:spPr>
        <p:txBody>
          <a:bodyPr vert="horz" lIns="459806" tIns="0" rIns="459806" bIns="0" anchor="b"/>
          <a:lstStyle>
            <a:lvl1pPr algn="l" eaLnBrk="1" latinLnBrk="0" hangingPunct="1">
              <a:defRPr kumimoji="0" sz="5000">
                <a:solidFill>
                  <a:schemeClr val="tx2"/>
                </a:solidFill>
              </a:defRPr>
            </a:lvl1pPr>
            <a:extLst/>
          </a:lstStyle>
          <a:p>
            <a:fld id="{985D6BDF-9D0E-4E2B-85B8-D8F4790360C9}" type="datetimeFigureOut">
              <a:rPr lang="en-US" smtClean="0"/>
              <a:pPr/>
              <a:t>6/9/2019</a:t>
            </a:fld>
            <a:endParaRPr lang="en-US" dirty="0"/>
          </a:p>
        </p:txBody>
      </p:sp>
      <p:sp>
        <p:nvSpPr>
          <p:cNvPr id="4" name="Нижний колонтитул 3"/>
          <p:cNvSpPr>
            <a:spLocks noGrp="1"/>
          </p:cNvSpPr>
          <p:nvPr>
            <p:ph type="ftr" sz="quarter" idx="3"/>
          </p:nvPr>
        </p:nvSpPr>
        <p:spPr>
          <a:xfrm>
            <a:off x="2011680" y="38473283"/>
            <a:ext cx="16093440" cy="1341120"/>
          </a:xfrm>
          <a:prstGeom prst="rect">
            <a:avLst/>
          </a:prstGeom>
        </p:spPr>
        <p:txBody>
          <a:bodyPr vert="horz" lIns="459806" tIns="0" rIns="459806" bIns="0" anchor="b"/>
          <a:lstStyle>
            <a:lvl1pPr algn="r" eaLnBrk="1" latinLnBrk="0" hangingPunct="1">
              <a:defRPr kumimoji="0" sz="5000">
                <a:solidFill>
                  <a:schemeClr val="tx2"/>
                </a:solidFill>
              </a:defRPr>
            </a:lvl1pPr>
            <a:extLst/>
          </a:lstStyle>
          <a:p>
            <a:endParaRPr lang="en-US" dirty="0"/>
          </a:p>
        </p:txBody>
      </p:sp>
      <p:sp>
        <p:nvSpPr>
          <p:cNvPr id="16" name="Номер слайда 15"/>
          <p:cNvSpPr>
            <a:spLocks noGrp="1"/>
          </p:cNvSpPr>
          <p:nvPr>
            <p:ph type="sldNum" sz="quarter" idx="4"/>
          </p:nvPr>
        </p:nvSpPr>
        <p:spPr>
          <a:xfrm>
            <a:off x="27506371" y="38463322"/>
            <a:ext cx="2588678" cy="1341120"/>
          </a:xfrm>
          <a:prstGeom prst="rect">
            <a:avLst/>
          </a:prstGeom>
        </p:spPr>
        <p:txBody>
          <a:bodyPr vert="horz" lIns="0" tIns="0" rIns="0" bIns="0" anchor="b"/>
          <a:lstStyle>
            <a:lvl1pPr algn="r" eaLnBrk="1" latinLnBrk="0" hangingPunct="1">
              <a:defRPr kumimoji="0" sz="5500">
                <a:solidFill>
                  <a:schemeClr val="tx2"/>
                </a:solidFill>
              </a:defRPr>
            </a:lvl1pPr>
            <a:extLst/>
          </a:lstStyle>
          <a:p>
            <a:fld id="{FBB075EA-769C-4ECD-B48E-D6FCDC24F87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Lst>
  <p:txStyles>
    <p:titleStyle>
      <a:lvl1pPr algn="l" rtl="0" eaLnBrk="1" latinLnBrk="0" hangingPunct="1">
        <a:spcBef>
          <a:spcPct val="0"/>
        </a:spcBef>
        <a:buNone/>
        <a:defRPr kumimoji="0" sz="191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1379418" indent="-1379418" algn="l" rtl="0" eaLnBrk="1" latinLnBrk="0" hangingPunct="1">
        <a:spcBef>
          <a:spcPts val="3017"/>
        </a:spcBef>
        <a:buClr>
          <a:schemeClr val="tx2"/>
        </a:buClr>
        <a:buSzPct val="73000"/>
        <a:buFont typeface="Wingdings 2"/>
        <a:buChar char=""/>
        <a:defRPr kumimoji="0" sz="13100" kern="1200" baseline="0">
          <a:solidFill>
            <a:schemeClr val="tx1"/>
          </a:solidFill>
          <a:latin typeface="+mn-lt"/>
          <a:ea typeface="+mn-ea"/>
          <a:cs typeface="+mn-cs"/>
        </a:defRPr>
      </a:lvl1pPr>
      <a:lvl2pPr marL="2620894" indent="-1149515" algn="l" rtl="0" eaLnBrk="1" latinLnBrk="0" hangingPunct="1">
        <a:spcBef>
          <a:spcPts val="2514"/>
        </a:spcBef>
        <a:buClr>
          <a:schemeClr val="accent4"/>
        </a:buClr>
        <a:buSzPct val="80000"/>
        <a:buFont typeface="Wingdings 2"/>
        <a:buChar char=""/>
        <a:defRPr kumimoji="0" sz="11600" kern="1200">
          <a:solidFill>
            <a:schemeClr val="tx1">
              <a:tint val="85000"/>
            </a:schemeClr>
          </a:solidFill>
          <a:latin typeface="+mn-lt"/>
          <a:ea typeface="+mn-ea"/>
          <a:cs typeface="+mn-cs"/>
        </a:defRPr>
      </a:lvl2pPr>
      <a:lvl3pPr marL="3816390" indent="-1149515" algn="l" rtl="0" eaLnBrk="1" latinLnBrk="0" hangingPunct="1">
        <a:spcBef>
          <a:spcPts val="2011"/>
        </a:spcBef>
        <a:buClr>
          <a:schemeClr val="accent4"/>
        </a:buClr>
        <a:buSzPct val="60000"/>
        <a:buFont typeface="Wingdings"/>
        <a:buChar char=""/>
        <a:defRPr kumimoji="0" sz="10100" kern="1200">
          <a:solidFill>
            <a:schemeClr val="tx1"/>
          </a:solidFill>
          <a:latin typeface="+mn-lt"/>
          <a:ea typeface="+mn-ea"/>
          <a:cs typeface="+mn-cs"/>
        </a:defRPr>
      </a:lvl3pPr>
      <a:lvl4pPr marL="5057866" indent="-1149515" algn="l" rtl="0" eaLnBrk="1" latinLnBrk="0" hangingPunct="1">
        <a:spcBef>
          <a:spcPct val="20000"/>
        </a:spcBef>
        <a:buClr>
          <a:schemeClr val="accent4"/>
        </a:buClr>
        <a:buSzPct val="80000"/>
        <a:buFont typeface="Wingdings 2"/>
        <a:buChar char=""/>
        <a:defRPr kumimoji="0" sz="10100" kern="1200">
          <a:solidFill>
            <a:schemeClr val="tx1">
              <a:tint val="85000"/>
            </a:schemeClr>
          </a:solidFill>
          <a:latin typeface="+mn-lt"/>
          <a:ea typeface="+mn-ea"/>
          <a:cs typeface="+mn-cs"/>
        </a:defRPr>
      </a:lvl4pPr>
      <a:lvl5pPr marL="6437285" indent="-1149515" algn="l" rtl="0" eaLnBrk="1" latinLnBrk="0" hangingPunct="1">
        <a:spcBef>
          <a:spcPts val="2011"/>
        </a:spcBef>
        <a:buClr>
          <a:schemeClr val="accent4"/>
        </a:buClr>
        <a:buSzPct val="70000"/>
        <a:buFont typeface="Wingdings"/>
        <a:buChar char=""/>
        <a:defRPr kumimoji="0" sz="9100" kern="1200">
          <a:solidFill>
            <a:schemeClr val="tx1"/>
          </a:solidFill>
          <a:latin typeface="+mn-lt"/>
          <a:ea typeface="+mn-ea"/>
          <a:cs typeface="+mn-cs"/>
        </a:defRPr>
      </a:lvl5pPr>
      <a:lvl6pPr marL="7402877" indent="-919612" algn="l" rtl="0" eaLnBrk="1" latinLnBrk="0" hangingPunct="1">
        <a:spcBef>
          <a:spcPts val="2011"/>
        </a:spcBef>
        <a:buClr>
          <a:schemeClr val="accent4"/>
        </a:buClr>
        <a:buSzPct val="80000"/>
        <a:buFont typeface="Wingdings 2"/>
        <a:buChar char=""/>
        <a:defRPr kumimoji="0" sz="9100" kern="1200">
          <a:solidFill>
            <a:schemeClr val="tx1">
              <a:tint val="85000"/>
            </a:schemeClr>
          </a:solidFill>
          <a:latin typeface="+mn-lt"/>
          <a:ea typeface="+mn-ea"/>
          <a:cs typeface="+mn-cs"/>
        </a:defRPr>
      </a:lvl6pPr>
      <a:lvl7pPr marL="8414451" indent="-919612" algn="l" rtl="0" eaLnBrk="1" latinLnBrk="0" hangingPunct="1">
        <a:spcBef>
          <a:spcPct val="20000"/>
        </a:spcBef>
        <a:buClr>
          <a:schemeClr val="accent4"/>
        </a:buClr>
        <a:buSzPct val="80000"/>
        <a:buFont typeface="Wingdings 2"/>
        <a:buChar char=""/>
        <a:defRPr kumimoji="0" sz="8000" kern="1200" baseline="0">
          <a:solidFill>
            <a:schemeClr val="tx1"/>
          </a:solidFill>
          <a:latin typeface="+mn-lt"/>
          <a:ea typeface="+mn-ea"/>
          <a:cs typeface="+mn-cs"/>
        </a:defRPr>
      </a:lvl7pPr>
      <a:lvl8pPr marL="9288082" indent="-919612" algn="l" rtl="0" eaLnBrk="1" latinLnBrk="0" hangingPunct="1">
        <a:spcBef>
          <a:spcPts val="1509"/>
        </a:spcBef>
        <a:buClr>
          <a:schemeClr val="accent4"/>
        </a:buClr>
        <a:buSzPct val="100000"/>
        <a:buChar char="•"/>
        <a:defRPr kumimoji="0" sz="8000" kern="1200" baseline="0">
          <a:solidFill>
            <a:schemeClr val="tx1">
              <a:tint val="85000"/>
            </a:schemeClr>
          </a:solidFill>
          <a:latin typeface="+mn-lt"/>
          <a:ea typeface="+mn-ea"/>
          <a:cs typeface="+mn-cs"/>
        </a:defRPr>
      </a:lvl8pPr>
      <a:lvl9pPr marL="10345636" indent="-919612" algn="l" rtl="0" eaLnBrk="1" latinLnBrk="0" hangingPunct="1">
        <a:spcBef>
          <a:spcPct val="20000"/>
        </a:spcBef>
        <a:buClr>
          <a:schemeClr val="accent4"/>
        </a:buClr>
        <a:buSzPct val="100000"/>
        <a:buFont typeface="Wingdings"/>
        <a:buChar char="§"/>
        <a:defRPr kumimoji="0" sz="70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2299030" algn="l" rtl="0" eaLnBrk="1" latinLnBrk="0" hangingPunct="1">
        <a:defRPr kumimoji="0" kern="1200">
          <a:solidFill>
            <a:schemeClr val="tx1"/>
          </a:solidFill>
          <a:latin typeface="+mn-lt"/>
          <a:ea typeface="+mn-ea"/>
          <a:cs typeface="+mn-cs"/>
        </a:defRPr>
      </a:lvl2pPr>
      <a:lvl3pPr marL="4598060" algn="l" rtl="0" eaLnBrk="1" latinLnBrk="0" hangingPunct="1">
        <a:defRPr kumimoji="0" kern="1200">
          <a:solidFill>
            <a:schemeClr val="tx1"/>
          </a:solidFill>
          <a:latin typeface="+mn-lt"/>
          <a:ea typeface="+mn-ea"/>
          <a:cs typeface="+mn-cs"/>
        </a:defRPr>
      </a:lvl3pPr>
      <a:lvl4pPr marL="6897091" algn="l" rtl="0" eaLnBrk="1" latinLnBrk="0" hangingPunct="1">
        <a:defRPr kumimoji="0" kern="1200">
          <a:solidFill>
            <a:schemeClr val="tx1"/>
          </a:solidFill>
          <a:latin typeface="+mn-lt"/>
          <a:ea typeface="+mn-ea"/>
          <a:cs typeface="+mn-cs"/>
        </a:defRPr>
      </a:lvl4pPr>
      <a:lvl5pPr marL="9196121" algn="l" rtl="0" eaLnBrk="1" latinLnBrk="0" hangingPunct="1">
        <a:defRPr kumimoji="0" kern="1200">
          <a:solidFill>
            <a:schemeClr val="tx1"/>
          </a:solidFill>
          <a:latin typeface="+mn-lt"/>
          <a:ea typeface="+mn-ea"/>
          <a:cs typeface="+mn-cs"/>
        </a:defRPr>
      </a:lvl5pPr>
      <a:lvl6pPr marL="11495151" algn="l" rtl="0" eaLnBrk="1" latinLnBrk="0" hangingPunct="1">
        <a:defRPr kumimoji="0" kern="1200">
          <a:solidFill>
            <a:schemeClr val="tx1"/>
          </a:solidFill>
          <a:latin typeface="+mn-lt"/>
          <a:ea typeface="+mn-ea"/>
          <a:cs typeface="+mn-cs"/>
        </a:defRPr>
      </a:lvl6pPr>
      <a:lvl7pPr marL="13794181" algn="l" rtl="0" eaLnBrk="1" latinLnBrk="0" hangingPunct="1">
        <a:defRPr kumimoji="0" kern="1200">
          <a:solidFill>
            <a:schemeClr val="tx1"/>
          </a:solidFill>
          <a:latin typeface="+mn-lt"/>
          <a:ea typeface="+mn-ea"/>
          <a:cs typeface="+mn-cs"/>
        </a:defRPr>
      </a:lvl7pPr>
      <a:lvl8pPr marL="16093211" algn="l" rtl="0" eaLnBrk="1" latinLnBrk="0" hangingPunct="1">
        <a:defRPr kumimoji="0" kern="1200">
          <a:solidFill>
            <a:schemeClr val="tx1"/>
          </a:solidFill>
          <a:latin typeface="+mn-lt"/>
          <a:ea typeface="+mn-ea"/>
          <a:cs typeface="+mn-cs"/>
        </a:defRPr>
      </a:lvl8pPr>
      <a:lvl9pPr marL="18392242"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mailto:resethics@nu.edu.kz" TargetMode="Externa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chart" Target="../charts/chart1.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6705600" y="732392"/>
            <a:ext cx="26822400" cy="37086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167628" tIns="419070" rIns="167628" bIns="419070"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6000" dirty="0" smtClean="0">
                <a:solidFill>
                  <a:schemeClr val="bg1"/>
                </a:solidFill>
                <a:latin typeface="Georgia" pitchFamily="18" charset="0"/>
              </a:rPr>
              <a:t>The Relationship between Emotional Intelligence and Academic Achievement among Undergraduate Students in Kazakhstan. The Case of Two Universities.</a:t>
            </a:r>
            <a:endParaRPr lang="ru-RU" sz="6600" dirty="0" smtClean="0">
              <a:solidFill>
                <a:schemeClr val="bg1"/>
              </a:solidFill>
              <a:latin typeface="Georgia" pitchFamily="18" charset="0"/>
            </a:endParaRPr>
          </a:p>
          <a:p>
            <a:pPr algn="ctr" eaLnBrk="1" hangingPunct="1"/>
            <a:endParaRPr lang="en-US" sz="6600" b="1" dirty="0" smtClean="0">
              <a:solidFill>
                <a:schemeClr val="accent3">
                  <a:lumMod val="20000"/>
                  <a:lumOff val="80000"/>
                </a:schemeClr>
              </a:solidFill>
              <a:latin typeface="+mn-lt"/>
            </a:endParaRPr>
          </a:p>
        </p:txBody>
      </p:sp>
      <p:sp>
        <p:nvSpPr>
          <p:cNvPr id="5" name="Text Box 123"/>
          <p:cNvSpPr txBox="1">
            <a:spLocks noChangeArrowheads="1"/>
          </p:cNvSpPr>
          <p:nvPr/>
        </p:nvSpPr>
        <p:spPr bwMode="auto">
          <a:xfrm>
            <a:off x="6705600" y="3124200"/>
            <a:ext cx="26822400" cy="2095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67628" tIns="167628" rIns="167628" bIns="167628"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000" b="1" dirty="0" smtClean="0">
                <a:solidFill>
                  <a:schemeClr val="accent3">
                    <a:lumMod val="20000"/>
                    <a:lumOff val="80000"/>
                  </a:schemeClr>
                </a:solidFill>
                <a:latin typeface="Georgia" pitchFamily="18" charset="0"/>
              </a:rPr>
              <a:t>Lyudmila </a:t>
            </a:r>
            <a:r>
              <a:rPr lang="en-US" sz="4000" b="1" dirty="0" err="1" smtClean="0">
                <a:solidFill>
                  <a:schemeClr val="accent3">
                    <a:lumMod val="20000"/>
                    <a:lumOff val="80000"/>
                  </a:schemeClr>
                </a:solidFill>
                <a:latin typeface="Georgia" pitchFamily="18" charset="0"/>
              </a:rPr>
              <a:t>Fillipova</a:t>
            </a:r>
            <a:endParaRPr lang="en-US" sz="4000" b="1" dirty="0" smtClean="0">
              <a:solidFill>
                <a:schemeClr val="accent3">
                  <a:lumMod val="20000"/>
                  <a:lumOff val="80000"/>
                </a:schemeClr>
              </a:solidFill>
              <a:latin typeface="Georgia" pitchFamily="18" charset="0"/>
            </a:endParaRPr>
          </a:p>
          <a:p>
            <a:pPr algn="ctr" eaLnBrk="1" hangingPunct="1"/>
            <a:r>
              <a:rPr lang="en-US" sz="4000" dirty="0" err="1" smtClean="0">
                <a:solidFill>
                  <a:schemeClr val="accent3">
                    <a:lumMod val="20000"/>
                    <a:lumOff val="80000"/>
                  </a:schemeClr>
                </a:solidFill>
                <a:latin typeface="Georgia" pitchFamily="18" charset="0"/>
              </a:rPr>
              <a:t>Nazarbayev</a:t>
            </a:r>
            <a:r>
              <a:rPr lang="en-US" sz="4000" dirty="0" smtClean="0">
                <a:solidFill>
                  <a:schemeClr val="accent3">
                    <a:lumMod val="20000"/>
                    <a:lumOff val="80000"/>
                  </a:schemeClr>
                </a:solidFill>
                <a:latin typeface="Georgia" pitchFamily="18" charset="0"/>
              </a:rPr>
              <a:t> University Graduate School of Education | Program – Educational Leadership  Higher Education</a:t>
            </a:r>
            <a:endParaRPr lang="en-US" sz="4000" dirty="0">
              <a:solidFill>
                <a:schemeClr val="accent3">
                  <a:lumMod val="20000"/>
                  <a:lumOff val="80000"/>
                </a:schemeClr>
              </a:solidFill>
              <a:latin typeface="Georgia" pitchFamily="18" charset="0"/>
            </a:endParaRPr>
          </a:p>
        </p:txBody>
      </p:sp>
      <p:sp>
        <p:nvSpPr>
          <p:cNvPr id="24" name="TextBox 23"/>
          <p:cNvSpPr txBox="1"/>
          <p:nvPr/>
        </p:nvSpPr>
        <p:spPr>
          <a:xfrm>
            <a:off x="1645920" y="36713158"/>
            <a:ext cx="7823604" cy="2546845"/>
          </a:xfrm>
          <a:prstGeom prst="rect">
            <a:avLst/>
          </a:prstGeom>
          <a:solidFill>
            <a:schemeClr val="accent1">
              <a:lumMod val="40000"/>
              <a:lumOff val="60000"/>
            </a:schemeClr>
          </a:solidFill>
        </p:spPr>
        <p:txBody>
          <a:bodyPr wrap="none" lIns="83814" tIns="41907" rIns="83814" bIns="41907" rtlCol="0">
            <a:spAutoFit/>
          </a:bodyPr>
          <a:lstStyle/>
          <a:p>
            <a:r>
              <a:rPr lang="en-US" sz="4000" dirty="0" smtClean="0">
                <a:latin typeface="Times New Roman" pitchFamily="18" charset="0"/>
                <a:cs typeface="Times New Roman" pitchFamily="18" charset="0"/>
              </a:rPr>
              <a:t>Lyudmila </a:t>
            </a:r>
            <a:r>
              <a:rPr lang="en-US" sz="4000" dirty="0" err="1" smtClean="0">
                <a:latin typeface="Times New Roman" pitchFamily="18" charset="0"/>
                <a:cs typeface="Times New Roman" pitchFamily="18" charset="0"/>
              </a:rPr>
              <a:t>Fillipova</a:t>
            </a:r>
            <a:endParaRPr lang="en-US" sz="4000" dirty="0">
              <a:latin typeface="Times New Roman" pitchFamily="18" charset="0"/>
              <a:cs typeface="Times New Roman" pitchFamily="18" charset="0"/>
            </a:endParaRPr>
          </a:p>
          <a:p>
            <a:r>
              <a:rPr lang="en-US" sz="4000" dirty="0" err="1" smtClean="0">
                <a:latin typeface="Times New Roman" pitchFamily="18" charset="0"/>
                <a:cs typeface="Times New Roman" pitchFamily="18" charset="0"/>
              </a:rPr>
              <a:t>Nazarbayev</a:t>
            </a:r>
            <a:r>
              <a:rPr lang="en-US" sz="4000" dirty="0" smtClean="0">
                <a:latin typeface="Times New Roman" pitchFamily="18" charset="0"/>
                <a:cs typeface="Times New Roman" pitchFamily="18" charset="0"/>
              </a:rPr>
              <a:t> University</a:t>
            </a:r>
            <a:endParaRPr lang="en-US" sz="4000" dirty="0">
              <a:latin typeface="Times New Roman" pitchFamily="18" charset="0"/>
              <a:cs typeface="Times New Roman" pitchFamily="18" charset="0"/>
            </a:endParaRPr>
          </a:p>
          <a:p>
            <a:r>
              <a:rPr lang="en-US" sz="4000" dirty="0">
                <a:latin typeface="Times New Roman" pitchFamily="18" charset="0"/>
                <a:cs typeface="Times New Roman" pitchFamily="18" charset="0"/>
              </a:rPr>
              <a:t>Email</a:t>
            </a:r>
            <a:r>
              <a:rPr lang="en-US" sz="40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lyudmila.fillipova@nu.edu.kz</a:t>
            </a:r>
            <a:endParaRPr lang="en-US" sz="4000" dirty="0">
              <a:latin typeface="Times New Roman" pitchFamily="18" charset="0"/>
              <a:cs typeface="Times New Roman" pitchFamily="18" charset="0"/>
            </a:endParaRPr>
          </a:p>
          <a:p>
            <a:r>
              <a:rPr lang="en-US" sz="4000" dirty="0" smtClean="0">
                <a:latin typeface="Times New Roman" pitchFamily="18" charset="0"/>
                <a:cs typeface="Times New Roman" pitchFamily="18" charset="0"/>
              </a:rPr>
              <a:t>Phone: </a:t>
            </a:r>
            <a:r>
              <a:rPr lang="en-US" sz="4000" dirty="0" smtClean="0">
                <a:latin typeface="Times New Roman" pitchFamily="18" charset="0"/>
                <a:cs typeface="Times New Roman" pitchFamily="18" charset="0"/>
              </a:rPr>
              <a:t>+ 7 702 327 83 35</a:t>
            </a:r>
            <a:endParaRPr lang="en-US" sz="4000" dirty="0">
              <a:latin typeface="Times New Roman" pitchFamily="18" charset="0"/>
              <a:cs typeface="Times New Roman" pitchFamily="18" charset="0"/>
            </a:endParaRPr>
          </a:p>
        </p:txBody>
      </p:sp>
      <p:sp>
        <p:nvSpPr>
          <p:cNvPr id="25" name="TextBox 24"/>
          <p:cNvSpPr txBox="1"/>
          <p:nvPr/>
        </p:nvSpPr>
        <p:spPr>
          <a:xfrm>
            <a:off x="1645920" y="35623502"/>
            <a:ext cx="3269473" cy="915629"/>
          </a:xfrm>
          <a:prstGeom prst="rect">
            <a:avLst/>
          </a:prstGeom>
          <a:noFill/>
        </p:spPr>
        <p:txBody>
          <a:bodyPr wrap="none" lIns="83814" tIns="41907" rIns="83814" bIns="41907" rtlCol="0">
            <a:spAutoFit/>
          </a:bodyPr>
          <a:lstStyle/>
          <a:p>
            <a:r>
              <a:rPr lang="en-US" sz="5400" b="1" dirty="0" smtClean="0">
                <a:latin typeface="Georgia" pitchFamily="18" charset="0"/>
              </a:rPr>
              <a:t>Contacts</a:t>
            </a:r>
            <a:endParaRPr lang="en-US" sz="5400" b="1" dirty="0">
              <a:latin typeface="Georgia" pitchFamily="18" charset="0"/>
            </a:endParaRPr>
          </a:p>
        </p:txBody>
      </p:sp>
      <p:sp>
        <p:nvSpPr>
          <p:cNvPr id="26" name="TextBox 25"/>
          <p:cNvSpPr txBox="1"/>
          <p:nvPr/>
        </p:nvSpPr>
        <p:spPr>
          <a:xfrm>
            <a:off x="20116800" y="36713159"/>
            <a:ext cx="17881600" cy="2682240"/>
          </a:xfrm>
          <a:prstGeom prst="rect">
            <a:avLst/>
          </a:prstGeom>
          <a:noFill/>
        </p:spPr>
        <p:txBody>
          <a:bodyPr wrap="square" lIns="83814" tIns="83814" rIns="83814" bIns="83814" numCol="1" spcCol="419070" rtlCol="0">
            <a:noAutofit/>
          </a:bodyPr>
          <a:lstStyle/>
          <a:p>
            <a:pPr marL="419070" indent="-419070"/>
            <a:r>
              <a:rPr lang="en-US" sz="3200" dirty="0" smtClean="0"/>
              <a:t>  </a:t>
            </a:r>
            <a:endParaRPr lang="en-US" sz="3200" dirty="0"/>
          </a:p>
          <a:p>
            <a:pPr marL="419070" indent="-419070">
              <a:buFont typeface="+mj-lt"/>
              <a:buAutoNum type="arabicPeriod"/>
            </a:pPr>
            <a:endParaRPr lang="en-US" sz="3200" dirty="0"/>
          </a:p>
        </p:txBody>
      </p:sp>
      <p:sp>
        <p:nvSpPr>
          <p:cNvPr id="27" name="TextBox 26"/>
          <p:cNvSpPr txBox="1"/>
          <p:nvPr/>
        </p:nvSpPr>
        <p:spPr>
          <a:xfrm>
            <a:off x="10744200" y="35356800"/>
            <a:ext cx="4138300" cy="915629"/>
          </a:xfrm>
          <a:prstGeom prst="rect">
            <a:avLst/>
          </a:prstGeom>
          <a:noFill/>
        </p:spPr>
        <p:txBody>
          <a:bodyPr wrap="none" lIns="83814" tIns="41907" rIns="83814" bIns="41907" rtlCol="0">
            <a:spAutoFit/>
          </a:bodyPr>
          <a:lstStyle/>
          <a:p>
            <a:r>
              <a:rPr lang="en-US" sz="5400" b="1" dirty="0">
                <a:latin typeface="Georgia" pitchFamily="18" charset="0"/>
              </a:rPr>
              <a:t>References</a:t>
            </a:r>
          </a:p>
        </p:txBody>
      </p:sp>
      <p:sp>
        <p:nvSpPr>
          <p:cNvPr id="10" name="Text Box 189"/>
          <p:cNvSpPr txBox="1">
            <a:spLocks noChangeArrowheads="1"/>
          </p:cNvSpPr>
          <p:nvPr/>
        </p:nvSpPr>
        <p:spPr bwMode="auto">
          <a:xfrm>
            <a:off x="1524000" y="6477000"/>
            <a:ext cx="11704320" cy="9202495"/>
          </a:xfrm>
          <a:prstGeom prst="rect">
            <a:avLst/>
          </a:prstGeom>
          <a:solidFill>
            <a:schemeClr val="bg1"/>
          </a:solidFill>
          <a:ln w="12700">
            <a:solidFill>
              <a:schemeClr val="accent1">
                <a:lumMod val="75000"/>
              </a:schemeClr>
            </a:solidFill>
          </a:ln>
          <a:effectLst/>
        </p:spPr>
        <p:txBody>
          <a:bodyPr lIns="167628" tIns="167628" rIns="167628" bIns="167628">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3600" dirty="0" smtClean="0">
                <a:latin typeface="Times New Roman" pitchFamily="18" charset="0"/>
                <a:cs typeface="Times New Roman" pitchFamily="18" charset="0"/>
              </a:rPr>
              <a:t>Academic achievement and performance of students in higher education settings is an integral part of learning process, however nowadays, the soft skills are not of small importance as well. Back in 1995, intelligence quotient (IQ) was the preeminent indicator of a person’s success in many spheres of life (</a:t>
            </a:r>
            <a:r>
              <a:rPr lang="en-US" sz="3600" dirty="0" err="1" smtClean="0">
                <a:latin typeface="Times New Roman" pitchFamily="18" charset="0"/>
                <a:cs typeface="Times New Roman" pitchFamily="18" charset="0"/>
              </a:rPr>
              <a:t>Goleman</a:t>
            </a:r>
            <a:r>
              <a:rPr lang="en-US" sz="3600" dirty="0" smtClean="0">
                <a:latin typeface="Times New Roman" pitchFamily="18" charset="0"/>
                <a:cs typeface="Times New Roman" pitchFamily="18" charset="0"/>
              </a:rPr>
              <a:t>, 1996, </a:t>
            </a:r>
            <a:r>
              <a:rPr lang="en-US" sz="3600" dirty="0" err="1" smtClean="0">
                <a:latin typeface="Times New Roman" pitchFamily="18" charset="0"/>
                <a:cs typeface="Times New Roman" pitchFamily="18" charset="0"/>
              </a:rPr>
              <a:t>p.IX</a:t>
            </a:r>
            <a:r>
              <a:rPr lang="en-US" sz="3600" dirty="0" smtClean="0">
                <a:latin typeface="Times New Roman" pitchFamily="18" charset="0"/>
                <a:cs typeface="Times New Roman" pitchFamily="18" charset="0"/>
              </a:rPr>
              <a:t>). Currently, the success and productivity of a person is not merely restricted to his or her cognitive abilities, but also such notion as Emotional Intelligence or Emotional Quotient (EQ) has to be considered. Emotional intelligence (EI) abilities are of demand for companies. Frequently, “employers of new college graduates emphasize the importance of “soft skills,” they are substantially less satisfied with graduates’ interpersonal and emotional competencies than with their conceptual and analytical skills” (as cited in Landau &amp; </a:t>
            </a:r>
            <a:r>
              <a:rPr lang="en-US" sz="3600" dirty="0" err="1" smtClean="0">
                <a:latin typeface="Times New Roman" pitchFamily="18" charset="0"/>
                <a:cs typeface="Times New Roman" pitchFamily="18" charset="0"/>
              </a:rPr>
              <a:t>Meirovich</a:t>
            </a:r>
            <a:r>
              <a:rPr lang="en-US" sz="3600" dirty="0" smtClean="0">
                <a:latin typeface="Times New Roman" pitchFamily="18" charset="0"/>
                <a:cs typeface="Times New Roman" pitchFamily="18" charset="0"/>
              </a:rPr>
              <a:t>, 2011, p.89).</a:t>
            </a:r>
            <a:endParaRPr lang="ru-RU" sz="3600" dirty="0">
              <a:latin typeface="Times New Roman" pitchFamily="18" charset="0"/>
              <a:cs typeface="Times New Roman" pitchFamily="18" charset="0"/>
            </a:endParaRPr>
          </a:p>
        </p:txBody>
      </p:sp>
      <p:sp>
        <p:nvSpPr>
          <p:cNvPr id="32" name="Rectangle 31"/>
          <p:cNvSpPr/>
          <p:nvPr/>
        </p:nvSpPr>
        <p:spPr>
          <a:xfrm>
            <a:off x="1447800" y="5410200"/>
            <a:ext cx="11704320" cy="82296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r>
              <a:rPr lang="en-US" sz="5400" b="1" dirty="0" smtClean="0">
                <a:solidFill>
                  <a:schemeClr val="accent3">
                    <a:lumMod val="20000"/>
                    <a:lumOff val="80000"/>
                  </a:schemeClr>
                </a:solidFill>
                <a:latin typeface="Georgia" pitchFamily="18" charset="0"/>
              </a:rPr>
              <a:t>Background</a:t>
            </a:r>
            <a:endParaRPr lang="en-US" sz="5400" b="1" dirty="0">
              <a:solidFill>
                <a:schemeClr val="accent3">
                  <a:lumMod val="20000"/>
                  <a:lumOff val="80000"/>
                </a:schemeClr>
              </a:solidFill>
              <a:latin typeface="Georgia" pitchFamily="18" charset="0"/>
            </a:endParaRPr>
          </a:p>
        </p:txBody>
      </p:sp>
      <p:sp>
        <p:nvSpPr>
          <p:cNvPr id="15" name="Text Box 194"/>
          <p:cNvSpPr txBox="1">
            <a:spLocks noChangeArrowheads="1"/>
          </p:cNvSpPr>
          <p:nvPr/>
        </p:nvSpPr>
        <p:spPr bwMode="auto">
          <a:xfrm>
            <a:off x="13716000" y="13258800"/>
            <a:ext cx="11658600" cy="21390447"/>
          </a:xfrm>
          <a:prstGeom prst="rect">
            <a:avLst/>
          </a:prstGeom>
          <a:solidFill>
            <a:schemeClr val="bg1"/>
          </a:solidFill>
          <a:ln w="12700">
            <a:solidFill>
              <a:schemeClr val="accent1">
                <a:lumMod val="75000"/>
              </a:schemeClr>
            </a:solidFill>
          </a:ln>
          <a:effectLst/>
        </p:spPr>
        <p:txBody>
          <a:bodyPr wrap="square" lIns="167628" tIns="167628" rIns="167628" bIns="167628">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600" b="1" dirty="0" smtClean="0">
                <a:latin typeface="Times New Roman" pitchFamily="18" charset="0"/>
                <a:cs typeface="Times New Roman" pitchFamily="18" charset="0"/>
              </a:rPr>
              <a:t>Research design</a:t>
            </a:r>
            <a:r>
              <a:rPr lang="en-US"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Quantitative </a:t>
            </a:r>
            <a:r>
              <a:rPr lang="en-US" sz="3600" dirty="0" err="1" smtClean="0">
                <a:latin typeface="Times New Roman" pitchFamily="18" charset="0"/>
                <a:cs typeface="Times New Roman" pitchFamily="18" charset="0"/>
              </a:rPr>
              <a:t>correlational</a:t>
            </a:r>
            <a:r>
              <a:rPr lang="en-US" sz="3600" dirty="0" smtClean="0">
                <a:latin typeface="Times New Roman" pitchFamily="18" charset="0"/>
                <a:cs typeface="Times New Roman" pitchFamily="18" charset="0"/>
              </a:rPr>
              <a:t> survey study</a:t>
            </a:r>
            <a:endParaRPr lang="en-US" sz="3600" dirty="0" smtClean="0">
              <a:latin typeface="Times New Roman" pitchFamily="18" charset="0"/>
              <a:cs typeface="Times New Roman" pitchFamily="18" charset="0"/>
            </a:endParaRPr>
          </a:p>
          <a:p>
            <a:pPr eaLnBrk="1" hangingPunct="1"/>
            <a:r>
              <a:rPr lang="en-US" sz="3600" b="1" dirty="0" smtClean="0">
                <a:latin typeface="Times New Roman" pitchFamily="18" charset="0"/>
                <a:cs typeface="Times New Roman" pitchFamily="18" charset="0"/>
              </a:rPr>
              <a:t>Sample: </a:t>
            </a:r>
            <a:r>
              <a:rPr lang="en-US" sz="3600" dirty="0" smtClean="0">
                <a:latin typeface="Times New Roman" pitchFamily="18" charset="0"/>
                <a:cs typeface="Times New Roman" pitchFamily="18" charset="0"/>
              </a:rPr>
              <a:t>The </a:t>
            </a:r>
            <a:r>
              <a:rPr lang="en-US" sz="3600" dirty="0" smtClean="0">
                <a:latin typeface="Times New Roman" pitchFamily="18" charset="0"/>
                <a:cs typeface="Times New Roman" pitchFamily="18" charset="0"/>
              </a:rPr>
              <a:t>study participants were selected among undergraduate bachelor students from two Kazakhstani universities: Autonomous and Regional. The sample was recruited on non-probability basis, due to voluntary participation in the research study. </a:t>
            </a:r>
            <a:r>
              <a:rPr lang="en-US" sz="3600" dirty="0" smtClean="0">
                <a:latin typeface="Times New Roman" pitchFamily="18" charset="0"/>
                <a:cs typeface="Times New Roman" pitchFamily="18" charset="0"/>
              </a:rPr>
              <a:t>The </a:t>
            </a:r>
            <a:r>
              <a:rPr lang="en-US" sz="3600" dirty="0" smtClean="0">
                <a:latin typeface="Times New Roman" pitchFamily="18" charset="0"/>
                <a:cs typeface="Times New Roman" pitchFamily="18" charset="0"/>
              </a:rPr>
              <a:t>factual size of sample consisted of 239 participants, 98 and 141 undergraduate from two universities (autonomous and regional) respectively. </a:t>
            </a:r>
            <a:endParaRPr lang="en-US" sz="3600" dirty="0" smtClean="0">
              <a:latin typeface="Times New Roman" pitchFamily="18" charset="0"/>
              <a:cs typeface="Times New Roman" pitchFamily="18" charset="0"/>
            </a:endParaRPr>
          </a:p>
          <a:p>
            <a:pPr eaLnBrk="1" hangingPunct="1"/>
            <a:endParaRPr lang="en-US" sz="3600" dirty="0" smtClean="0">
              <a:latin typeface="Times New Roman" pitchFamily="18" charset="0"/>
              <a:cs typeface="Times New Roman" pitchFamily="18" charset="0"/>
            </a:endParaRPr>
          </a:p>
          <a:p>
            <a:pPr eaLnBrk="1" hangingPunct="1"/>
            <a:r>
              <a:rPr lang="en-US" sz="3600" b="1" dirty="0" smtClean="0">
                <a:latin typeface="Times New Roman" pitchFamily="18" charset="0"/>
                <a:cs typeface="Times New Roman" pitchFamily="18" charset="0"/>
              </a:rPr>
              <a:t>Data collection methods: </a:t>
            </a:r>
            <a:r>
              <a:rPr lang="en-US" sz="3600" dirty="0" smtClean="0">
                <a:latin typeface="Times New Roman" pitchFamily="18" charset="0"/>
                <a:cs typeface="Times New Roman" pitchFamily="18" charset="0"/>
              </a:rPr>
              <a:t>Online survey questionnaire was used as the data collection tool for the study. T</a:t>
            </a:r>
            <a:r>
              <a:rPr lang="en-US" sz="3600" dirty="0" smtClean="0">
                <a:latin typeface="Times New Roman" pitchFamily="18" charset="0"/>
                <a:cs typeface="Times New Roman" pitchFamily="18" charset="0"/>
              </a:rPr>
              <a:t>he </a:t>
            </a:r>
            <a:r>
              <a:rPr lang="en-US" sz="3600" dirty="0" smtClean="0">
                <a:latin typeface="Times New Roman" pitchFamily="18" charset="0"/>
                <a:cs typeface="Times New Roman" pitchFamily="18" charset="0"/>
              </a:rPr>
              <a:t>pre-existing survey framework </a:t>
            </a:r>
            <a:r>
              <a:rPr lang="en-US" sz="3600" dirty="0" smtClean="0">
                <a:latin typeface="Times New Roman" pitchFamily="18" charset="0"/>
                <a:cs typeface="Times New Roman" pitchFamily="18" charset="0"/>
              </a:rPr>
              <a:t>- Emotional </a:t>
            </a:r>
            <a:r>
              <a:rPr lang="en-US" sz="3600" dirty="0" smtClean="0">
                <a:latin typeface="Times New Roman" pitchFamily="18" charset="0"/>
                <a:cs typeface="Times New Roman" pitchFamily="18" charset="0"/>
              </a:rPr>
              <a:t>Skills Assessment Process (ESAP) developed by Nelson and </a:t>
            </a:r>
            <a:r>
              <a:rPr lang="en-US" sz="3600" dirty="0" smtClean="0">
                <a:latin typeface="Times New Roman" pitchFamily="18" charset="0"/>
                <a:cs typeface="Times New Roman" pitchFamily="18" charset="0"/>
              </a:rPr>
              <a:t>Low (2011) </a:t>
            </a:r>
            <a:r>
              <a:rPr lang="en-US" sz="3600" dirty="0" smtClean="0">
                <a:latin typeface="Times New Roman" pitchFamily="18" charset="0"/>
                <a:cs typeface="Times New Roman" pitchFamily="18" charset="0"/>
              </a:rPr>
              <a:t>was used to measure students’ emotional skills. </a:t>
            </a:r>
            <a:endParaRPr lang="en-US" sz="3600" dirty="0" smtClean="0">
              <a:latin typeface="Times New Roman" pitchFamily="18" charset="0"/>
              <a:cs typeface="Times New Roman" pitchFamily="18" charset="0"/>
            </a:endParaRPr>
          </a:p>
          <a:p>
            <a:pPr eaLnBrk="1" hangingPunct="1"/>
            <a:r>
              <a:rPr lang="en-US" sz="3600" b="1" dirty="0" smtClean="0">
                <a:latin typeface="Times New Roman" pitchFamily="18" charset="0"/>
                <a:cs typeface="Times New Roman" pitchFamily="18" charset="0"/>
              </a:rPr>
              <a:t>Academic achievement measurement. </a:t>
            </a:r>
            <a:r>
              <a:rPr lang="en-US" sz="3600" dirty="0" smtClean="0">
                <a:latin typeface="Times New Roman" pitchFamily="18" charset="0"/>
                <a:cs typeface="Times New Roman" pitchFamily="18" charset="0"/>
              </a:rPr>
              <a:t>The following percentages for participants:  92-100, 84-91, 76-83, 68-75, 59-67, 51-58, 50 and lower were </a:t>
            </a:r>
            <a:r>
              <a:rPr lang="en-US" sz="3600" dirty="0" smtClean="0">
                <a:latin typeface="Times New Roman" pitchFamily="18" charset="0"/>
                <a:cs typeface="Times New Roman" pitchFamily="18" charset="0"/>
              </a:rPr>
              <a:t>used.</a:t>
            </a:r>
            <a:endParaRPr lang="en-US" sz="3600" dirty="0" smtClean="0">
              <a:latin typeface="Times New Roman" pitchFamily="18" charset="0"/>
              <a:cs typeface="Times New Roman" pitchFamily="18" charset="0"/>
            </a:endParaRPr>
          </a:p>
          <a:p>
            <a:pPr eaLnBrk="1" hangingPunct="1"/>
            <a:endParaRPr lang="en-US" sz="3600" dirty="0" smtClean="0">
              <a:latin typeface="Times New Roman" pitchFamily="18" charset="0"/>
              <a:cs typeface="Times New Roman" pitchFamily="18" charset="0"/>
            </a:endParaRPr>
          </a:p>
          <a:p>
            <a:pPr eaLnBrk="1" hangingPunct="1"/>
            <a:r>
              <a:rPr lang="en-US" sz="3600" b="1" dirty="0" smtClean="0">
                <a:latin typeface="Times New Roman" pitchFamily="18" charset="0"/>
                <a:cs typeface="Times New Roman" pitchFamily="18" charset="0"/>
              </a:rPr>
              <a:t>Data collection procedures. </a:t>
            </a:r>
            <a:r>
              <a:rPr lang="en-US" sz="3600" dirty="0" smtClean="0">
                <a:latin typeface="Times New Roman" pitchFamily="18" charset="0"/>
                <a:cs typeface="Times New Roman" pitchFamily="18" charset="0"/>
              </a:rPr>
              <a:t>The first stage of data collection was obtaining the permission from the </a:t>
            </a:r>
            <a:r>
              <a:rPr lang="en-US" sz="3600" dirty="0" err="1" smtClean="0">
                <a:latin typeface="Times New Roman" pitchFamily="18" charset="0"/>
                <a:cs typeface="Times New Roman" pitchFamily="18" charset="0"/>
              </a:rPr>
              <a:t>Nazarbayev</a:t>
            </a:r>
            <a:r>
              <a:rPr lang="en-US" sz="3600" dirty="0" smtClean="0">
                <a:latin typeface="Times New Roman" pitchFamily="18" charset="0"/>
                <a:cs typeface="Times New Roman" pitchFamily="18" charset="0"/>
              </a:rPr>
              <a:t> University Institutional Research Ethics Committee </a:t>
            </a:r>
            <a:r>
              <a:rPr lang="en-US" sz="3600" u="sng" dirty="0" smtClean="0">
                <a:latin typeface="Times New Roman" pitchFamily="18" charset="0"/>
                <a:cs typeface="Times New Roman" pitchFamily="18" charset="0"/>
                <a:hlinkClick r:id="rId2"/>
              </a:rPr>
              <a:t>resethics@nu.edu.kz</a:t>
            </a:r>
            <a:r>
              <a:rPr lang="en-US" sz="3600" dirty="0" smtClean="0">
                <a:latin typeface="Times New Roman" pitchFamily="18" charset="0"/>
                <a:cs typeface="Times New Roman" pitchFamily="18" charset="0"/>
              </a:rPr>
              <a:t>, after which it was also necessary to receive an approval on collecting data from the administration of two universities. </a:t>
            </a:r>
            <a:r>
              <a:rPr lang="en-US" sz="3600" dirty="0" smtClean="0">
                <a:latin typeface="Times New Roman" pitchFamily="18" charset="0"/>
                <a:cs typeface="Times New Roman" pitchFamily="18" charset="0"/>
              </a:rPr>
              <a:t>T</a:t>
            </a:r>
            <a:r>
              <a:rPr lang="en-US" sz="3600" dirty="0" smtClean="0">
                <a:latin typeface="Times New Roman" pitchFamily="18" charset="0"/>
                <a:cs typeface="Times New Roman" pitchFamily="18" charset="0"/>
              </a:rPr>
              <a:t>he </a:t>
            </a:r>
            <a:r>
              <a:rPr lang="en-US" sz="3600" dirty="0" smtClean="0">
                <a:latin typeface="Times New Roman" pitchFamily="18" charset="0"/>
                <a:cs typeface="Times New Roman" pitchFamily="18" charset="0"/>
              </a:rPr>
              <a:t>survey was delivered via email, still it required the researcher’s personal presence during such procedures as the meeting with the administration of universities, explaining the nature and main details of the research study. </a:t>
            </a:r>
            <a:endParaRPr lang="ru-RU" sz="3600" dirty="0" smtClean="0">
              <a:latin typeface="Times New Roman" pitchFamily="18" charset="0"/>
              <a:cs typeface="Times New Roman" pitchFamily="18" charset="0"/>
            </a:endParaRPr>
          </a:p>
          <a:p>
            <a:pPr eaLnBrk="1" hangingPunct="1"/>
            <a:endParaRPr lang="en-US" sz="3600" dirty="0" smtClean="0">
              <a:latin typeface="Times New Roman" pitchFamily="18" charset="0"/>
              <a:cs typeface="Times New Roman" pitchFamily="18" charset="0"/>
            </a:endParaRPr>
          </a:p>
          <a:p>
            <a:r>
              <a:rPr lang="en-US" sz="3600" b="1" dirty="0" smtClean="0">
                <a:latin typeface="Times New Roman" pitchFamily="18" charset="0"/>
                <a:cs typeface="Times New Roman" pitchFamily="18" charset="0"/>
              </a:rPr>
              <a:t>Data analysis: </a:t>
            </a:r>
            <a:r>
              <a:rPr lang="en-US" sz="3600" dirty="0" smtClean="0">
                <a:latin typeface="Times New Roman" pitchFamily="18" charset="0"/>
                <a:cs typeface="Times New Roman" pitchFamily="18" charset="0"/>
              </a:rPr>
              <a:t>An online survey tool </a:t>
            </a:r>
            <a:r>
              <a:rPr lang="en-US" sz="3600" dirty="0" err="1" smtClean="0">
                <a:latin typeface="Times New Roman" pitchFamily="18" charset="0"/>
                <a:cs typeface="Times New Roman" pitchFamily="18" charset="0"/>
              </a:rPr>
              <a:t>Qualtrics</a:t>
            </a:r>
            <a:r>
              <a:rPr lang="en-US" sz="3600" dirty="0" smtClean="0">
                <a:latin typeface="Times New Roman" pitchFamily="18" charset="0"/>
                <a:cs typeface="Times New Roman" pitchFamily="18" charset="0"/>
              </a:rPr>
              <a:t> subscription software was used to collect data.</a:t>
            </a:r>
          </a:p>
          <a:p>
            <a:r>
              <a:rPr lang="en-US" sz="3600" dirty="0" smtClean="0">
                <a:latin typeface="Times New Roman" pitchFamily="18" charset="0"/>
                <a:cs typeface="Times New Roman" pitchFamily="18" charset="0"/>
              </a:rPr>
              <a:t>The following statistical analyses had been employed: descriptive, inferential and </a:t>
            </a:r>
            <a:r>
              <a:rPr lang="en-US" sz="3600" dirty="0" err="1" smtClean="0">
                <a:latin typeface="Times New Roman" pitchFamily="18" charset="0"/>
                <a:cs typeface="Times New Roman" pitchFamily="18" charset="0"/>
              </a:rPr>
              <a:t>correlational</a:t>
            </a:r>
            <a:r>
              <a:rPr lang="en-US" sz="3600" dirty="0" smtClean="0">
                <a:latin typeface="Times New Roman" pitchFamily="18" charset="0"/>
                <a:cs typeface="Times New Roman" pitchFamily="18" charset="0"/>
              </a:rPr>
              <a:t>. </a:t>
            </a:r>
          </a:p>
          <a:p>
            <a:r>
              <a:rPr lang="en-US" sz="3600" dirty="0" smtClean="0">
                <a:latin typeface="Times New Roman" pitchFamily="18" charset="0"/>
                <a:cs typeface="Times New Roman" pitchFamily="18" charset="0"/>
              </a:rPr>
              <a:t>The Statistical Package for the Social Sciences (SPSS) had been used to make the statistical analysis of the collected data.</a:t>
            </a:r>
            <a:endParaRPr lang="ru-RU" sz="3600" dirty="0" smtClean="0">
              <a:latin typeface="Times New Roman" pitchFamily="18" charset="0"/>
              <a:cs typeface="Times New Roman" pitchFamily="18" charset="0"/>
            </a:endParaRPr>
          </a:p>
          <a:p>
            <a:endParaRPr lang="en-US" sz="3600" dirty="0" smtClean="0">
              <a:latin typeface="+mj-lt"/>
            </a:endParaRPr>
          </a:p>
          <a:p>
            <a:pPr eaLnBrk="1" hangingPunct="1"/>
            <a:endParaRPr lang="en-US" sz="3600" dirty="0">
              <a:latin typeface="+mj-lt"/>
            </a:endParaRPr>
          </a:p>
        </p:txBody>
      </p:sp>
      <p:sp>
        <p:nvSpPr>
          <p:cNvPr id="33" name="Rectangle 32"/>
          <p:cNvSpPr/>
          <p:nvPr/>
        </p:nvSpPr>
        <p:spPr>
          <a:xfrm>
            <a:off x="1600200" y="16992600"/>
            <a:ext cx="11704320" cy="82296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r>
              <a:rPr lang="en-US" sz="5400" b="1" dirty="0" smtClean="0">
                <a:solidFill>
                  <a:schemeClr val="accent3">
                    <a:lumMod val="20000"/>
                    <a:lumOff val="80000"/>
                  </a:schemeClr>
                </a:solidFill>
                <a:latin typeface="Georgia" pitchFamily="18" charset="0"/>
              </a:rPr>
              <a:t>Problem statement</a:t>
            </a:r>
            <a:endParaRPr lang="en-US" sz="5400" b="1" dirty="0">
              <a:solidFill>
                <a:schemeClr val="accent3">
                  <a:lumMod val="20000"/>
                  <a:lumOff val="80000"/>
                </a:schemeClr>
              </a:solidFill>
              <a:latin typeface="Georgia" pitchFamily="18" charset="0"/>
            </a:endParaRPr>
          </a:p>
        </p:txBody>
      </p:sp>
      <p:sp>
        <p:nvSpPr>
          <p:cNvPr id="12" name="Text Box 191"/>
          <p:cNvSpPr txBox="1">
            <a:spLocks noChangeArrowheads="1"/>
          </p:cNvSpPr>
          <p:nvPr/>
        </p:nvSpPr>
        <p:spPr bwMode="auto">
          <a:xfrm>
            <a:off x="25831800" y="13258800"/>
            <a:ext cx="11704320" cy="5324510"/>
          </a:xfrm>
          <a:prstGeom prst="rect">
            <a:avLst/>
          </a:prstGeom>
          <a:solidFill>
            <a:schemeClr val="bg1"/>
          </a:solidFill>
          <a:ln w="12700">
            <a:solidFill>
              <a:schemeClr val="accent1">
                <a:lumMod val="75000"/>
              </a:schemeClr>
            </a:solidFill>
          </a:ln>
          <a:effectLst/>
        </p:spPr>
        <p:txBody>
          <a:bodyPr lIns="167628" tIns="167628" rIns="167628" bIns="167628">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3600" dirty="0" smtClean="0">
                <a:latin typeface="Times New Roman" pitchFamily="18" charset="0"/>
                <a:cs typeface="Times New Roman" pitchFamily="18" charset="0"/>
              </a:rPr>
              <a:t>Since the survey had been distributed via email, the invitation letter and informed consent form had been provided along with the link to the survey.</a:t>
            </a:r>
          </a:p>
          <a:p>
            <a:r>
              <a:rPr lang="en-US" sz="3600" dirty="0" smtClean="0">
                <a:latin typeface="Times New Roman" pitchFamily="18" charset="0"/>
                <a:cs typeface="Times New Roman" pitchFamily="18" charset="0"/>
              </a:rPr>
              <a:t>As the voluntary agreement was only for entering the study, the participants had rights to decline to take part in study and might withdraw from the experiment at any stage. As participants of the study were undergraduate students over 18 years old, they could decide on their own about participation in the survey. </a:t>
            </a:r>
          </a:p>
        </p:txBody>
      </p:sp>
      <p:sp>
        <p:nvSpPr>
          <p:cNvPr id="35" name="Rectangle 34"/>
          <p:cNvSpPr/>
          <p:nvPr/>
        </p:nvSpPr>
        <p:spPr>
          <a:xfrm>
            <a:off x="25831800" y="11963400"/>
            <a:ext cx="11704320" cy="82296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r>
              <a:rPr lang="en-US" sz="5400" b="1" dirty="0" smtClean="0">
                <a:solidFill>
                  <a:schemeClr val="accent3">
                    <a:lumMod val="20000"/>
                    <a:lumOff val="80000"/>
                  </a:schemeClr>
                </a:solidFill>
                <a:latin typeface="Georgia" pitchFamily="18" charset="0"/>
              </a:rPr>
              <a:t>Ethical Issues</a:t>
            </a:r>
            <a:endParaRPr lang="en-US" sz="5400" b="1" dirty="0">
              <a:solidFill>
                <a:schemeClr val="accent3">
                  <a:lumMod val="20000"/>
                  <a:lumOff val="80000"/>
                </a:schemeClr>
              </a:solidFill>
              <a:latin typeface="Georgia" pitchFamily="18" charset="0"/>
            </a:endParaRPr>
          </a:p>
        </p:txBody>
      </p:sp>
      <p:sp>
        <p:nvSpPr>
          <p:cNvPr id="14" name="Text Box 193"/>
          <p:cNvSpPr txBox="1">
            <a:spLocks noChangeArrowheads="1"/>
          </p:cNvSpPr>
          <p:nvPr/>
        </p:nvSpPr>
        <p:spPr bwMode="auto">
          <a:xfrm>
            <a:off x="25831800" y="19812000"/>
            <a:ext cx="11704320" cy="6986504"/>
          </a:xfrm>
          <a:prstGeom prst="rect">
            <a:avLst/>
          </a:prstGeom>
          <a:solidFill>
            <a:schemeClr val="bg1"/>
          </a:solidFill>
          <a:ln w="12700">
            <a:solidFill>
              <a:schemeClr val="accent1">
                <a:lumMod val="75000"/>
              </a:schemeClr>
            </a:solidFill>
          </a:ln>
          <a:effectLst/>
        </p:spPr>
        <p:txBody>
          <a:bodyPr lIns="167628" tIns="167628" rIns="167628" bIns="167628">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3600" dirty="0" smtClean="0">
                <a:latin typeface="Times New Roman" pitchFamily="18" charset="0"/>
                <a:cs typeface="Times New Roman" pitchFamily="18" charset="0"/>
              </a:rPr>
              <a:t>The results of the study would contribute to higher educational system in Kazakhstan, as administrators, managers and faculty members may be provided with the current emotional intelligence level of undergraduate students from two institutions. </a:t>
            </a:r>
            <a:r>
              <a:rPr lang="en-US" sz="3600" dirty="0" smtClean="0">
                <a:latin typeface="Times New Roman" pitchFamily="18" charset="0"/>
                <a:cs typeface="Times New Roman" pitchFamily="18" charset="0"/>
              </a:rPr>
              <a:t>Other </a:t>
            </a:r>
            <a:r>
              <a:rPr lang="en-US" sz="3600" dirty="0" smtClean="0">
                <a:latin typeface="Times New Roman" pitchFamily="18" charset="0"/>
                <a:cs typeface="Times New Roman" pitchFamily="18" charset="0"/>
              </a:rPr>
              <a:t>higher educational institutions may use the findings of the current research study in order to facilitate students’ emotional intelligence level inserting related activities in their curricula. Additionally, the results of the research study can be of use for teachers and educators in order to analyze which non-academic factors may influence positively or negatively students’ academic achievement. </a:t>
            </a:r>
            <a:endParaRPr lang="ru-RU" sz="3600" dirty="0" smtClean="0">
              <a:latin typeface="Times New Roman" pitchFamily="18" charset="0"/>
              <a:cs typeface="Times New Roman" pitchFamily="18" charset="0"/>
            </a:endParaRPr>
          </a:p>
          <a:p>
            <a:r>
              <a:rPr lang="en-US" sz="3600" dirty="0" smtClean="0"/>
              <a:t> </a:t>
            </a:r>
            <a:endParaRPr lang="ru-RU" sz="3600" dirty="0"/>
          </a:p>
        </p:txBody>
      </p:sp>
      <p:sp>
        <p:nvSpPr>
          <p:cNvPr id="36" name="Rectangle 35"/>
          <p:cNvSpPr/>
          <p:nvPr/>
        </p:nvSpPr>
        <p:spPr>
          <a:xfrm>
            <a:off x="25831800" y="18745200"/>
            <a:ext cx="11704320" cy="82296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r>
              <a:rPr lang="en-US" sz="5400" b="1" dirty="0" smtClean="0">
                <a:solidFill>
                  <a:schemeClr val="accent3">
                    <a:lumMod val="20000"/>
                    <a:lumOff val="80000"/>
                  </a:schemeClr>
                </a:solidFill>
                <a:latin typeface="Georgia" pitchFamily="18" charset="0"/>
              </a:rPr>
              <a:t>Significance</a:t>
            </a:r>
            <a:endParaRPr lang="en-US" sz="5400" b="1" dirty="0">
              <a:solidFill>
                <a:schemeClr val="accent3">
                  <a:lumMod val="20000"/>
                  <a:lumOff val="80000"/>
                </a:schemeClr>
              </a:solidFill>
              <a:latin typeface="Georgia" pitchFamily="18" charset="0"/>
            </a:endParaRPr>
          </a:p>
        </p:txBody>
      </p:sp>
      <p:sp>
        <p:nvSpPr>
          <p:cNvPr id="11" name="Text Box 190"/>
          <p:cNvSpPr txBox="1">
            <a:spLocks noChangeArrowheads="1"/>
          </p:cNvSpPr>
          <p:nvPr/>
        </p:nvSpPr>
        <p:spPr bwMode="auto">
          <a:xfrm>
            <a:off x="1676400" y="18135600"/>
            <a:ext cx="11704320" cy="7540502"/>
          </a:xfrm>
          <a:prstGeom prst="rect">
            <a:avLst/>
          </a:prstGeom>
          <a:solidFill>
            <a:schemeClr val="bg1"/>
          </a:solidFill>
          <a:ln w="12700">
            <a:solidFill>
              <a:schemeClr val="accent1"/>
            </a:solidFill>
          </a:ln>
          <a:effectLst/>
        </p:spPr>
        <p:txBody>
          <a:bodyPr lIns="167628" tIns="167628" rIns="167628" bIns="167628">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3600" dirty="0" smtClean="0">
                <a:latin typeface="Times New Roman" pitchFamily="18" charset="0"/>
                <a:cs typeface="Times New Roman" pitchFamily="18" charset="0"/>
              </a:rPr>
              <a:t>H</a:t>
            </a:r>
            <a:r>
              <a:rPr lang="en-US" sz="3600" dirty="0" smtClean="0">
                <a:latin typeface="Times New Roman" pitchFamily="18" charset="0"/>
                <a:cs typeface="Times New Roman" pitchFamily="18" charset="0"/>
              </a:rPr>
              <a:t>igher </a:t>
            </a:r>
            <a:r>
              <a:rPr lang="en-US" sz="3600" dirty="0" smtClean="0">
                <a:latin typeface="Times New Roman" pitchFamily="18" charset="0"/>
                <a:cs typeface="Times New Roman" pitchFamily="18" charset="0"/>
              </a:rPr>
              <a:t>educational institutions emphasize the importance of IQ mastering and pay less attention to other types of intelligences, including emotional intelligence. However, such components of emotional intelligence as interpersonal and intrapersonal competencies are considered to be more significant for life success than IQ (Tucker, </a:t>
            </a:r>
            <a:r>
              <a:rPr lang="en-US" sz="3600" dirty="0" err="1" smtClean="0">
                <a:latin typeface="Times New Roman" pitchFamily="18" charset="0"/>
                <a:cs typeface="Times New Roman" pitchFamily="18" charset="0"/>
              </a:rPr>
              <a:t>Sojka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Barone</a:t>
            </a:r>
            <a:r>
              <a:rPr lang="en-US" sz="3600" dirty="0" smtClean="0">
                <a:latin typeface="Times New Roman" pitchFamily="18" charset="0"/>
                <a:cs typeface="Times New Roman" pitchFamily="18" charset="0"/>
              </a:rPr>
              <a:t>, &amp; </a:t>
            </a:r>
            <a:r>
              <a:rPr lang="en-US" sz="3600" dirty="0" err="1" smtClean="0">
                <a:latin typeface="Times New Roman" pitchFamily="18" charset="0"/>
                <a:cs typeface="Times New Roman" pitchFamily="18" charset="0"/>
              </a:rPr>
              <a:t>Mccarthy</a:t>
            </a:r>
            <a:r>
              <a:rPr lang="en-US" sz="3600" dirty="0" smtClean="0">
                <a:latin typeface="Times New Roman" pitchFamily="18" charset="0"/>
                <a:cs typeface="Times New Roman" pitchFamily="18" charset="0"/>
              </a:rPr>
              <a:t>, 2000, p.331). The same situation is happening in Kazakhstan, where contemporary higher education system does not provide due attention to emotional intelligence development (</a:t>
            </a:r>
            <a:r>
              <a:rPr lang="en-US" sz="3600" dirty="0" err="1" smtClean="0">
                <a:latin typeface="Times New Roman" pitchFamily="18" charset="0"/>
                <a:cs typeface="Times New Roman" pitchFamily="18" charset="0"/>
              </a:rPr>
              <a:t>Naurzalina,et</a:t>
            </a:r>
            <a:r>
              <a:rPr lang="en-US" sz="3600" dirty="0" smtClean="0">
                <a:latin typeface="Times New Roman" pitchFamily="18" charset="0"/>
                <a:cs typeface="Times New Roman" pitchFamily="18" charset="0"/>
              </a:rPr>
              <a:t> al., 2015 p.390). </a:t>
            </a:r>
            <a:r>
              <a:rPr lang="en-US" sz="3600" dirty="0" smtClean="0">
                <a:latin typeface="Times New Roman" pitchFamily="18" charset="0"/>
                <a:cs typeface="Times New Roman" pitchFamily="18" charset="0"/>
              </a:rPr>
              <a:t>Therefore</a:t>
            </a:r>
            <a:r>
              <a:rPr lang="en-US" sz="3600" dirty="0" smtClean="0">
                <a:latin typeface="Times New Roman" pitchFamily="18" charset="0"/>
                <a:cs typeface="Times New Roman" pitchFamily="18" charset="0"/>
              </a:rPr>
              <a:t>, researchers claim that emotional intelligence components have to be incorporating into higher educational institutions’ curricula (Tucker, </a:t>
            </a:r>
            <a:r>
              <a:rPr lang="en-US" sz="3600" dirty="0" err="1" smtClean="0">
                <a:latin typeface="Times New Roman" pitchFamily="18" charset="0"/>
                <a:cs typeface="Times New Roman" pitchFamily="18" charset="0"/>
              </a:rPr>
              <a:t>Sojka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Barone</a:t>
            </a:r>
            <a:r>
              <a:rPr lang="en-US" sz="3600" dirty="0" smtClean="0">
                <a:latin typeface="Times New Roman" pitchFamily="18" charset="0"/>
                <a:cs typeface="Times New Roman" pitchFamily="18" charset="0"/>
              </a:rPr>
              <a:t>, &amp; </a:t>
            </a:r>
            <a:r>
              <a:rPr lang="en-US" sz="3600" dirty="0" err="1" smtClean="0">
                <a:latin typeface="Times New Roman" pitchFamily="18" charset="0"/>
                <a:cs typeface="Times New Roman" pitchFamily="18" charset="0"/>
              </a:rPr>
              <a:t>Mccarthy</a:t>
            </a:r>
            <a:r>
              <a:rPr lang="en-US" sz="3600" dirty="0" smtClean="0">
                <a:latin typeface="Times New Roman" pitchFamily="18" charset="0"/>
                <a:cs typeface="Times New Roman" pitchFamily="18" charset="0"/>
              </a:rPr>
              <a:t>, 2000, p.331). </a:t>
            </a:r>
            <a:endParaRPr lang="ru-RU" sz="3600" dirty="0" smtClean="0">
              <a:latin typeface="Times New Roman" pitchFamily="18" charset="0"/>
              <a:cs typeface="Times New Roman" pitchFamily="18" charset="0"/>
            </a:endParaRPr>
          </a:p>
        </p:txBody>
      </p:sp>
      <p:sp>
        <p:nvSpPr>
          <p:cNvPr id="45" name="Rectangle 44"/>
          <p:cNvSpPr/>
          <p:nvPr/>
        </p:nvSpPr>
        <p:spPr>
          <a:xfrm>
            <a:off x="13716000" y="12039600"/>
            <a:ext cx="11704320" cy="82296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r>
              <a:rPr lang="en-US" sz="5400" b="1" dirty="0" smtClean="0">
                <a:solidFill>
                  <a:schemeClr val="accent3">
                    <a:lumMod val="20000"/>
                    <a:lumOff val="80000"/>
                  </a:schemeClr>
                </a:solidFill>
                <a:latin typeface="Georgia" pitchFamily="18" charset="0"/>
              </a:rPr>
              <a:t>Methodology</a:t>
            </a:r>
            <a:endParaRPr lang="en-US" sz="5400" b="1" dirty="0">
              <a:solidFill>
                <a:schemeClr val="accent3">
                  <a:lumMod val="20000"/>
                  <a:lumOff val="80000"/>
                </a:schemeClr>
              </a:solidFill>
              <a:latin typeface="Georgia" pitchFamily="18" charset="0"/>
            </a:endParaRPr>
          </a:p>
        </p:txBody>
      </p:sp>
      <p:sp>
        <p:nvSpPr>
          <p:cNvPr id="30" name="Rectangle 265"/>
          <p:cNvSpPr>
            <a:spLocks noChangeAspect="1" noChangeArrowheads="1"/>
          </p:cNvSpPr>
          <p:nvPr/>
        </p:nvSpPr>
        <p:spPr bwMode="auto">
          <a:xfrm>
            <a:off x="1097280" y="1097280"/>
            <a:ext cx="3654715" cy="2743200"/>
          </a:xfrm>
          <a:prstGeom prst="rect">
            <a:avLst/>
          </a:prstGeom>
          <a:blipFill dpi="0" rotWithShape="1">
            <a:blip r:embed="rId3" cstate="print">
              <a:lum bright="70000" contrast="-70000"/>
            </a:blip>
            <a:srcRect/>
            <a:stretch>
              <a:fillRect r="-79"/>
            </a:stretch>
          </a:blip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83814" tIns="41907" rIns="83814" bIns="41907" anchor="ctr"/>
          <a:lstStyle/>
          <a:p>
            <a:pPr algn="ctr" defTabSz="4022725"/>
            <a:r>
              <a:rPr lang="en-US" sz="2800" b="1" dirty="0">
                <a:latin typeface="Calibri" pitchFamily="34" charset="0"/>
              </a:rPr>
              <a:t>REPLACE THIS BOX WITH YOUR ORGANIZATION’S</a:t>
            </a:r>
          </a:p>
          <a:p>
            <a:pPr algn="ctr" defTabSz="4022725"/>
            <a:r>
              <a:rPr lang="en-US" sz="2800" b="1" dirty="0">
                <a:latin typeface="Calibri" pitchFamily="34" charset="0"/>
              </a:rPr>
              <a:t>HIGH RESOLUTION LOGO</a:t>
            </a:r>
          </a:p>
        </p:txBody>
      </p:sp>
      <p:sp>
        <p:nvSpPr>
          <p:cNvPr id="31" name="Rectangle 265"/>
          <p:cNvSpPr>
            <a:spLocks noChangeAspect="1" noChangeArrowheads="1"/>
          </p:cNvSpPr>
          <p:nvPr/>
        </p:nvSpPr>
        <p:spPr bwMode="auto">
          <a:xfrm>
            <a:off x="35478720" y="1097280"/>
            <a:ext cx="3654715" cy="2743200"/>
          </a:xfrm>
          <a:prstGeom prst="rect">
            <a:avLst/>
          </a:prstGeom>
          <a:blipFill dpi="0" rotWithShape="1">
            <a:blip r:embed="rId3" cstate="print">
              <a:lum bright="70000" contrast="-70000"/>
            </a:blip>
            <a:srcRect/>
            <a:stretch>
              <a:fillRect r="-79"/>
            </a:stretch>
          </a:blip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83814" tIns="41907" rIns="83814" bIns="41907" anchor="ctr"/>
          <a:lstStyle/>
          <a:p>
            <a:pPr algn="ctr" defTabSz="4022725"/>
            <a:r>
              <a:rPr lang="en-US" sz="2800" b="1" dirty="0">
                <a:latin typeface="Calibri" pitchFamily="34" charset="0"/>
              </a:rPr>
              <a:t>REPLACE THIS BOX WITH YOUR ORGANIZATION’S</a:t>
            </a:r>
          </a:p>
          <a:p>
            <a:pPr algn="ctr" defTabSz="4022725"/>
            <a:r>
              <a:rPr lang="en-US" sz="2800" b="1" dirty="0">
                <a:latin typeface="Calibri" pitchFamily="34" charset="0"/>
              </a:rPr>
              <a:t>HIGH RESOLUTION LOGO</a:t>
            </a:r>
          </a:p>
        </p:txBody>
      </p:sp>
      <p:pic>
        <p:nvPicPr>
          <p:cNvPr id="29" name="Рисунок 28" descr="logo_nu.jpg"/>
          <p:cNvPicPr>
            <a:picLocks noChangeAspect="1"/>
          </p:cNvPicPr>
          <p:nvPr/>
        </p:nvPicPr>
        <p:blipFill>
          <a:blip r:embed="rId4" cstate="print"/>
          <a:stretch>
            <a:fillRect/>
          </a:stretch>
        </p:blipFill>
        <p:spPr>
          <a:xfrm>
            <a:off x="1066800" y="914400"/>
            <a:ext cx="3886200" cy="3276600"/>
          </a:xfrm>
          <a:prstGeom prst="rect">
            <a:avLst/>
          </a:prstGeom>
        </p:spPr>
      </p:pic>
      <p:pic>
        <p:nvPicPr>
          <p:cNvPr id="39" name="Рисунок 38" descr="logo_nu.jpg"/>
          <p:cNvPicPr>
            <a:picLocks noChangeAspect="1"/>
          </p:cNvPicPr>
          <p:nvPr/>
        </p:nvPicPr>
        <p:blipFill>
          <a:blip r:embed="rId4" cstate="print"/>
          <a:stretch>
            <a:fillRect/>
          </a:stretch>
        </p:blipFill>
        <p:spPr>
          <a:xfrm>
            <a:off x="35433000" y="685800"/>
            <a:ext cx="3886200" cy="3276600"/>
          </a:xfrm>
          <a:prstGeom prst="rect">
            <a:avLst/>
          </a:prstGeom>
        </p:spPr>
      </p:pic>
      <p:sp>
        <p:nvSpPr>
          <p:cNvPr id="28" name="Text Box 193"/>
          <p:cNvSpPr txBox="1">
            <a:spLocks noChangeArrowheads="1"/>
          </p:cNvSpPr>
          <p:nvPr/>
        </p:nvSpPr>
        <p:spPr bwMode="auto">
          <a:xfrm>
            <a:off x="1447800" y="27736800"/>
            <a:ext cx="11704320" cy="6986504"/>
          </a:xfrm>
          <a:prstGeom prst="rect">
            <a:avLst/>
          </a:prstGeom>
          <a:solidFill>
            <a:schemeClr val="bg1"/>
          </a:solidFill>
          <a:ln w="12700">
            <a:solidFill>
              <a:schemeClr val="accent1">
                <a:lumMod val="75000"/>
              </a:schemeClr>
            </a:solidFill>
          </a:ln>
          <a:effectLst/>
        </p:spPr>
        <p:txBody>
          <a:bodyPr wrap="square" lIns="167628" tIns="167628" rIns="167628" bIns="167628">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3600" dirty="0" smtClean="0">
                <a:latin typeface="Times New Roman" pitchFamily="18" charset="0"/>
                <a:cs typeface="Times New Roman" pitchFamily="18" charset="0"/>
              </a:rPr>
              <a:t>The purpose of this quantitative </a:t>
            </a:r>
            <a:r>
              <a:rPr lang="en-US" sz="3600" dirty="0" err="1" smtClean="0">
                <a:latin typeface="Times New Roman" pitchFamily="18" charset="0"/>
                <a:cs typeface="Times New Roman" pitchFamily="18" charset="0"/>
              </a:rPr>
              <a:t>correlational</a:t>
            </a:r>
            <a:r>
              <a:rPr lang="en-US" sz="3600" dirty="0" smtClean="0">
                <a:latin typeface="Times New Roman" pitchFamily="18" charset="0"/>
                <a:cs typeface="Times New Roman" pitchFamily="18" charset="0"/>
              </a:rPr>
              <a:t> study is to identify the relationship between emotional intelligence and academic achievement among undergraduate students in two Kazakhstani universities. </a:t>
            </a:r>
            <a:endParaRPr lang="en-US" sz="3600" dirty="0" smtClean="0">
              <a:latin typeface="Times New Roman" pitchFamily="18" charset="0"/>
              <a:cs typeface="Times New Roman" pitchFamily="18" charset="0"/>
            </a:endParaRPr>
          </a:p>
          <a:p>
            <a:r>
              <a:rPr lang="en-US" sz="3600" dirty="0" smtClean="0">
                <a:latin typeface="Times New Roman" pitchFamily="18" charset="0"/>
                <a:cs typeface="Times New Roman" pitchFamily="18" charset="0"/>
              </a:rPr>
              <a:t>Q1</a:t>
            </a:r>
            <a:r>
              <a:rPr lang="en-US" sz="3600" dirty="0" smtClean="0">
                <a:latin typeface="Times New Roman" pitchFamily="18" charset="0"/>
                <a:cs typeface="Times New Roman" pitchFamily="18" charset="0"/>
              </a:rPr>
              <a:t>: What is students` level of emotional intelligence differentiated by two universities?  </a:t>
            </a:r>
            <a:endParaRPr lang="en-US" sz="3600" dirty="0" smtClean="0">
              <a:latin typeface="Times New Roman" pitchFamily="18" charset="0"/>
              <a:cs typeface="Times New Roman" pitchFamily="18" charset="0"/>
            </a:endParaRPr>
          </a:p>
          <a:p>
            <a:r>
              <a:rPr lang="en-US" sz="3600" dirty="0" smtClean="0">
                <a:latin typeface="Times New Roman" pitchFamily="18" charset="0"/>
                <a:cs typeface="Times New Roman" pitchFamily="18" charset="0"/>
              </a:rPr>
              <a:t>Q2</a:t>
            </a:r>
            <a:r>
              <a:rPr lang="en-US" sz="3600" dirty="0" smtClean="0">
                <a:latin typeface="Times New Roman" pitchFamily="18" charset="0"/>
                <a:cs typeface="Times New Roman" pitchFamily="18" charset="0"/>
              </a:rPr>
              <a:t>. How do students’ gender and age correlate with their EI level</a:t>
            </a:r>
            <a:r>
              <a:rPr lang="en-US" sz="3600" dirty="0" smtClean="0">
                <a:latin typeface="Times New Roman" pitchFamily="18" charset="0"/>
                <a:cs typeface="Times New Roman" pitchFamily="18" charset="0"/>
              </a:rPr>
              <a:t>?</a:t>
            </a:r>
          </a:p>
          <a:p>
            <a:r>
              <a:rPr lang="en-US" sz="3600" dirty="0" smtClean="0">
                <a:latin typeface="Times New Roman" pitchFamily="18" charset="0"/>
                <a:cs typeface="Times New Roman" pitchFamily="18" charset="0"/>
              </a:rPr>
              <a:t>Q3. </a:t>
            </a:r>
            <a:r>
              <a:rPr lang="en-US" sz="3600" dirty="0" smtClean="0">
                <a:latin typeface="Times New Roman" pitchFamily="18" charset="0"/>
                <a:cs typeface="Times New Roman" pitchFamily="18" charset="0"/>
              </a:rPr>
              <a:t>To what extent do age and gender impact the relationship between students’ academic achievement and their emotional intelligence? </a:t>
            </a:r>
            <a:endParaRPr lang="ru-RU" sz="3600" dirty="0" smtClean="0">
              <a:latin typeface="Times New Roman" pitchFamily="18" charset="0"/>
              <a:cs typeface="Times New Roman" pitchFamily="18" charset="0"/>
            </a:endParaRPr>
          </a:p>
          <a:p>
            <a:endParaRPr lang="ru-RU" sz="3600" dirty="0">
              <a:latin typeface="+mn-lt"/>
            </a:endParaRPr>
          </a:p>
        </p:txBody>
      </p:sp>
      <p:sp>
        <p:nvSpPr>
          <p:cNvPr id="38" name="Rectangle 44"/>
          <p:cNvSpPr/>
          <p:nvPr/>
        </p:nvSpPr>
        <p:spPr>
          <a:xfrm>
            <a:off x="13487400" y="5334000"/>
            <a:ext cx="11704320" cy="82296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r>
              <a:rPr lang="en-US" sz="5400" b="1" dirty="0" smtClean="0">
                <a:solidFill>
                  <a:schemeClr val="accent3">
                    <a:lumMod val="20000"/>
                    <a:lumOff val="80000"/>
                  </a:schemeClr>
                </a:solidFill>
                <a:latin typeface="Georgia" pitchFamily="18" charset="0"/>
              </a:rPr>
              <a:t>Conceptual Framework</a:t>
            </a:r>
            <a:endParaRPr lang="en-US" sz="5400" b="1" dirty="0">
              <a:solidFill>
                <a:schemeClr val="accent3">
                  <a:lumMod val="20000"/>
                  <a:lumOff val="80000"/>
                </a:schemeClr>
              </a:solidFill>
              <a:latin typeface="Georgia" pitchFamily="18" charset="0"/>
            </a:endParaRPr>
          </a:p>
        </p:txBody>
      </p:sp>
      <p:sp>
        <p:nvSpPr>
          <p:cNvPr id="42" name="Rectangle 34"/>
          <p:cNvSpPr/>
          <p:nvPr/>
        </p:nvSpPr>
        <p:spPr>
          <a:xfrm>
            <a:off x="25831800" y="5334000"/>
            <a:ext cx="11704320" cy="82296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r>
              <a:rPr lang="en-US" sz="5400" b="1" dirty="0" smtClean="0">
                <a:solidFill>
                  <a:schemeClr val="accent3">
                    <a:lumMod val="20000"/>
                    <a:lumOff val="80000"/>
                  </a:schemeClr>
                </a:solidFill>
                <a:latin typeface="Georgia" pitchFamily="18" charset="0"/>
              </a:rPr>
              <a:t>Findings</a:t>
            </a:r>
            <a:endParaRPr lang="en-US" sz="5400" b="1" dirty="0">
              <a:solidFill>
                <a:schemeClr val="accent3">
                  <a:lumMod val="20000"/>
                  <a:lumOff val="80000"/>
                </a:schemeClr>
              </a:solidFill>
              <a:latin typeface="Georgia" pitchFamily="18" charset="0"/>
            </a:endParaRPr>
          </a:p>
        </p:txBody>
      </p:sp>
      <p:sp>
        <p:nvSpPr>
          <p:cNvPr id="43" name="Text Box 191"/>
          <p:cNvSpPr txBox="1">
            <a:spLocks noChangeArrowheads="1"/>
          </p:cNvSpPr>
          <p:nvPr/>
        </p:nvSpPr>
        <p:spPr bwMode="auto">
          <a:xfrm>
            <a:off x="25831800" y="6400800"/>
            <a:ext cx="11704320" cy="5324510"/>
          </a:xfrm>
          <a:prstGeom prst="rect">
            <a:avLst/>
          </a:prstGeom>
          <a:solidFill>
            <a:schemeClr val="bg1"/>
          </a:solidFill>
          <a:ln w="12700">
            <a:solidFill>
              <a:schemeClr val="accent1">
                <a:lumMod val="75000"/>
              </a:schemeClr>
            </a:solidFill>
          </a:ln>
          <a:effectLst/>
        </p:spPr>
        <p:txBody>
          <a:bodyPr wrap="square" lIns="167628" tIns="167628" rIns="167628" bIns="167628">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buFont typeface="Wingdings" pitchFamily="2" charset="2"/>
              <a:buChar char="§"/>
            </a:pPr>
            <a:r>
              <a:rPr lang="en-US" sz="3600" dirty="0" smtClean="0">
                <a:latin typeface="Times New Roman" pitchFamily="18" charset="0"/>
                <a:cs typeface="Times New Roman" pitchFamily="18" charset="0"/>
              </a:rPr>
              <a:t>The results of this study showed no significant difference in gender category, except for self-management competency. </a:t>
            </a:r>
          </a:p>
          <a:p>
            <a:pPr>
              <a:buFont typeface="Wingdings" pitchFamily="2" charset="2"/>
              <a:buChar char="§"/>
            </a:pPr>
            <a:r>
              <a:rPr lang="en-US" sz="3600" dirty="0" smtClean="0">
                <a:latin typeface="Times New Roman" pitchFamily="18" charset="0"/>
                <a:cs typeface="Times New Roman" pitchFamily="18" charset="0"/>
              </a:rPr>
              <a:t>There was no difference in gender considering such EI skills as leadership, interpersonal or intrapersonal competencies. </a:t>
            </a:r>
          </a:p>
          <a:p>
            <a:pPr>
              <a:buFont typeface="Wingdings" pitchFamily="2" charset="2"/>
              <a:buChar char="§"/>
            </a:pPr>
            <a:r>
              <a:rPr lang="en-US" sz="3600" dirty="0" smtClean="0">
                <a:latin typeface="Times New Roman" pitchFamily="18" charset="0"/>
                <a:cs typeface="Times New Roman" pitchFamily="18" charset="0"/>
              </a:rPr>
              <a:t>Both male and female students reported higher scores on personal leadership compared to other three EI competencies. </a:t>
            </a:r>
          </a:p>
          <a:p>
            <a:pPr>
              <a:buFont typeface="Wingdings" pitchFamily="2" charset="2"/>
              <a:buChar char="§"/>
            </a:pPr>
            <a:r>
              <a:rPr lang="en-US" sz="3600" dirty="0" smtClean="0">
                <a:latin typeface="Times New Roman" pitchFamily="18" charset="0"/>
                <a:cs typeface="Times New Roman" pitchFamily="18" charset="0"/>
              </a:rPr>
              <a:t>However, overall, the outcome indicated that male participants were more self-managed compared to their female counterparts. </a:t>
            </a:r>
            <a:endParaRPr lang="ru-RU" sz="3600" dirty="0" smtClean="0">
              <a:latin typeface="Times New Roman" pitchFamily="18" charset="0"/>
              <a:cs typeface="Times New Roman" pitchFamily="18" charset="0"/>
            </a:endParaRPr>
          </a:p>
        </p:txBody>
      </p:sp>
      <p:sp>
        <p:nvSpPr>
          <p:cNvPr id="40" name="Rectangle 35"/>
          <p:cNvSpPr/>
          <p:nvPr/>
        </p:nvSpPr>
        <p:spPr>
          <a:xfrm>
            <a:off x="1371600" y="26365200"/>
            <a:ext cx="12009120" cy="8382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r>
              <a:rPr lang="en-US" sz="4800" b="1" dirty="0" smtClean="0">
                <a:solidFill>
                  <a:schemeClr val="accent3">
                    <a:lumMod val="20000"/>
                    <a:lumOff val="80000"/>
                  </a:schemeClr>
                </a:solidFill>
                <a:latin typeface="Georgia" pitchFamily="18" charset="0"/>
              </a:rPr>
              <a:t>Research Purpose and </a:t>
            </a:r>
            <a:r>
              <a:rPr lang="en-US" sz="4800" b="1" dirty="0" smtClean="0">
                <a:solidFill>
                  <a:schemeClr val="accent3">
                    <a:lumMod val="20000"/>
                    <a:lumOff val="80000"/>
                  </a:schemeClr>
                </a:solidFill>
                <a:latin typeface="Georgia" pitchFamily="18" charset="0"/>
              </a:rPr>
              <a:t>Questions</a:t>
            </a:r>
            <a:endParaRPr lang="en-US" sz="4800" b="1" dirty="0" smtClean="0">
              <a:solidFill>
                <a:schemeClr val="accent3">
                  <a:lumMod val="20000"/>
                  <a:lumOff val="80000"/>
                </a:schemeClr>
              </a:solidFill>
              <a:latin typeface="Georgia" pitchFamily="18" charset="0"/>
            </a:endParaRPr>
          </a:p>
        </p:txBody>
      </p:sp>
      <p:graphicFrame>
        <p:nvGraphicFramePr>
          <p:cNvPr id="44" name="Диаграмма 43"/>
          <p:cNvGraphicFramePr/>
          <p:nvPr/>
        </p:nvGraphicFramePr>
        <p:xfrm>
          <a:off x="26441400" y="28498800"/>
          <a:ext cx="9220200" cy="4876800"/>
        </p:xfrm>
        <a:graphic>
          <a:graphicData uri="http://schemas.openxmlformats.org/drawingml/2006/chart">
            <c:chart xmlns:c="http://schemas.openxmlformats.org/drawingml/2006/chart" xmlns:r="http://schemas.openxmlformats.org/officeDocument/2006/relationships" r:id="rId5"/>
          </a:graphicData>
        </a:graphic>
      </p:graphicFrame>
      <p:pic>
        <p:nvPicPr>
          <p:cNvPr id="49" name="Picture 4"/>
          <p:cNvPicPr>
            <a:picLocks noChangeAspect="1" noChangeArrowheads="1"/>
          </p:cNvPicPr>
          <p:nvPr/>
        </p:nvPicPr>
        <p:blipFill>
          <a:blip r:embed="rId6" cstate="print"/>
          <a:srcRect l="29534" t="32255" r="18356" b="31224"/>
          <a:stretch>
            <a:fillRect/>
          </a:stretch>
        </p:blipFill>
        <p:spPr bwMode="auto">
          <a:xfrm>
            <a:off x="13182600" y="6477000"/>
            <a:ext cx="12268200" cy="5215043"/>
          </a:xfrm>
          <a:prstGeom prst="rect">
            <a:avLst/>
          </a:prstGeom>
          <a:noFill/>
          <a:ln w="9525">
            <a:noFill/>
            <a:miter lim="800000"/>
            <a:headEnd/>
            <a:tailEnd/>
          </a:ln>
        </p:spPr>
      </p:pic>
      <p:sp>
        <p:nvSpPr>
          <p:cNvPr id="50" name="Rectangle 35"/>
          <p:cNvSpPr/>
          <p:nvPr/>
        </p:nvSpPr>
        <p:spPr>
          <a:xfrm>
            <a:off x="25908000" y="27051000"/>
            <a:ext cx="11704320" cy="82296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83814" tIns="41907" rIns="83814" bIns="41907" rtlCol="0" anchor="ctr"/>
          <a:lstStyle/>
          <a:p>
            <a:pPr algn="ctr"/>
            <a:r>
              <a:rPr lang="en-US" sz="5400" b="1" dirty="0" smtClean="0">
                <a:solidFill>
                  <a:schemeClr val="accent3">
                    <a:lumMod val="20000"/>
                    <a:lumOff val="80000"/>
                  </a:schemeClr>
                </a:solidFill>
                <a:latin typeface="Georgia" pitchFamily="18" charset="0"/>
              </a:rPr>
              <a:t>Graph</a:t>
            </a:r>
            <a:endParaRPr lang="en-US" sz="5400" b="1" dirty="0">
              <a:solidFill>
                <a:schemeClr val="accent3">
                  <a:lumMod val="20000"/>
                  <a:lumOff val="80000"/>
                </a:schemeClr>
              </a:solidFill>
              <a:latin typeface="Georgia" pitchFamily="18" charset="0"/>
            </a:endParaRPr>
          </a:p>
        </p:txBody>
      </p:sp>
      <p:sp>
        <p:nvSpPr>
          <p:cNvPr id="53" name="TextBox 52"/>
          <p:cNvSpPr txBox="1"/>
          <p:nvPr/>
        </p:nvSpPr>
        <p:spPr>
          <a:xfrm>
            <a:off x="10439400" y="36347400"/>
            <a:ext cx="29205816" cy="6509474"/>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Goleman</a:t>
            </a:r>
            <a:r>
              <a:rPr lang="en-US" sz="2800" dirty="0" smtClean="0">
                <a:latin typeface="Times New Roman" pitchFamily="18" charset="0"/>
                <a:cs typeface="Times New Roman" pitchFamily="18" charset="0"/>
              </a:rPr>
              <a:t>, D. (1996). </a:t>
            </a:r>
            <a:r>
              <a:rPr lang="en-US" sz="2800" i="1" dirty="0" smtClean="0">
                <a:latin typeface="Times New Roman" pitchFamily="18" charset="0"/>
                <a:cs typeface="Times New Roman" pitchFamily="18" charset="0"/>
              </a:rPr>
              <a:t>Emotional intelligence</a:t>
            </a:r>
            <a:r>
              <a:rPr lang="en-US" sz="2800" dirty="0" smtClean="0">
                <a:latin typeface="Times New Roman" pitchFamily="18" charset="0"/>
                <a:cs typeface="Times New Roman" pitchFamily="18" charset="0"/>
              </a:rPr>
              <a:t>: Why it can matter more than IQ / Daniel </a:t>
            </a:r>
            <a:r>
              <a:rPr lang="en-US" sz="2800" dirty="0" err="1" smtClean="0">
                <a:latin typeface="Times New Roman" pitchFamily="18" charset="0"/>
                <a:cs typeface="Times New Roman" pitchFamily="18" charset="0"/>
              </a:rPr>
              <a:t>Goleman</a:t>
            </a:r>
            <a:r>
              <a:rPr lang="en-US" sz="2800" dirty="0" smtClean="0">
                <a:latin typeface="Times New Roman" pitchFamily="18" charset="0"/>
                <a:cs typeface="Times New Roman" pitchFamily="18" charset="0"/>
              </a:rPr>
              <a:t>. </a:t>
            </a:r>
          </a:p>
          <a:p>
            <a:r>
              <a:rPr lang="en-US" sz="2800" dirty="0" smtClean="0">
                <a:latin typeface="Times New Roman" pitchFamily="18" charset="0"/>
                <a:cs typeface="Times New Roman" pitchFamily="18" charset="0"/>
              </a:rPr>
              <a:t>Landau, J., &amp; </a:t>
            </a:r>
            <a:r>
              <a:rPr lang="en-US" sz="2800" dirty="0" err="1" smtClean="0">
                <a:latin typeface="Times New Roman" pitchFamily="18" charset="0"/>
                <a:cs typeface="Times New Roman" pitchFamily="18" charset="0"/>
              </a:rPr>
              <a:t>Meirovich</a:t>
            </a:r>
            <a:r>
              <a:rPr lang="en-US" sz="2800" dirty="0" smtClean="0">
                <a:latin typeface="Times New Roman" pitchFamily="18" charset="0"/>
                <a:cs typeface="Times New Roman" pitchFamily="18" charset="0"/>
              </a:rPr>
              <a:t>, G. (2011). DEVELOPMENT OF STUDENTS'EMOTIONAL INTELLIGENCE: PARTICIPATIVE CLASSROOM ENVIRONMENTS IN HIGHER EDUCATION. </a:t>
            </a:r>
            <a:endParaRPr lang="en-US" sz="2800" dirty="0" smtClean="0">
              <a:latin typeface="Times New Roman" pitchFamily="18" charset="0"/>
              <a:cs typeface="Times New Roman" pitchFamily="18" charset="0"/>
            </a:endParaRPr>
          </a:p>
          <a:p>
            <a:r>
              <a:rPr lang="en-US" sz="2800" i="1" dirty="0" smtClean="0">
                <a:latin typeface="Times New Roman" pitchFamily="18" charset="0"/>
                <a:cs typeface="Times New Roman" pitchFamily="18" charset="0"/>
              </a:rPr>
              <a:t>                      Academy </a:t>
            </a:r>
            <a:r>
              <a:rPr lang="en-US" sz="2800" i="1" dirty="0" smtClean="0">
                <a:latin typeface="Times New Roman" pitchFamily="18" charset="0"/>
                <a:cs typeface="Times New Roman" pitchFamily="18" charset="0"/>
              </a:rPr>
              <a:t>of Educational Leadership Journal</a:t>
            </a:r>
            <a:r>
              <a:rPr lang="en-US" sz="2800" dirty="0" smtClean="0">
                <a:latin typeface="Times New Roman" pitchFamily="18" charset="0"/>
                <a:cs typeface="Times New Roman" pitchFamily="18" charset="0"/>
              </a:rPr>
              <a:t>, </a:t>
            </a:r>
            <a:r>
              <a:rPr lang="en-US" sz="2800" i="1" dirty="0" smtClean="0">
                <a:latin typeface="Times New Roman" pitchFamily="18" charset="0"/>
                <a:cs typeface="Times New Roman" pitchFamily="18" charset="0"/>
              </a:rPr>
              <a:t>15</a:t>
            </a:r>
            <a:r>
              <a:rPr lang="en-US" sz="28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a:t>
            </a:r>
          </a:p>
          <a:p>
            <a:r>
              <a:rPr lang="en-US" sz="2800" dirty="0" err="1" smtClean="0">
                <a:latin typeface="Times New Roman" pitchFamily="18" charset="0"/>
                <a:cs typeface="Times New Roman" pitchFamily="18" charset="0"/>
              </a:rPr>
              <a:t>Naurzalina</a:t>
            </a:r>
            <a:r>
              <a:rPr lang="en-US" sz="2800" dirty="0" smtClean="0">
                <a:latin typeface="Times New Roman" pitchFamily="18" charset="0"/>
                <a:cs typeface="Times New Roman" pitchFamily="18" charset="0"/>
              </a:rPr>
              <a:t>, D., </a:t>
            </a:r>
            <a:r>
              <a:rPr lang="en-US" sz="2800" dirty="0" err="1" smtClean="0">
                <a:latin typeface="Times New Roman" pitchFamily="18" charset="0"/>
                <a:cs typeface="Times New Roman" pitchFamily="18" charset="0"/>
              </a:rPr>
              <a:t>Tolegenova</a:t>
            </a:r>
            <a:r>
              <a:rPr lang="en-US" sz="2800" dirty="0" smtClean="0">
                <a:latin typeface="Times New Roman" pitchFamily="18" charset="0"/>
                <a:cs typeface="Times New Roman" pitchFamily="18" charset="0"/>
              </a:rPr>
              <a:t>, A., </a:t>
            </a:r>
            <a:r>
              <a:rPr lang="en-US" sz="2800" dirty="0" err="1" smtClean="0">
                <a:latin typeface="Times New Roman" pitchFamily="18" charset="0"/>
                <a:cs typeface="Times New Roman" pitchFamily="18" charset="0"/>
              </a:rPr>
              <a:t>Karabalina</a:t>
            </a:r>
            <a:r>
              <a:rPr lang="en-US" sz="2800" dirty="0" smtClean="0">
                <a:latin typeface="Times New Roman" pitchFamily="18" charset="0"/>
                <a:cs typeface="Times New Roman" pitchFamily="18" charset="0"/>
              </a:rPr>
              <a:t>, A., </a:t>
            </a:r>
            <a:r>
              <a:rPr lang="en-US" sz="2800" dirty="0" err="1" smtClean="0">
                <a:latin typeface="Times New Roman" pitchFamily="18" charset="0"/>
                <a:cs typeface="Times New Roman" pitchFamily="18" charset="0"/>
              </a:rPr>
              <a:t>Almurzayeva</a:t>
            </a:r>
            <a:r>
              <a:rPr lang="en-US" sz="2800" dirty="0" smtClean="0">
                <a:latin typeface="Times New Roman" pitchFamily="18" charset="0"/>
                <a:cs typeface="Times New Roman" pitchFamily="18" charset="0"/>
              </a:rPr>
              <a:t>, B., </a:t>
            </a:r>
            <a:r>
              <a:rPr lang="en-US" sz="2800" dirty="0" err="1" smtClean="0">
                <a:latin typeface="Times New Roman" pitchFamily="18" charset="0"/>
                <a:cs typeface="Times New Roman" pitchFamily="18" charset="0"/>
              </a:rPr>
              <a:t>Bakiyeva</a:t>
            </a:r>
            <a:r>
              <a:rPr lang="en-US" sz="2800" dirty="0" smtClean="0">
                <a:latin typeface="Times New Roman" pitchFamily="18" charset="0"/>
                <a:cs typeface="Times New Roman" pitchFamily="18" charset="0"/>
              </a:rPr>
              <a:t>, S., &amp; </a:t>
            </a:r>
            <a:r>
              <a:rPr lang="en-US" sz="2800" dirty="0" err="1" smtClean="0">
                <a:latin typeface="Times New Roman" pitchFamily="18" charset="0"/>
                <a:cs typeface="Times New Roman" pitchFamily="18" charset="0"/>
              </a:rPr>
              <a:t>Sadykova</a:t>
            </a:r>
            <a:r>
              <a:rPr lang="en-US" sz="2800" dirty="0" smtClean="0">
                <a:latin typeface="Times New Roman" pitchFamily="18" charset="0"/>
                <a:cs typeface="Times New Roman" pitchFamily="18" charset="0"/>
              </a:rPr>
              <a:t>, N. (2015). Impact of Emotional Intelligence on Formation of Meaning-existential Strategy among Students. </a:t>
            </a: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Procedia</a:t>
            </a:r>
            <a:r>
              <a:rPr lang="en-US" sz="2800" dirty="0" smtClean="0">
                <a:latin typeface="Times New Roman" pitchFamily="18" charset="0"/>
                <a:cs typeface="Times New Roman" pitchFamily="18" charset="0"/>
              </a:rPr>
              <a:t> </a:t>
            </a:r>
            <a:r>
              <a:rPr lang="en-US" sz="2800" i="1" dirty="0" smtClean="0">
                <a:latin typeface="Times New Roman" pitchFamily="18" charset="0"/>
                <a:cs typeface="Times New Roman" pitchFamily="18" charset="0"/>
              </a:rPr>
              <a:t>- Social and Behavioral Sciences, 171</a:t>
            </a:r>
            <a:r>
              <a:rPr lang="en-US" sz="2800" dirty="0" smtClean="0">
                <a:latin typeface="Times New Roman" pitchFamily="18" charset="0"/>
                <a:cs typeface="Times New Roman" pitchFamily="18" charset="0"/>
              </a:rPr>
              <a:t>, 390-395. </a:t>
            </a:r>
            <a:r>
              <a:rPr lang="en-US" sz="2800" dirty="0" smtClean="0">
                <a:latin typeface="Times New Roman" pitchFamily="18" charset="0"/>
                <a:cs typeface="Times New Roman" pitchFamily="18" charset="0"/>
              </a:rPr>
              <a:t>doi:10.1016/j.sbspro.2015.01.137</a:t>
            </a:r>
          </a:p>
          <a:p>
            <a:r>
              <a:rPr lang="en-US" sz="2800" dirty="0" smtClean="0">
                <a:latin typeface="Times New Roman" pitchFamily="18" charset="0"/>
                <a:cs typeface="Times New Roman" pitchFamily="18" charset="0"/>
              </a:rPr>
              <a:t>Nelson, D., &amp; Low, G. (2011). </a:t>
            </a:r>
            <a:r>
              <a:rPr lang="en-US" sz="2800" i="1" dirty="0" smtClean="0">
                <a:latin typeface="Times New Roman" pitchFamily="18" charset="0"/>
                <a:cs typeface="Times New Roman" pitchFamily="18" charset="0"/>
              </a:rPr>
              <a:t>Emotional intelligence: Achieving academic and career excellence</a:t>
            </a:r>
            <a:r>
              <a:rPr lang="en-US" sz="2800" dirty="0" smtClean="0">
                <a:latin typeface="Times New Roman" pitchFamily="18" charset="0"/>
                <a:cs typeface="Times New Roman" pitchFamily="18" charset="0"/>
              </a:rPr>
              <a:t> (2nd ed.). Boston, MA: Prentice Hall.</a:t>
            </a:r>
            <a:endParaRPr lang="ru-RU"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Tucker</a:t>
            </a:r>
            <a:r>
              <a:rPr lang="en-US" sz="2800" dirty="0" smtClean="0">
                <a:latin typeface="Times New Roman" pitchFamily="18" charset="0"/>
                <a:cs typeface="Times New Roman" pitchFamily="18" charset="0"/>
              </a:rPr>
              <a:t>, M. L., </a:t>
            </a:r>
            <a:r>
              <a:rPr lang="en-US" sz="2800" dirty="0" err="1" smtClean="0">
                <a:latin typeface="Times New Roman" pitchFamily="18" charset="0"/>
                <a:cs typeface="Times New Roman" pitchFamily="18" charset="0"/>
              </a:rPr>
              <a:t>Sojka</a:t>
            </a:r>
            <a:r>
              <a:rPr lang="en-US" sz="2800" dirty="0" smtClean="0">
                <a:latin typeface="Times New Roman" pitchFamily="18" charset="0"/>
                <a:cs typeface="Times New Roman" pitchFamily="18" charset="0"/>
              </a:rPr>
              <a:t>, J. Z., </a:t>
            </a:r>
            <a:r>
              <a:rPr lang="en-US" sz="2800" dirty="0" err="1" smtClean="0">
                <a:latin typeface="Times New Roman" pitchFamily="18" charset="0"/>
                <a:cs typeface="Times New Roman" pitchFamily="18" charset="0"/>
              </a:rPr>
              <a:t>Barone</a:t>
            </a:r>
            <a:r>
              <a:rPr lang="en-US" sz="2800" dirty="0" smtClean="0">
                <a:latin typeface="Times New Roman" pitchFamily="18" charset="0"/>
                <a:cs typeface="Times New Roman" pitchFamily="18" charset="0"/>
              </a:rPr>
              <a:t>, F. J., &amp; </a:t>
            </a:r>
            <a:r>
              <a:rPr lang="en-US" sz="2800" dirty="0" err="1" smtClean="0">
                <a:latin typeface="Times New Roman" pitchFamily="18" charset="0"/>
                <a:cs typeface="Times New Roman" pitchFamily="18" charset="0"/>
              </a:rPr>
              <a:t>Mccarthy</a:t>
            </a:r>
            <a:r>
              <a:rPr lang="en-US" sz="2800" dirty="0" smtClean="0">
                <a:latin typeface="Times New Roman" pitchFamily="18" charset="0"/>
                <a:cs typeface="Times New Roman" pitchFamily="18" charset="0"/>
              </a:rPr>
              <a:t>, A. M. (2000). Training Tomorrows Leaders: Enhancing the Emotional Intelligence of Business Graduates. </a:t>
            </a:r>
            <a:endParaRPr lang="en-US" sz="2800" dirty="0" smtClean="0">
              <a:latin typeface="Times New Roman" pitchFamily="18" charset="0"/>
              <a:cs typeface="Times New Roman" pitchFamily="18" charset="0"/>
            </a:endParaRPr>
          </a:p>
          <a:p>
            <a:r>
              <a:rPr lang="en-US" sz="2800" i="1" dirty="0" smtClean="0">
                <a:latin typeface="Times New Roman" pitchFamily="18" charset="0"/>
                <a:cs typeface="Times New Roman" pitchFamily="18" charset="0"/>
              </a:rPr>
              <a:t>                      Journal </a:t>
            </a:r>
            <a:r>
              <a:rPr lang="en-US" sz="2800" i="1" dirty="0" smtClean="0">
                <a:latin typeface="Times New Roman" pitchFamily="18" charset="0"/>
                <a:cs typeface="Times New Roman" pitchFamily="18" charset="0"/>
              </a:rPr>
              <a:t>of Education for Business, 75(6)</a:t>
            </a:r>
            <a:r>
              <a:rPr lang="en-US" sz="2800" dirty="0" smtClean="0">
                <a:latin typeface="Times New Roman" pitchFamily="18" charset="0"/>
                <a:cs typeface="Times New Roman" pitchFamily="18" charset="0"/>
              </a:rPr>
              <a:t>, 331-337. </a:t>
            </a:r>
            <a:r>
              <a:rPr lang="en-US" sz="2800" dirty="0" smtClean="0">
                <a:latin typeface="Times New Roman" pitchFamily="18" charset="0"/>
                <a:cs typeface="Times New Roman" pitchFamily="18" charset="0"/>
              </a:rPr>
              <a:t>doi:10.1080/08832320009599036</a:t>
            </a:r>
          </a:p>
          <a:p>
            <a:endParaRPr lang="ru-RU" sz="2800" dirty="0" smtClean="0">
              <a:latin typeface="Times New Roman" pitchFamily="18" charset="0"/>
              <a:cs typeface="Times New Roman" pitchFamily="18" charset="0"/>
            </a:endParaRPr>
          </a:p>
          <a:p>
            <a:endParaRPr lang="ru-RU" sz="2400" dirty="0" smtClean="0"/>
          </a:p>
          <a:p>
            <a:endParaRPr lang="en-US" sz="2400" dirty="0" smtClean="0">
              <a:latin typeface="Times New Roman" pitchFamily="18" charset="0"/>
              <a:cs typeface="Times New Roman" pitchFamily="18" charset="0"/>
            </a:endParaRPr>
          </a:p>
          <a:p>
            <a:endParaRPr lang="ru-RU" sz="2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dirty="0"/>
          </a:p>
        </p:txBody>
      </p:sp>
    </p:spTree>
    <p:extLst>
      <p:ext uri="{BB962C8B-B14F-4D97-AF65-F5344CB8AC3E}">
        <p14:creationId xmlns="" xmlns:p14="http://schemas.microsoft.com/office/powerpoint/2010/main" val="22512518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6474</TotalTime>
  <Words>1023</Words>
  <Application>Microsoft Office PowerPoint</Application>
  <PresentationFormat>Произвольный</PresentationFormat>
  <Paragraphs>60</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Изящная</vt:lpstr>
      <vt:lpstr>Слайд 1</vt:lpstr>
    </vt:vector>
  </TitlesOfParts>
  <Company>Genigraphics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44x44</dc:title>
  <dc:creator>Jay Larson</dc:creator>
  <dc:description>Quality poster printing
www.genigraphics.com
1-800-790-4001</dc:description>
  <cp:lastModifiedBy>admin</cp:lastModifiedBy>
  <cp:revision>129</cp:revision>
  <cp:lastPrinted>2013-02-12T02:21:55Z</cp:lastPrinted>
  <dcterms:created xsi:type="dcterms:W3CDTF">2013-02-10T21:14:48Z</dcterms:created>
  <dcterms:modified xsi:type="dcterms:W3CDTF">2019-06-09T17:14:57Z</dcterms:modified>
</cp:coreProperties>
</file>