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78" r:id="rId5"/>
    <p:sldId id="279" r:id="rId6"/>
    <p:sldId id="258" r:id="rId7"/>
    <p:sldId id="263" r:id="rId8"/>
    <p:sldId id="259" r:id="rId9"/>
    <p:sldId id="260" r:id="rId10"/>
    <p:sldId id="264" r:id="rId11"/>
    <p:sldId id="261" r:id="rId12"/>
    <p:sldId id="262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80" r:id="rId2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843ED-B47A-4FDF-8842-CF5A66F18A28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8B1E-7FEA-4C60-8A0B-9D76017172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7211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843ED-B47A-4FDF-8842-CF5A66F18A28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8B1E-7FEA-4C60-8A0B-9D76017172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2630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843ED-B47A-4FDF-8842-CF5A66F18A28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8B1E-7FEA-4C60-8A0B-9D76017172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932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843ED-B47A-4FDF-8842-CF5A66F18A28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8B1E-7FEA-4C60-8A0B-9D76017172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2687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843ED-B47A-4FDF-8842-CF5A66F18A28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8B1E-7FEA-4C60-8A0B-9D76017172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9460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843ED-B47A-4FDF-8842-CF5A66F18A28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8B1E-7FEA-4C60-8A0B-9D76017172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8921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843ED-B47A-4FDF-8842-CF5A66F18A28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8B1E-7FEA-4C60-8A0B-9D76017172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4937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843ED-B47A-4FDF-8842-CF5A66F18A28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8B1E-7FEA-4C60-8A0B-9D76017172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8685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843ED-B47A-4FDF-8842-CF5A66F18A28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8B1E-7FEA-4C60-8A0B-9D76017172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5808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843ED-B47A-4FDF-8842-CF5A66F18A28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8B1E-7FEA-4C60-8A0B-9D76017172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9581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843ED-B47A-4FDF-8842-CF5A66F18A28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8B1E-7FEA-4C60-8A0B-9D76017172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1089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843ED-B47A-4FDF-8842-CF5A66F18A28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38B1E-7FEA-4C60-8A0B-9D76017172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8162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PACs</a:t>
            </a:r>
            <a:r>
              <a:rPr lang="it-IT" dirty="0" smtClean="0"/>
              <a:t>, </a:t>
            </a:r>
            <a:r>
              <a:rPr lang="it-IT" dirty="0" err="1" smtClean="0"/>
              <a:t>Presidential</a:t>
            </a:r>
            <a:r>
              <a:rPr lang="it-IT" dirty="0" smtClean="0"/>
              <a:t> Systems, 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Governance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By </a:t>
            </a:r>
          </a:p>
          <a:p>
            <a:r>
              <a:rPr lang="it-IT" dirty="0" smtClean="0"/>
              <a:t>Riccardo </a:t>
            </a:r>
            <a:r>
              <a:rPr lang="it-IT" dirty="0" err="1" smtClean="0"/>
              <a:t>Pelizzo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57066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Corruption</a:t>
            </a:r>
            <a:r>
              <a:rPr lang="it-IT" dirty="0" smtClean="0"/>
              <a:t> and life </a:t>
            </a:r>
            <a:r>
              <a:rPr lang="it-IT" dirty="0" err="1" smtClean="0"/>
              <a:t>expectancy</a:t>
            </a:r>
            <a:endParaRPr lang="it-IT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7763" y="1600200"/>
            <a:ext cx="564847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0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Corruption</a:t>
            </a:r>
            <a:r>
              <a:rPr lang="it-IT" dirty="0" smtClean="0"/>
              <a:t> and </a:t>
            </a:r>
            <a:r>
              <a:rPr lang="it-IT" dirty="0" err="1" smtClean="0"/>
              <a:t>employment</a:t>
            </a:r>
            <a:r>
              <a:rPr lang="it-IT" dirty="0" smtClean="0"/>
              <a:t> in </a:t>
            </a:r>
            <a:r>
              <a:rPr lang="it-IT" dirty="0" err="1" smtClean="0"/>
              <a:t>agriculture</a:t>
            </a:r>
            <a:endParaRPr lang="it-IT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7763" y="1600200"/>
            <a:ext cx="564847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888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 </a:t>
            </a:r>
            <a:r>
              <a:rPr lang="it-IT" dirty="0" err="1" smtClean="0"/>
              <a:t>preliminary</a:t>
            </a:r>
            <a:r>
              <a:rPr lang="it-IT" dirty="0" smtClean="0"/>
              <a:t> </a:t>
            </a:r>
            <a:r>
              <a:rPr lang="it-IT" dirty="0" err="1" smtClean="0"/>
              <a:t>conclusion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Fighting</a:t>
            </a:r>
            <a:r>
              <a:rPr lang="it-IT" dirty="0" smtClean="0"/>
              <a:t> </a:t>
            </a:r>
            <a:r>
              <a:rPr lang="it-IT" dirty="0" err="1" smtClean="0"/>
              <a:t>corruption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simply</a:t>
            </a:r>
            <a:r>
              <a:rPr lang="it-IT" dirty="0" smtClean="0"/>
              <a:t> the right </a:t>
            </a:r>
            <a:r>
              <a:rPr lang="it-IT" dirty="0" err="1" smtClean="0"/>
              <a:t>thing</a:t>
            </a:r>
            <a:r>
              <a:rPr lang="it-IT" dirty="0" smtClean="0"/>
              <a:t> to do from an </a:t>
            </a:r>
            <a:r>
              <a:rPr lang="it-IT" dirty="0" err="1" smtClean="0"/>
              <a:t>ethical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of </a:t>
            </a:r>
            <a:r>
              <a:rPr lang="it-IT" dirty="0" err="1" smtClean="0"/>
              <a:t>view</a:t>
            </a:r>
            <a:endParaRPr lang="it-IT" dirty="0" smtClean="0"/>
          </a:p>
          <a:p>
            <a:r>
              <a:rPr lang="it-IT" dirty="0" err="1" smtClean="0"/>
              <a:t>Fighting</a:t>
            </a:r>
            <a:r>
              <a:rPr lang="it-IT" dirty="0" smtClean="0"/>
              <a:t> </a:t>
            </a:r>
            <a:r>
              <a:rPr lang="it-IT" dirty="0" err="1" smtClean="0"/>
              <a:t>corruption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right </a:t>
            </a:r>
            <a:r>
              <a:rPr lang="it-IT" dirty="0" err="1" smtClean="0"/>
              <a:t>thing</a:t>
            </a:r>
            <a:r>
              <a:rPr lang="it-IT" dirty="0" smtClean="0"/>
              <a:t> to do from an </a:t>
            </a:r>
            <a:r>
              <a:rPr lang="it-IT" dirty="0" err="1" smtClean="0"/>
              <a:t>economic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of </a:t>
            </a:r>
            <a:r>
              <a:rPr lang="it-IT" dirty="0" err="1" smtClean="0"/>
              <a:t>view</a:t>
            </a:r>
            <a:r>
              <a:rPr lang="it-IT" dirty="0" smtClean="0"/>
              <a:t> and from a social </a:t>
            </a:r>
            <a:r>
              <a:rPr lang="it-IT" dirty="0" err="1" smtClean="0"/>
              <a:t>point</a:t>
            </a:r>
            <a:r>
              <a:rPr lang="it-IT" dirty="0" smtClean="0"/>
              <a:t> of </a:t>
            </a:r>
            <a:r>
              <a:rPr lang="it-IT" dirty="0" err="1" smtClean="0"/>
              <a:t>view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8200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 </a:t>
            </a:r>
            <a:r>
              <a:rPr lang="it-IT" dirty="0" err="1" smtClean="0"/>
              <a:t>preliminary</a:t>
            </a:r>
            <a:r>
              <a:rPr lang="it-IT" dirty="0" smtClean="0"/>
              <a:t> </a:t>
            </a:r>
            <a:r>
              <a:rPr lang="it-IT" dirty="0" err="1" smtClean="0"/>
              <a:t>conclusion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In </a:t>
            </a:r>
            <a:r>
              <a:rPr lang="it-IT" dirty="0" err="1" smtClean="0"/>
              <a:t>less</a:t>
            </a:r>
            <a:r>
              <a:rPr lang="it-IT" dirty="0" smtClean="0"/>
              <a:t> </a:t>
            </a:r>
            <a:r>
              <a:rPr lang="it-IT" dirty="0" err="1" smtClean="0"/>
              <a:t>corrupt</a:t>
            </a:r>
            <a:r>
              <a:rPr lang="it-IT" dirty="0" smtClean="0"/>
              <a:t> societies </a:t>
            </a:r>
            <a:r>
              <a:rPr lang="it-IT" dirty="0" err="1" smtClean="0"/>
              <a:t>infants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more chances to </a:t>
            </a:r>
            <a:r>
              <a:rPr lang="it-IT" dirty="0" err="1" smtClean="0"/>
              <a:t>survive</a:t>
            </a:r>
            <a:r>
              <a:rPr lang="it-IT" dirty="0" smtClean="0"/>
              <a:t>, </a:t>
            </a:r>
            <a:r>
              <a:rPr lang="it-IT" dirty="0" err="1" smtClean="0"/>
              <a:t>people</a:t>
            </a:r>
            <a:r>
              <a:rPr lang="it-IT" dirty="0" smtClean="0"/>
              <a:t> </a:t>
            </a:r>
            <a:r>
              <a:rPr lang="it-IT" dirty="0" err="1" smtClean="0"/>
              <a:t>get</a:t>
            </a:r>
            <a:r>
              <a:rPr lang="it-IT" dirty="0" smtClean="0"/>
              <a:t> </a:t>
            </a:r>
            <a:r>
              <a:rPr lang="it-IT" dirty="0" err="1" smtClean="0"/>
              <a:t>better</a:t>
            </a:r>
            <a:r>
              <a:rPr lang="it-IT" dirty="0" smtClean="0"/>
              <a:t> </a:t>
            </a:r>
            <a:r>
              <a:rPr lang="it-IT" dirty="0" err="1" smtClean="0"/>
              <a:t>education</a:t>
            </a:r>
            <a:r>
              <a:rPr lang="it-IT" dirty="0" smtClean="0"/>
              <a:t>, </a:t>
            </a:r>
            <a:r>
              <a:rPr lang="it-IT" dirty="0" err="1" smtClean="0"/>
              <a:t>better</a:t>
            </a:r>
            <a:r>
              <a:rPr lang="it-IT" dirty="0" smtClean="0"/>
              <a:t> </a:t>
            </a:r>
            <a:r>
              <a:rPr lang="it-IT" dirty="0" err="1" smtClean="0"/>
              <a:t>employment</a:t>
            </a:r>
            <a:r>
              <a:rPr lang="it-IT" dirty="0" smtClean="0"/>
              <a:t>, more </a:t>
            </a:r>
            <a:r>
              <a:rPr lang="it-IT" dirty="0" err="1" smtClean="0"/>
              <a:t>money</a:t>
            </a:r>
            <a:r>
              <a:rPr lang="it-IT" dirty="0" smtClean="0"/>
              <a:t> and live </a:t>
            </a:r>
            <a:r>
              <a:rPr lang="it-IT" dirty="0" err="1" smtClean="0"/>
              <a:t>longer</a:t>
            </a:r>
            <a:r>
              <a:rPr lang="it-IT" dirty="0" smtClean="0"/>
              <a:t>—</a:t>
            </a:r>
            <a:r>
              <a:rPr lang="it-IT" dirty="0" err="1" smtClean="0"/>
              <a:t>people</a:t>
            </a:r>
            <a:r>
              <a:rPr lang="it-IT" dirty="0" smtClean="0"/>
              <a:t> live </a:t>
            </a:r>
            <a:r>
              <a:rPr lang="it-IT" dirty="0" err="1" smtClean="0"/>
              <a:t>longer</a:t>
            </a:r>
            <a:r>
              <a:rPr lang="it-IT" dirty="0" smtClean="0"/>
              <a:t> and can </a:t>
            </a:r>
            <a:r>
              <a:rPr lang="it-IT" dirty="0" err="1" smtClean="0"/>
              <a:t>afford</a:t>
            </a:r>
            <a:r>
              <a:rPr lang="it-IT" dirty="0" smtClean="0"/>
              <a:t> a </a:t>
            </a:r>
            <a:r>
              <a:rPr lang="it-IT" dirty="0" err="1" smtClean="0"/>
              <a:t>better</a:t>
            </a:r>
            <a:r>
              <a:rPr lang="it-IT" dirty="0" smtClean="0"/>
              <a:t> </a:t>
            </a:r>
            <a:r>
              <a:rPr lang="it-IT" dirty="0" err="1" smtClean="0"/>
              <a:t>quality</a:t>
            </a:r>
            <a:r>
              <a:rPr lang="it-IT" dirty="0" smtClean="0"/>
              <a:t> of life</a:t>
            </a:r>
          </a:p>
          <a:p>
            <a:r>
              <a:rPr lang="it-IT" dirty="0" smtClean="0"/>
              <a:t>The </a:t>
            </a:r>
            <a:r>
              <a:rPr lang="it-IT" dirty="0" err="1" smtClean="0"/>
              <a:t>weaker</a:t>
            </a:r>
            <a:r>
              <a:rPr lang="it-IT" dirty="0" smtClean="0"/>
              <a:t> </a:t>
            </a:r>
            <a:r>
              <a:rPr lang="it-IT" dirty="0" err="1" smtClean="0"/>
              <a:t>segments</a:t>
            </a:r>
            <a:r>
              <a:rPr lang="it-IT" dirty="0" smtClean="0"/>
              <a:t> of society (</a:t>
            </a:r>
            <a:r>
              <a:rPr lang="it-IT" dirty="0" err="1" smtClean="0"/>
              <a:t>infants</a:t>
            </a:r>
            <a:r>
              <a:rPr lang="it-IT" dirty="0" smtClean="0"/>
              <a:t> and </a:t>
            </a:r>
            <a:r>
              <a:rPr lang="it-IT" dirty="0" err="1" smtClean="0"/>
              <a:t>old</a:t>
            </a:r>
            <a:r>
              <a:rPr lang="it-IT" dirty="0" smtClean="0"/>
              <a:t> </a:t>
            </a:r>
            <a:r>
              <a:rPr lang="it-IT" dirty="0" err="1" smtClean="0"/>
              <a:t>people</a:t>
            </a:r>
            <a:r>
              <a:rPr lang="it-IT" dirty="0" smtClean="0"/>
              <a:t>) are more </a:t>
            </a:r>
            <a:r>
              <a:rPr lang="it-IT" dirty="0" err="1" smtClean="0"/>
              <a:t>adequately</a:t>
            </a:r>
            <a:r>
              <a:rPr lang="it-IT" dirty="0" smtClean="0"/>
              <a:t> </a:t>
            </a:r>
            <a:r>
              <a:rPr lang="it-IT" dirty="0" err="1" smtClean="0"/>
              <a:t>protected</a:t>
            </a:r>
            <a:r>
              <a:rPr lang="it-IT" dirty="0" smtClean="0"/>
              <a:t> in </a:t>
            </a:r>
            <a:r>
              <a:rPr lang="it-IT" dirty="0" err="1" smtClean="0"/>
              <a:t>countries</a:t>
            </a:r>
            <a:r>
              <a:rPr lang="it-IT" dirty="0" smtClean="0"/>
              <a:t> with </a:t>
            </a:r>
            <a:r>
              <a:rPr lang="it-IT" dirty="0" err="1" smtClean="0"/>
              <a:t>lower</a:t>
            </a:r>
            <a:r>
              <a:rPr lang="it-IT" dirty="0" smtClean="0"/>
              <a:t> </a:t>
            </a:r>
            <a:r>
              <a:rPr lang="it-IT" dirty="0" err="1" smtClean="0"/>
              <a:t>levels</a:t>
            </a:r>
            <a:r>
              <a:rPr lang="it-IT" dirty="0" smtClean="0"/>
              <a:t> of </a:t>
            </a:r>
            <a:r>
              <a:rPr lang="it-IT" dirty="0" err="1" smtClean="0"/>
              <a:t>corruption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72791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Part 2. The </a:t>
            </a:r>
            <a:r>
              <a:rPr lang="it-IT" dirty="0" err="1" smtClean="0"/>
              <a:t>role</a:t>
            </a:r>
            <a:r>
              <a:rPr lang="it-IT" dirty="0" smtClean="0"/>
              <a:t> of </a:t>
            </a:r>
            <a:r>
              <a:rPr lang="it-IT" dirty="0" err="1" smtClean="0"/>
              <a:t>parliament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Various</a:t>
            </a:r>
            <a:r>
              <a:rPr lang="it-IT" dirty="0" smtClean="0"/>
              <a:t> </a:t>
            </a:r>
            <a:r>
              <a:rPr lang="it-IT" dirty="0" err="1" smtClean="0"/>
              <a:t>steps</a:t>
            </a:r>
            <a:r>
              <a:rPr lang="it-IT" dirty="0" smtClean="0"/>
              <a:t> can be </a:t>
            </a:r>
            <a:r>
              <a:rPr lang="it-IT" dirty="0" err="1" smtClean="0"/>
              <a:t>taken</a:t>
            </a:r>
            <a:r>
              <a:rPr lang="it-IT" dirty="0" smtClean="0"/>
              <a:t> to </a:t>
            </a:r>
            <a:r>
              <a:rPr lang="it-IT" dirty="0" err="1" smtClean="0"/>
              <a:t>curb</a:t>
            </a:r>
            <a:r>
              <a:rPr lang="it-IT" dirty="0" smtClean="0"/>
              <a:t> </a:t>
            </a:r>
            <a:r>
              <a:rPr lang="it-IT" dirty="0" err="1" smtClean="0"/>
              <a:t>corruption</a:t>
            </a:r>
            <a:r>
              <a:rPr lang="it-IT" dirty="0" smtClean="0"/>
              <a:t> and </a:t>
            </a:r>
            <a:r>
              <a:rPr lang="it-IT" dirty="0" err="1" smtClean="0"/>
              <a:t>promote</a:t>
            </a:r>
            <a:r>
              <a:rPr lang="it-IT" dirty="0" smtClean="0"/>
              <a:t> 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governance</a:t>
            </a:r>
            <a:endParaRPr lang="it-IT" dirty="0" smtClean="0"/>
          </a:p>
          <a:p>
            <a:r>
              <a:rPr lang="it-IT" dirty="0" err="1" smtClean="0"/>
              <a:t>Parliaments</a:t>
            </a:r>
            <a:r>
              <a:rPr lang="it-IT" dirty="0" smtClean="0"/>
              <a:t> can play a </a:t>
            </a:r>
            <a:r>
              <a:rPr lang="it-IT" dirty="0" err="1" smtClean="0"/>
              <a:t>key</a:t>
            </a:r>
            <a:r>
              <a:rPr lang="it-IT" dirty="0" smtClean="0"/>
              <a:t> </a:t>
            </a:r>
            <a:r>
              <a:rPr lang="it-IT" dirty="0" err="1" smtClean="0"/>
              <a:t>role</a:t>
            </a:r>
            <a:r>
              <a:rPr lang="it-IT" dirty="0" smtClean="0"/>
              <a:t> in </a:t>
            </a:r>
            <a:r>
              <a:rPr lang="it-IT" dirty="0" err="1" smtClean="0"/>
              <a:t>curbing</a:t>
            </a:r>
            <a:r>
              <a:rPr lang="it-IT" dirty="0" smtClean="0"/>
              <a:t> </a:t>
            </a:r>
            <a:r>
              <a:rPr lang="it-IT" dirty="0" err="1" smtClean="0"/>
              <a:t>corruption</a:t>
            </a:r>
            <a:r>
              <a:rPr lang="it-IT" dirty="0" smtClean="0"/>
              <a:t> and </a:t>
            </a:r>
            <a:r>
              <a:rPr lang="it-IT" dirty="0" err="1" smtClean="0"/>
              <a:t>promoting</a:t>
            </a:r>
            <a:r>
              <a:rPr lang="it-IT" dirty="0" smtClean="0"/>
              <a:t> 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governance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0629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</a:t>
            </a:r>
            <a:r>
              <a:rPr lang="it-IT" dirty="0" err="1" smtClean="0"/>
              <a:t>role</a:t>
            </a:r>
            <a:r>
              <a:rPr lang="it-IT" dirty="0" smtClean="0"/>
              <a:t> of </a:t>
            </a:r>
            <a:r>
              <a:rPr lang="it-IT" dirty="0" err="1" smtClean="0"/>
              <a:t>parliament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Parliaments</a:t>
            </a:r>
            <a:r>
              <a:rPr lang="it-IT" dirty="0" smtClean="0"/>
              <a:t> can introduce party and </a:t>
            </a:r>
            <a:r>
              <a:rPr lang="it-IT" dirty="0" err="1" smtClean="0"/>
              <a:t>campaign</a:t>
            </a:r>
            <a:r>
              <a:rPr lang="it-IT" dirty="0" smtClean="0"/>
              <a:t> </a:t>
            </a:r>
            <a:r>
              <a:rPr lang="it-IT" dirty="0" err="1" smtClean="0"/>
              <a:t>finance</a:t>
            </a:r>
            <a:r>
              <a:rPr lang="it-IT" dirty="0" smtClean="0"/>
              <a:t> </a:t>
            </a:r>
            <a:r>
              <a:rPr lang="it-IT" dirty="0" err="1" smtClean="0"/>
              <a:t>legislation</a:t>
            </a:r>
            <a:r>
              <a:rPr lang="it-IT" dirty="0" smtClean="0"/>
              <a:t> to </a:t>
            </a:r>
            <a:r>
              <a:rPr lang="it-IT" dirty="0" err="1" smtClean="0"/>
              <a:t>prevent</a:t>
            </a:r>
            <a:r>
              <a:rPr lang="it-IT" dirty="0" smtClean="0"/>
              <a:t> </a:t>
            </a:r>
            <a:r>
              <a:rPr lang="it-IT" dirty="0" err="1" smtClean="0"/>
              <a:t>electoral</a:t>
            </a:r>
            <a:r>
              <a:rPr lang="it-IT" dirty="0" smtClean="0"/>
              <a:t> </a:t>
            </a:r>
            <a:r>
              <a:rPr lang="it-IT" dirty="0" err="1" smtClean="0"/>
              <a:t>corruption</a:t>
            </a:r>
            <a:endParaRPr lang="it-IT" dirty="0" smtClean="0"/>
          </a:p>
          <a:p>
            <a:r>
              <a:rPr lang="it-IT" dirty="0" err="1" smtClean="0"/>
              <a:t>Parliaments</a:t>
            </a:r>
            <a:r>
              <a:rPr lang="it-IT" dirty="0" smtClean="0"/>
              <a:t> can </a:t>
            </a:r>
            <a:r>
              <a:rPr lang="it-IT" dirty="0" err="1" smtClean="0"/>
              <a:t>adopt</a:t>
            </a:r>
            <a:r>
              <a:rPr lang="it-IT" dirty="0" smtClean="0"/>
              <a:t> </a:t>
            </a:r>
            <a:r>
              <a:rPr lang="it-IT" dirty="0" err="1" smtClean="0"/>
              <a:t>codes</a:t>
            </a:r>
            <a:r>
              <a:rPr lang="it-IT" dirty="0" smtClean="0"/>
              <a:t> of legislative </a:t>
            </a:r>
            <a:r>
              <a:rPr lang="it-IT" dirty="0" err="1" smtClean="0"/>
              <a:t>conduct</a:t>
            </a:r>
            <a:r>
              <a:rPr lang="it-IT" dirty="0"/>
              <a:t> </a:t>
            </a:r>
            <a:r>
              <a:rPr lang="it-IT" dirty="0" smtClean="0"/>
              <a:t>to </a:t>
            </a:r>
            <a:r>
              <a:rPr lang="it-IT" dirty="0" err="1" smtClean="0"/>
              <a:t>regulate</a:t>
            </a:r>
            <a:r>
              <a:rPr lang="it-IT" dirty="0" smtClean="0"/>
              <a:t> the </a:t>
            </a:r>
            <a:r>
              <a:rPr lang="it-IT" dirty="0" err="1" smtClean="0"/>
              <a:t>behavior</a:t>
            </a:r>
            <a:r>
              <a:rPr lang="it-IT" dirty="0" smtClean="0"/>
              <a:t> of </a:t>
            </a:r>
            <a:r>
              <a:rPr lang="it-IT" dirty="0" err="1" smtClean="0"/>
              <a:t>MPs</a:t>
            </a:r>
            <a:endParaRPr lang="it-IT" dirty="0" smtClean="0"/>
          </a:p>
          <a:p>
            <a:r>
              <a:rPr lang="it-IT" dirty="0" err="1" smtClean="0"/>
              <a:t>Parliaments</a:t>
            </a:r>
            <a:r>
              <a:rPr lang="it-IT" dirty="0" smtClean="0"/>
              <a:t> can </a:t>
            </a:r>
            <a:r>
              <a:rPr lang="it-IT" dirty="0" err="1" smtClean="0"/>
              <a:t>perform</a:t>
            </a:r>
            <a:r>
              <a:rPr lang="it-IT" dirty="0" smtClean="0"/>
              <a:t> the </a:t>
            </a:r>
            <a:r>
              <a:rPr lang="it-IT" dirty="0" err="1" smtClean="0"/>
              <a:t>oversight</a:t>
            </a:r>
            <a:r>
              <a:rPr lang="it-IT" dirty="0" smtClean="0"/>
              <a:t> </a:t>
            </a:r>
            <a:r>
              <a:rPr lang="it-IT" dirty="0" err="1" smtClean="0"/>
              <a:t>function</a:t>
            </a:r>
            <a:r>
              <a:rPr lang="it-IT" dirty="0" smtClean="0"/>
              <a:t> and </a:t>
            </a:r>
            <a:r>
              <a:rPr lang="it-IT" dirty="0" err="1" smtClean="0"/>
              <a:t>keep</a:t>
            </a:r>
            <a:r>
              <a:rPr lang="it-IT" dirty="0" smtClean="0"/>
              <a:t> </a:t>
            </a:r>
            <a:r>
              <a:rPr lang="it-IT" dirty="0" err="1" smtClean="0"/>
              <a:t>governments</a:t>
            </a:r>
            <a:r>
              <a:rPr lang="it-IT" dirty="0" smtClean="0"/>
              <a:t> </a:t>
            </a:r>
            <a:r>
              <a:rPr lang="it-IT" dirty="0" err="1" smtClean="0"/>
              <a:t>accountable</a:t>
            </a:r>
            <a:r>
              <a:rPr lang="it-IT" dirty="0" smtClean="0"/>
              <a:t> for the </a:t>
            </a:r>
            <a:r>
              <a:rPr lang="it-IT" dirty="0" err="1" smtClean="0"/>
              <a:t>actions</a:t>
            </a:r>
            <a:r>
              <a:rPr lang="it-IT" dirty="0" smtClean="0"/>
              <a:t> and </a:t>
            </a:r>
            <a:r>
              <a:rPr lang="it-IT" dirty="0" err="1" smtClean="0"/>
              <a:t>expenditures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10614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</a:t>
            </a:r>
            <a:r>
              <a:rPr lang="it-IT" dirty="0" err="1" smtClean="0"/>
              <a:t>role</a:t>
            </a:r>
            <a:r>
              <a:rPr lang="it-IT" dirty="0" smtClean="0"/>
              <a:t> of </a:t>
            </a:r>
            <a:r>
              <a:rPr lang="it-IT" dirty="0" err="1" smtClean="0"/>
              <a:t>parliament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Where</a:t>
            </a:r>
            <a:r>
              <a:rPr lang="it-IT" dirty="0" smtClean="0"/>
              <a:t> legislative </a:t>
            </a:r>
            <a:r>
              <a:rPr lang="it-IT" dirty="0" err="1" smtClean="0"/>
              <a:t>oversight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more </a:t>
            </a:r>
            <a:r>
              <a:rPr lang="it-IT" dirty="0" err="1" smtClean="0"/>
              <a:t>effective</a:t>
            </a:r>
            <a:r>
              <a:rPr lang="it-IT" dirty="0" smtClean="0"/>
              <a:t>, </a:t>
            </a:r>
            <a:r>
              <a:rPr lang="it-IT" dirty="0" err="1" smtClean="0"/>
              <a:t>there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greater</a:t>
            </a:r>
            <a:r>
              <a:rPr lang="it-IT" dirty="0" smtClean="0"/>
              <a:t> </a:t>
            </a:r>
            <a:r>
              <a:rPr lang="it-IT" dirty="0" err="1" smtClean="0"/>
              <a:t>accountability</a:t>
            </a:r>
            <a:endParaRPr lang="it-IT" dirty="0" smtClean="0"/>
          </a:p>
          <a:p>
            <a:r>
              <a:rPr lang="it-IT" dirty="0" smtClean="0"/>
              <a:t>And </a:t>
            </a:r>
            <a:r>
              <a:rPr lang="it-IT" dirty="0" err="1" smtClean="0"/>
              <a:t>greater</a:t>
            </a:r>
            <a:r>
              <a:rPr lang="it-IT" dirty="0" smtClean="0"/>
              <a:t> </a:t>
            </a:r>
            <a:r>
              <a:rPr lang="it-IT" dirty="0" err="1" smtClean="0"/>
              <a:t>accountability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associated</a:t>
            </a:r>
            <a:r>
              <a:rPr lang="it-IT" dirty="0" smtClean="0"/>
              <a:t> with</a:t>
            </a:r>
          </a:p>
          <a:p>
            <a:r>
              <a:rPr lang="it-IT" dirty="0" smtClean="0"/>
              <a:t>More </a:t>
            </a:r>
            <a:r>
              <a:rPr lang="it-IT" dirty="0" err="1" smtClean="0"/>
              <a:t>political</a:t>
            </a:r>
            <a:r>
              <a:rPr lang="it-IT" dirty="0" smtClean="0"/>
              <a:t> </a:t>
            </a:r>
            <a:r>
              <a:rPr lang="it-IT" dirty="0" err="1" smtClean="0"/>
              <a:t>stability</a:t>
            </a:r>
            <a:endParaRPr lang="it-IT" dirty="0" smtClean="0"/>
          </a:p>
          <a:p>
            <a:r>
              <a:rPr lang="it-IT" dirty="0" err="1" smtClean="0"/>
              <a:t>Less</a:t>
            </a:r>
            <a:r>
              <a:rPr lang="it-IT" dirty="0" smtClean="0"/>
              <a:t> </a:t>
            </a:r>
            <a:r>
              <a:rPr lang="it-IT" dirty="0" err="1" smtClean="0"/>
              <a:t>corruption</a:t>
            </a:r>
            <a:endParaRPr lang="it-IT" dirty="0" smtClean="0"/>
          </a:p>
          <a:p>
            <a:r>
              <a:rPr lang="it-IT" dirty="0" err="1" smtClean="0"/>
              <a:t>Higher</a:t>
            </a:r>
            <a:r>
              <a:rPr lang="it-IT" dirty="0" smtClean="0"/>
              <a:t> </a:t>
            </a:r>
            <a:r>
              <a:rPr lang="it-IT" dirty="0" err="1" smtClean="0"/>
              <a:t>democratic</a:t>
            </a:r>
            <a:r>
              <a:rPr lang="it-IT" dirty="0" smtClean="0"/>
              <a:t> </a:t>
            </a:r>
            <a:r>
              <a:rPr lang="it-IT" dirty="0" err="1" smtClean="0"/>
              <a:t>quality</a:t>
            </a:r>
            <a:endParaRPr lang="it-IT" dirty="0" smtClean="0"/>
          </a:p>
          <a:p>
            <a:r>
              <a:rPr lang="it-IT" dirty="0" smtClean="0"/>
              <a:t>And </a:t>
            </a:r>
            <a:r>
              <a:rPr lang="it-IT" dirty="0" err="1" smtClean="0"/>
              <a:t>greater</a:t>
            </a:r>
            <a:r>
              <a:rPr lang="it-IT" dirty="0" smtClean="0"/>
              <a:t> </a:t>
            </a:r>
            <a:r>
              <a:rPr lang="it-IT" dirty="0" err="1" smtClean="0"/>
              <a:t>satisfaction</a:t>
            </a:r>
            <a:r>
              <a:rPr lang="it-IT" dirty="0" smtClean="0"/>
              <a:t> with </a:t>
            </a:r>
            <a:r>
              <a:rPr lang="it-IT" dirty="0" err="1" smtClean="0"/>
              <a:t>democracy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70140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More </a:t>
            </a:r>
            <a:r>
              <a:rPr lang="it-IT" dirty="0" err="1" smtClean="0"/>
              <a:t>stability</a:t>
            </a:r>
            <a:endParaRPr lang="it-IT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763" y="1600200"/>
            <a:ext cx="564847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8650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Greater </a:t>
            </a:r>
            <a:r>
              <a:rPr lang="it-IT" dirty="0" err="1" smtClean="0"/>
              <a:t>ability</a:t>
            </a:r>
            <a:r>
              <a:rPr lang="it-IT" dirty="0" smtClean="0"/>
              <a:t> to </a:t>
            </a:r>
            <a:r>
              <a:rPr lang="it-IT" dirty="0" err="1" smtClean="0"/>
              <a:t>curb</a:t>
            </a:r>
            <a:r>
              <a:rPr lang="it-IT" dirty="0" smtClean="0"/>
              <a:t> </a:t>
            </a:r>
            <a:r>
              <a:rPr lang="it-IT" dirty="0" err="1" smtClean="0"/>
              <a:t>corruption</a:t>
            </a:r>
            <a:endParaRPr lang="it-IT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763" y="1600200"/>
            <a:ext cx="564847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7488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Higher</a:t>
            </a:r>
            <a:r>
              <a:rPr lang="it-IT" dirty="0" smtClean="0"/>
              <a:t> </a:t>
            </a:r>
            <a:r>
              <a:rPr lang="it-IT" dirty="0" err="1" smtClean="0"/>
              <a:t>democratic</a:t>
            </a:r>
            <a:r>
              <a:rPr lang="it-IT" dirty="0" smtClean="0"/>
              <a:t> </a:t>
            </a:r>
            <a:r>
              <a:rPr lang="it-IT" dirty="0" err="1" smtClean="0"/>
              <a:t>quality</a:t>
            </a:r>
            <a:endParaRPr lang="it-IT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763" y="1600200"/>
            <a:ext cx="564847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705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introduction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The </a:t>
            </a:r>
            <a:r>
              <a:rPr lang="it-IT" dirty="0" err="1" smtClean="0"/>
              <a:t>purpose</a:t>
            </a:r>
            <a:r>
              <a:rPr lang="it-IT" dirty="0" smtClean="0"/>
              <a:t> of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presention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to show </a:t>
            </a:r>
            <a:r>
              <a:rPr lang="it-IT" dirty="0" err="1" smtClean="0"/>
              <a:t>that</a:t>
            </a:r>
            <a:endParaRPr lang="it-IT" dirty="0" smtClean="0"/>
          </a:p>
          <a:p>
            <a:r>
              <a:rPr lang="it-IT" dirty="0" err="1" smtClean="0"/>
              <a:t>Governance</a:t>
            </a:r>
            <a:r>
              <a:rPr lang="it-IT" dirty="0" smtClean="0"/>
              <a:t> </a:t>
            </a:r>
            <a:r>
              <a:rPr lang="it-IT" dirty="0" err="1" smtClean="0"/>
              <a:t>matters</a:t>
            </a:r>
            <a:endParaRPr lang="it-IT" dirty="0" smtClean="0"/>
          </a:p>
          <a:p>
            <a:r>
              <a:rPr lang="it-IT" dirty="0" err="1" smtClean="0"/>
              <a:t>Parliaments</a:t>
            </a:r>
            <a:r>
              <a:rPr lang="it-IT" dirty="0" smtClean="0"/>
              <a:t> can play a </a:t>
            </a:r>
            <a:r>
              <a:rPr lang="it-IT" dirty="0" err="1" smtClean="0"/>
              <a:t>role</a:t>
            </a:r>
            <a:r>
              <a:rPr lang="it-IT" dirty="0" smtClean="0"/>
              <a:t> in </a:t>
            </a:r>
            <a:r>
              <a:rPr lang="it-IT" dirty="0" err="1" smtClean="0"/>
              <a:t>curbing</a:t>
            </a:r>
            <a:r>
              <a:rPr lang="it-IT" dirty="0" smtClean="0"/>
              <a:t> </a:t>
            </a:r>
            <a:r>
              <a:rPr lang="it-IT" dirty="0" err="1" smtClean="0"/>
              <a:t>corruption</a:t>
            </a:r>
            <a:endParaRPr lang="it-IT" dirty="0" smtClean="0"/>
          </a:p>
          <a:p>
            <a:r>
              <a:rPr lang="it-IT" dirty="0" smtClean="0"/>
              <a:t>And </a:t>
            </a:r>
            <a:r>
              <a:rPr lang="it-IT" dirty="0" err="1" smtClean="0"/>
              <a:t>PACs</a:t>
            </a:r>
            <a:r>
              <a:rPr lang="it-IT" dirty="0" smtClean="0"/>
              <a:t> are </a:t>
            </a:r>
            <a:r>
              <a:rPr lang="it-IT" dirty="0" err="1" smtClean="0"/>
              <a:t>particularly</a:t>
            </a:r>
            <a:r>
              <a:rPr lang="it-IT" dirty="0" smtClean="0"/>
              <a:t> </a:t>
            </a:r>
            <a:r>
              <a:rPr lang="it-IT" dirty="0" err="1" smtClean="0"/>
              <a:t>valuable</a:t>
            </a:r>
            <a:r>
              <a:rPr lang="it-IT" dirty="0" smtClean="0"/>
              <a:t> </a:t>
            </a:r>
            <a:r>
              <a:rPr lang="it-IT" dirty="0" err="1" smtClean="0"/>
              <a:t>tools</a:t>
            </a:r>
            <a:r>
              <a:rPr lang="it-IT" dirty="0" smtClean="0"/>
              <a:t> to </a:t>
            </a:r>
            <a:r>
              <a:rPr lang="it-IT" dirty="0" err="1" smtClean="0"/>
              <a:t>curb</a:t>
            </a:r>
            <a:r>
              <a:rPr lang="it-IT" dirty="0" smtClean="0"/>
              <a:t> </a:t>
            </a:r>
            <a:r>
              <a:rPr lang="it-IT" dirty="0" err="1" smtClean="0"/>
              <a:t>corruption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825698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Satisfaction</a:t>
            </a:r>
            <a:r>
              <a:rPr lang="it-IT" dirty="0" smtClean="0"/>
              <a:t> with </a:t>
            </a:r>
            <a:r>
              <a:rPr lang="it-IT" dirty="0" err="1" smtClean="0"/>
              <a:t>democracy</a:t>
            </a:r>
            <a:endParaRPr lang="it-IT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763" y="1600200"/>
            <a:ext cx="564847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98050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Part 3. </a:t>
            </a:r>
            <a:r>
              <a:rPr lang="it-IT" dirty="0" err="1" smtClean="0"/>
              <a:t>how</a:t>
            </a:r>
            <a:r>
              <a:rPr lang="it-IT" dirty="0" smtClean="0"/>
              <a:t> to </a:t>
            </a:r>
            <a:r>
              <a:rPr lang="it-IT" dirty="0" err="1" smtClean="0"/>
              <a:t>improve</a:t>
            </a:r>
            <a:r>
              <a:rPr lang="it-IT" dirty="0" smtClean="0"/>
              <a:t> the </a:t>
            </a:r>
            <a:r>
              <a:rPr lang="it-IT" dirty="0" err="1" smtClean="0"/>
              <a:t>effectiveness</a:t>
            </a:r>
            <a:r>
              <a:rPr lang="it-IT" dirty="0" smtClean="0"/>
              <a:t> of </a:t>
            </a:r>
            <a:r>
              <a:rPr lang="it-IT" dirty="0" err="1" smtClean="0"/>
              <a:t>oversight</a:t>
            </a:r>
            <a:r>
              <a:rPr lang="it-IT" dirty="0" smtClean="0"/>
              <a:t> 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Parliaments</a:t>
            </a:r>
            <a:r>
              <a:rPr lang="it-IT" dirty="0" smtClean="0"/>
              <a:t>’ </a:t>
            </a:r>
            <a:r>
              <a:rPr lang="it-IT" dirty="0" err="1" smtClean="0"/>
              <a:t>ability</a:t>
            </a:r>
            <a:r>
              <a:rPr lang="it-IT" dirty="0" smtClean="0"/>
              <a:t> to be </a:t>
            </a:r>
            <a:r>
              <a:rPr lang="it-IT" dirty="0" err="1" smtClean="0"/>
              <a:t>effective</a:t>
            </a:r>
            <a:r>
              <a:rPr lang="it-IT" dirty="0" smtClean="0"/>
              <a:t> </a:t>
            </a:r>
            <a:r>
              <a:rPr lang="it-IT" dirty="0" err="1" smtClean="0"/>
              <a:t>overseers</a:t>
            </a:r>
            <a:r>
              <a:rPr lang="it-IT" dirty="0" smtClean="0"/>
              <a:t> </a:t>
            </a:r>
            <a:r>
              <a:rPr lang="it-IT" dirty="0" err="1" smtClean="0"/>
              <a:t>depends</a:t>
            </a:r>
            <a:r>
              <a:rPr lang="it-IT" dirty="0" smtClean="0"/>
              <a:t> on </a:t>
            </a:r>
            <a:r>
              <a:rPr lang="it-IT" dirty="0" err="1" smtClean="0"/>
              <a:t>three</a:t>
            </a:r>
            <a:r>
              <a:rPr lang="it-IT" dirty="0" smtClean="0"/>
              <a:t> </a:t>
            </a:r>
            <a:r>
              <a:rPr lang="it-IT" dirty="0" err="1" smtClean="0"/>
              <a:t>conditions</a:t>
            </a:r>
            <a:r>
              <a:rPr lang="it-IT" dirty="0" smtClean="0"/>
              <a:t>:</a:t>
            </a:r>
          </a:p>
          <a:p>
            <a:pPr lvl="1"/>
            <a:r>
              <a:rPr lang="it-IT" dirty="0" err="1" smtClean="0"/>
              <a:t>Political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endParaRPr lang="it-IT" dirty="0" smtClean="0"/>
          </a:p>
          <a:p>
            <a:pPr lvl="1"/>
            <a:r>
              <a:rPr lang="it-IT" dirty="0" err="1" smtClean="0"/>
              <a:t>Resources</a:t>
            </a:r>
            <a:r>
              <a:rPr lang="it-IT" dirty="0" smtClean="0"/>
              <a:t> (human, </a:t>
            </a:r>
            <a:r>
              <a:rPr lang="it-IT" dirty="0" err="1" smtClean="0"/>
              <a:t>technical</a:t>
            </a:r>
            <a:r>
              <a:rPr lang="it-IT" dirty="0" smtClean="0"/>
              <a:t>, </a:t>
            </a:r>
            <a:r>
              <a:rPr lang="it-IT" dirty="0" err="1" smtClean="0"/>
              <a:t>financial</a:t>
            </a:r>
            <a:r>
              <a:rPr lang="it-IT" dirty="0" smtClean="0"/>
              <a:t>)</a:t>
            </a:r>
          </a:p>
          <a:p>
            <a:pPr lvl="1"/>
            <a:r>
              <a:rPr lang="it-IT" dirty="0" smtClean="0"/>
              <a:t>Mandate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069249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Conditions</a:t>
            </a:r>
            <a:r>
              <a:rPr lang="it-IT" dirty="0" smtClean="0"/>
              <a:t> for the </a:t>
            </a:r>
            <a:r>
              <a:rPr lang="it-IT" dirty="0" err="1" smtClean="0"/>
              <a:t>effective</a:t>
            </a:r>
            <a:r>
              <a:rPr lang="it-IT" dirty="0" smtClean="0"/>
              <a:t> use of </a:t>
            </a:r>
            <a:r>
              <a:rPr lang="it-IT" dirty="0" err="1" smtClean="0"/>
              <a:t>oversight</a:t>
            </a:r>
            <a:r>
              <a:rPr lang="it-IT" dirty="0" smtClean="0"/>
              <a:t> </a:t>
            </a:r>
            <a:r>
              <a:rPr lang="it-IT" dirty="0" err="1" smtClean="0"/>
              <a:t>tools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If</a:t>
            </a:r>
            <a:r>
              <a:rPr lang="it-IT" dirty="0" smtClean="0"/>
              <a:t> </a:t>
            </a:r>
            <a:r>
              <a:rPr lang="it-IT" dirty="0" err="1" smtClean="0"/>
              <a:t>parliaments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a wide </a:t>
            </a:r>
            <a:r>
              <a:rPr lang="it-IT" dirty="0" err="1" smtClean="0"/>
              <a:t>oversight</a:t>
            </a:r>
            <a:r>
              <a:rPr lang="it-IT" dirty="0" smtClean="0"/>
              <a:t> mandate, </a:t>
            </a:r>
            <a:r>
              <a:rPr lang="it-IT" dirty="0" err="1" smtClean="0"/>
              <a:t>if</a:t>
            </a:r>
            <a:r>
              <a:rPr lang="it-IT" dirty="0" smtClean="0"/>
              <a:t> </a:t>
            </a:r>
            <a:r>
              <a:rPr lang="it-IT" dirty="0" err="1" smtClean="0"/>
              <a:t>they</a:t>
            </a:r>
            <a:r>
              <a:rPr lang="it-IT" dirty="0" smtClean="0"/>
              <a:t> are </a:t>
            </a:r>
            <a:r>
              <a:rPr lang="it-IT" dirty="0" err="1" smtClean="0"/>
              <a:t>adequately</a:t>
            </a:r>
            <a:r>
              <a:rPr lang="it-IT" dirty="0" smtClean="0"/>
              <a:t> </a:t>
            </a:r>
            <a:r>
              <a:rPr lang="it-IT" dirty="0" err="1" smtClean="0"/>
              <a:t>resourced</a:t>
            </a:r>
            <a:r>
              <a:rPr lang="it-IT" dirty="0" smtClean="0"/>
              <a:t> and </a:t>
            </a:r>
            <a:r>
              <a:rPr lang="it-IT" dirty="0" err="1" smtClean="0"/>
              <a:t>if</a:t>
            </a:r>
            <a:r>
              <a:rPr lang="it-IT" dirty="0" smtClean="0"/>
              <a:t> </a:t>
            </a:r>
            <a:r>
              <a:rPr lang="it-IT" dirty="0" err="1" smtClean="0"/>
              <a:t>they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the </a:t>
            </a:r>
            <a:r>
              <a:rPr lang="it-IT" dirty="0" err="1" smtClean="0"/>
              <a:t>political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, </a:t>
            </a:r>
            <a:r>
              <a:rPr lang="it-IT" dirty="0" err="1" smtClean="0"/>
              <a:t>they</a:t>
            </a:r>
            <a:r>
              <a:rPr lang="it-IT" dirty="0" smtClean="0"/>
              <a:t> can use </a:t>
            </a:r>
            <a:r>
              <a:rPr lang="it-IT" dirty="0" err="1" smtClean="0"/>
              <a:t>effectively</a:t>
            </a:r>
            <a:r>
              <a:rPr lang="it-IT" dirty="0" smtClean="0"/>
              <a:t> the </a:t>
            </a:r>
            <a:r>
              <a:rPr lang="it-IT" dirty="0" err="1" smtClean="0"/>
              <a:t>oversight</a:t>
            </a:r>
            <a:r>
              <a:rPr lang="it-IT" dirty="0" smtClean="0"/>
              <a:t> </a:t>
            </a:r>
            <a:r>
              <a:rPr lang="it-IT" dirty="0" err="1" smtClean="0"/>
              <a:t>tools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dirty="0" err="1" smtClean="0"/>
              <a:t>their</a:t>
            </a:r>
            <a:r>
              <a:rPr lang="it-IT" dirty="0" smtClean="0"/>
              <a:t> </a:t>
            </a:r>
            <a:r>
              <a:rPr lang="it-IT" dirty="0" err="1" smtClean="0"/>
              <a:t>disposal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329721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Oversight</a:t>
            </a:r>
            <a:r>
              <a:rPr lang="it-IT" dirty="0" smtClean="0"/>
              <a:t> </a:t>
            </a:r>
            <a:r>
              <a:rPr lang="it-IT" dirty="0" err="1" smtClean="0"/>
              <a:t>tools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err="1" smtClean="0"/>
              <a:t>Interpellations</a:t>
            </a:r>
            <a:endParaRPr lang="it-IT" dirty="0" smtClean="0"/>
          </a:p>
          <a:p>
            <a:r>
              <a:rPr lang="it-IT" dirty="0" err="1" smtClean="0"/>
              <a:t>Motions</a:t>
            </a:r>
            <a:endParaRPr lang="it-IT" dirty="0" smtClean="0"/>
          </a:p>
          <a:p>
            <a:r>
              <a:rPr lang="it-IT" dirty="0" err="1" smtClean="0"/>
              <a:t>Missions</a:t>
            </a:r>
            <a:endParaRPr lang="it-IT" dirty="0" smtClean="0"/>
          </a:p>
          <a:p>
            <a:r>
              <a:rPr lang="it-IT" dirty="0" smtClean="0"/>
              <a:t>Reports</a:t>
            </a:r>
          </a:p>
          <a:p>
            <a:r>
              <a:rPr lang="it-IT" dirty="0" err="1" smtClean="0"/>
              <a:t>Hearings</a:t>
            </a:r>
            <a:endParaRPr lang="it-IT" dirty="0" smtClean="0"/>
          </a:p>
          <a:p>
            <a:r>
              <a:rPr lang="it-IT" dirty="0" err="1" smtClean="0"/>
              <a:t>Inquiry</a:t>
            </a:r>
            <a:r>
              <a:rPr lang="it-IT" dirty="0" smtClean="0"/>
              <a:t> </a:t>
            </a:r>
            <a:r>
              <a:rPr lang="it-IT" dirty="0" err="1" smtClean="0"/>
              <a:t>committees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Specialized</a:t>
            </a:r>
            <a:r>
              <a:rPr lang="it-IT" dirty="0" smtClean="0"/>
              <a:t> </a:t>
            </a:r>
            <a:r>
              <a:rPr lang="it-IT" dirty="0" err="1" smtClean="0"/>
              <a:t>committees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49188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PACs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Public Accounts </a:t>
            </a:r>
            <a:r>
              <a:rPr lang="it-IT" dirty="0" err="1" smtClean="0"/>
              <a:t>Committees</a:t>
            </a:r>
            <a:r>
              <a:rPr lang="it-IT" dirty="0" smtClean="0"/>
              <a:t> (</a:t>
            </a:r>
            <a:r>
              <a:rPr lang="it-IT" dirty="0" err="1" smtClean="0"/>
              <a:t>PACs</a:t>
            </a:r>
            <a:r>
              <a:rPr lang="it-IT" dirty="0" smtClean="0"/>
              <a:t>) are the best </a:t>
            </a:r>
            <a:r>
              <a:rPr lang="it-IT" dirty="0" err="1" smtClean="0"/>
              <a:t>known</a:t>
            </a:r>
            <a:r>
              <a:rPr lang="it-IT" dirty="0" smtClean="0"/>
              <a:t> </a:t>
            </a:r>
            <a:r>
              <a:rPr lang="it-IT" dirty="0" err="1" smtClean="0"/>
              <a:t>specialized</a:t>
            </a:r>
            <a:r>
              <a:rPr lang="it-IT" dirty="0" smtClean="0"/>
              <a:t> </a:t>
            </a:r>
            <a:r>
              <a:rPr lang="it-IT" dirty="0" err="1" smtClean="0"/>
              <a:t>committees</a:t>
            </a:r>
            <a:r>
              <a:rPr lang="it-IT" dirty="0" smtClean="0"/>
              <a:t>/</a:t>
            </a:r>
            <a:r>
              <a:rPr lang="it-IT" dirty="0" err="1" smtClean="0"/>
              <a:t>oversight</a:t>
            </a:r>
            <a:r>
              <a:rPr lang="it-IT" dirty="0" smtClean="0"/>
              <a:t> </a:t>
            </a:r>
            <a:r>
              <a:rPr lang="it-IT" dirty="0" err="1" smtClean="0"/>
              <a:t>committees</a:t>
            </a:r>
            <a:endParaRPr lang="it-IT" dirty="0" smtClean="0"/>
          </a:p>
          <a:p>
            <a:r>
              <a:rPr lang="it-IT" dirty="0" err="1" smtClean="0"/>
              <a:t>Originally</a:t>
            </a:r>
            <a:r>
              <a:rPr lang="it-IT" dirty="0" smtClean="0"/>
              <a:t> </a:t>
            </a:r>
            <a:r>
              <a:rPr lang="it-IT" dirty="0" err="1" smtClean="0"/>
              <a:t>found</a:t>
            </a:r>
            <a:r>
              <a:rPr lang="it-IT" dirty="0" smtClean="0"/>
              <a:t> in Commonwealth </a:t>
            </a:r>
            <a:r>
              <a:rPr lang="it-IT" dirty="0" err="1" smtClean="0"/>
              <a:t>countries</a:t>
            </a:r>
            <a:r>
              <a:rPr lang="it-IT" dirty="0" smtClean="0"/>
              <a:t> and </a:t>
            </a:r>
            <a:r>
              <a:rPr lang="it-IT" dirty="0" err="1" smtClean="0"/>
              <a:t>originally</a:t>
            </a:r>
            <a:r>
              <a:rPr lang="it-IT" dirty="0" smtClean="0"/>
              <a:t> </a:t>
            </a:r>
            <a:r>
              <a:rPr lang="it-IT" dirty="0" err="1" smtClean="0"/>
              <a:t>associated</a:t>
            </a:r>
            <a:r>
              <a:rPr lang="it-IT" dirty="0" smtClean="0"/>
              <a:t> with the </a:t>
            </a:r>
            <a:r>
              <a:rPr lang="it-IT" dirty="0" err="1" smtClean="0"/>
              <a:t>parliamentary</a:t>
            </a:r>
            <a:r>
              <a:rPr lang="it-IT" dirty="0" smtClean="0"/>
              <a:t> </a:t>
            </a:r>
            <a:r>
              <a:rPr lang="it-IT" dirty="0" err="1" smtClean="0"/>
              <a:t>form</a:t>
            </a:r>
            <a:r>
              <a:rPr lang="it-IT" dirty="0" smtClean="0"/>
              <a:t> of </a:t>
            </a:r>
            <a:r>
              <a:rPr lang="it-IT" dirty="0" err="1" smtClean="0"/>
              <a:t>government</a:t>
            </a:r>
            <a:r>
              <a:rPr lang="it-IT" dirty="0" smtClean="0"/>
              <a:t>, </a:t>
            </a:r>
            <a:r>
              <a:rPr lang="it-IT" dirty="0" err="1" smtClean="0"/>
              <a:t>PACs</a:t>
            </a:r>
            <a:r>
              <a:rPr lang="it-IT" dirty="0" smtClean="0"/>
              <a:t> can </a:t>
            </a:r>
            <a:r>
              <a:rPr lang="it-IT" dirty="0" err="1" smtClean="0"/>
              <a:t>now</a:t>
            </a:r>
            <a:r>
              <a:rPr lang="it-IT" dirty="0" smtClean="0"/>
              <a:t> be </a:t>
            </a:r>
            <a:r>
              <a:rPr lang="it-IT" dirty="0" err="1" smtClean="0"/>
              <a:t>found</a:t>
            </a:r>
            <a:r>
              <a:rPr lang="it-IT" dirty="0" smtClean="0"/>
              <a:t> </a:t>
            </a:r>
            <a:r>
              <a:rPr lang="it-IT" dirty="0" err="1" smtClean="0"/>
              <a:t>outside</a:t>
            </a:r>
            <a:r>
              <a:rPr lang="it-IT" dirty="0" smtClean="0"/>
              <a:t> the </a:t>
            </a:r>
            <a:r>
              <a:rPr lang="it-IT" dirty="0" err="1" smtClean="0"/>
              <a:t>commonwealth</a:t>
            </a:r>
            <a:r>
              <a:rPr lang="it-IT" dirty="0" smtClean="0"/>
              <a:t> and in </a:t>
            </a:r>
            <a:r>
              <a:rPr lang="it-IT" dirty="0" err="1" smtClean="0"/>
              <a:t>presidential</a:t>
            </a:r>
            <a:r>
              <a:rPr lang="it-IT" dirty="0" smtClean="0"/>
              <a:t> </a:t>
            </a:r>
            <a:r>
              <a:rPr lang="it-IT" dirty="0" err="1" smtClean="0"/>
              <a:t>countries</a:t>
            </a:r>
            <a:r>
              <a:rPr lang="it-IT" dirty="0" smtClean="0"/>
              <a:t> (Indonesia, Kiribati, Nigeria, Maldives, </a:t>
            </a:r>
            <a:r>
              <a:rPr lang="it-IT" dirty="0" err="1"/>
              <a:t>S</a:t>
            </a:r>
            <a:r>
              <a:rPr lang="it-IT" dirty="0" err="1" smtClean="0"/>
              <a:t>ri</a:t>
            </a:r>
            <a:r>
              <a:rPr lang="it-IT" dirty="0" smtClean="0"/>
              <a:t> Lanka,…)</a:t>
            </a: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650900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PAC performance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err="1" smtClean="0"/>
              <a:t>Size</a:t>
            </a:r>
            <a:endParaRPr lang="it-IT" dirty="0" smtClean="0"/>
          </a:p>
          <a:p>
            <a:r>
              <a:rPr lang="it-IT" dirty="0" err="1" smtClean="0"/>
              <a:t>Size</a:t>
            </a:r>
            <a:r>
              <a:rPr lang="it-IT" dirty="0" smtClean="0"/>
              <a:t> (and </a:t>
            </a:r>
            <a:r>
              <a:rPr lang="it-IT" dirty="0" err="1" smtClean="0"/>
              <a:t>quality</a:t>
            </a:r>
            <a:r>
              <a:rPr lang="it-IT" dirty="0" smtClean="0"/>
              <a:t>) of staff</a:t>
            </a:r>
          </a:p>
          <a:p>
            <a:r>
              <a:rPr lang="it-IT" dirty="0" err="1" smtClean="0"/>
              <a:t>Adequate</a:t>
            </a:r>
            <a:r>
              <a:rPr lang="it-IT" dirty="0" smtClean="0"/>
              <a:t> </a:t>
            </a:r>
            <a:r>
              <a:rPr lang="it-IT" dirty="0" err="1" smtClean="0"/>
              <a:t>representation</a:t>
            </a:r>
            <a:r>
              <a:rPr lang="it-IT" dirty="0" smtClean="0"/>
              <a:t> of </a:t>
            </a:r>
            <a:r>
              <a:rPr lang="it-IT" dirty="0" err="1" smtClean="0"/>
              <a:t>opposition</a:t>
            </a:r>
            <a:r>
              <a:rPr lang="it-IT" dirty="0" smtClean="0"/>
              <a:t> parties</a:t>
            </a:r>
          </a:p>
          <a:p>
            <a:r>
              <a:rPr lang="it-IT" dirty="0" err="1" smtClean="0"/>
              <a:t>Opposition</a:t>
            </a:r>
            <a:r>
              <a:rPr lang="it-IT" dirty="0" smtClean="0"/>
              <a:t> </a:t>
            </a:r>
            <a:r>
              <a:rPr lang="it-IT" dirty="0" err="1" smtClean="0"/>
              <a:t>chair</a:t>
            </a:r>
            <a:r>
              <a:rPr lang="it-IT" dirty="0" smtClean="0"/>
              <a:t> (</a:t>
            </a:r>
            <a:r>
              <a:rPr lang="it-IT" dirty="0" err="1" smtClean="0"/>
              <a:t>if</a:t>
            </a:r>
            <a:r>
              <a:rPr lang="it-IT" dirty="0" smtClean="0"/>
              <a:t> </a:t>
            </a:r>
            <a:r>
              <a:rPr lang="it-IT" dirty="0" err="1" smtClean="0"/>
              <a:t>opposition</a:t>
            </a:r>
            <a:r>
              <a:rPr lang="it-IT" dirty="0" smtClean="0"/>
              <a:t> parties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adequately</a:t>
            </a:r>
            <a:r>
              <a:rPr lang="it-IT" dirty="0" smtClean="0"/>
              <a:t> </a:t>
            </a:r>
            <a:r>
              <a:rPr lang="it-IT" dirty="0" err="1" smtClean="0"/>
              <a:t>represented</a:t>
            </a:r>
            <a:r>
              <a:rPr lang="it-IT" dirty="0" smtClean="0"/>
              <a:t>)</a:t>
            </a:r>
          </a:p>
          <a:p>
            <a:r>
              <a:rPr lang="it-IT" dirty="0" err="1" smtClean="0"/>
              <a:t>Length</a:t>
            </a:r>
            <a:r>
              <a:rPr lang="it-IT" dirty="0" smtClean="0"/>
              <a:t> of </a:t>
            </a:r>
            <a:r>
              <a:rPr lang="it-IT" dirty="0" err="1" smtClean="0"/>
              <a:t>appointment</a:t>
            </a:r>
            <a:endParaRPr lang="it-IT" dirty="0" smtClean="0"/>
          </a:p>
          <a:p>
            <a:r>
              <a:rPr lang="it-IT" dirty="0" err="1" smtClean="0"/>
              <a:t>Range</a:t>
            </a:r>
            <a:r>
              <a:rPr lang="it-IT" dirty="0" smtClean="0"/>
              <a:t> of </a:t>
            </a:r>
            <a:r>
              <a:rPr lang="it-IT" dirty="0" err="1" smtClean="0"/>
              <a:t>powers</a:t>
            </a:r>
            <a:endParaRPr lang="it-IT" dirty="0" smtClean="0"/>
          </a:p>
          <a:p>
            <a:r>
              <a:rPr lang="it-IT" dirty="0" err="1" smtClean="0"/>
              <a:t>Follow</a:t>
            </a:r>
            <a:r>
              <a:rPr lang="it-IT" dirty="0" smtClean="0"/>
              <a:t> up </a:t>
            </a:r>
            <a:r>
              <a:rPr lang="it-IT" dirty="0" err="1" smtClean="0"/>
              <a:t>mechanisms</a:t>
            </a:r>
            <a:endParaRPr lang="it-IT" dirty="0" smtClean="0"/>
          </a:p>
          <a:p>
            <a:r>
              <a:rPr lang="it-IT" dirty="0" err="1" smtClean="0"/>
              <a:t>Political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endParaRPr lang="it-IT" dirty="0" smtClean="0"/>
          </a:p>
          <a:p>
            <a:r>
              <a:rPr lang="it-IT" dirty="0" err="1" smtClean="0"/>
              <a:t>Affect</a:t>
            </a:r>
            <a:r>
              <a:rPr lang="it-IT" dirty="0" smtClean="0"/>
              <a:t> </a:t>
            </a:r>
            <a:r>
              <a:rPr lang="it-IT" dirty="0" err="1" smtClean="0"/>
              <a:t>various</a:t>
            </a:r>
            <a:r>
              <a:rPr lang="it-IT" dirty="0" smtClean="0"/>
              <a:t> </a:t>
            </a:r>
            <a:r>
              <a:rPr lang="it-IT" dirty="0" err="1" smtClean="0"/>
              <a:t>aspects</a:t>
            </a:r>
            <a:r>
              <a:rPr lang="it-IT" dirty="0" smtClean="0"/>
              <a:t> of PAC performance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77038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Introduction-2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The </a:t>
            </a:r>
            <a:r>
              <a:rPr lang="it-IT" dirty="0" err="1" smtClean="0"/>
              <a:t>presentation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divided</a:t>
            </a:r>
            <a:r>
              <a:rPr lang="it-IT" dirty="0" smtClean="0"/>
              <a:t> in 3 </a:t>
            </a:r>
            <a:r>
              <a:rPr lang="it-IT" dirty="0" err="1" smtClean="0"/>
              <a:t>parts</a:t>
            </a:r>
            <a:r>
              <a:rPr lang="it-IT" dirty="0" smtClean="0"/>
              <a:t>:</a:t>
            </a:r>
          </a:p>
          <a:p>
            <a:r>
              <a:rPr lang="it-IT" dirty="0" smtClean="0"/>
              <a:t>Part 1 shows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corruption</a:t>
            </a:r>
            <a:r>
              <a:rPr lang="it-IT" dirty="0" smtClean="0"/>
              <a:t> </a:t>
            </a:r>
            <a:r>
              <a:rPr lang="it-IT" dirty="0" err="1" smtClean="0"/>
              <a:t>has</a:t>
            </a:r>
            <a:r>
              <a:rPr lang="it-IT" dirty="0" smtClean="0"/>
              <a:t> social and </a:t>
            </a:r>
            <a:r>
              <a:rPr lang="it-IT" dirty="0" err="1" smtClean="0"/>
              <a:t>economic</a:t>
            </a:r>
            <a:r>
              <a:rPr lang="it-IT" dirty="0" smtClean="0"/>
              <a:t> </a:t>
            </a:r>
            <a:r>
              <a:rPr lang="it-IT" dirty="0" err="1" smtClean="0"/>
              <a:t>implications</a:t>
            </a:r>
            <a:r>
              <a:rPr lang="it-IT" dirty="0" smtClean="0"/>
              <a:t> and </a:t>
            </a:r>
            <a:r>
              <a:rPr lang="it-IT" dirty="0" err="1" smtClean="0"/>
              <a:t>why</a:t>
            </a:r>
            <a:r>
              <a:rPr lang="it-IT" dirty="0" smtClean="0"/>
              <a:t> the </a:t>
            </a:r>
            <a:r>
              <a:rPr lang="it-IT" dirty="0" err="1" smtClean="0"/>
              <a:t>reduction</a:t>
            </a:r>
            <a:r>
              <a:rPr lang="it-IT" dirty="0" smtClean="0"/>
              <a:t> or the </a:t>
            </a:r>
            <a:r>
              <a:rPr lang="it-IT" dirty="0" err="1" smtClean="0"/>
              <a:t>eradication</a:t>
            </a:r>
            <a:r>
              <a:rPr lang="it-IT" dirty="0" smtClean="0"/>
              <a:t> of </a:t>
            </a:r>
            <a:r>
              <a:rPr lang="it-IT" dirty="0" err="1" smtClean="0"/>
              <a:t>corruption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beneficial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89115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Inroduction-3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Part 2 shows </a:t>
            </a:r>
          </a:p>
          <a:p>
            <a:pPr lvl="1"/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parliaments</a:t>
            </a:r>
            <a:r>
              <a:rPr lang="it-IT" dirty="0" smtClean="0"/>
              <a:t> can </a:t>
            </a:r>
            <a:r>
              <a:rPr lang="it-IT" dirty="0" err="1" smtClean="0"/>
              <a:t>contribute</a:t>
            </a:r>
            <a:r>
              <a:rPr lang="it-IT" dirty="0" smtClean="0"/>
              <a:t> in </a:t>
            </a:r>
            <a:r>
              <a:rPr lang="it-IT" dirty="0" err="1" smtClean="0"/>
              <a:t>several</a:t>
            </a:r>
            <a:r>
              <a:rPr lang="it-IT" dirty="0" smtClean="0"/>
              <a:t> ways to </a:t>
            </a:r>
            <a:r>
              <a:rPr lang="it-IT" dirty="0" err="1" smtClean="0"/>
              <a:t>curbing</a:t>
            </a:r>
            <a:r>
              <a:rPr lang="it-IT" dirty="0" smtClean="0"/>
              <a:t> </a:t>
            </a:r>
            <a:r>
              <a:rPr lang="it-IT" dirty="0" err="1" smtClean="0"/>
              <a:t>corruption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that</a:t>
            </a:r>
            <a:r>
              <a:rPr lang="it-IT" dirty="0" smtClean="0"/>
              <a:t> the </a:t>
            </a:r>
            <a:r>
              <a:rPr lang="it-IT" dirty="0" err="1" smtClean="0"/>
              <a:t>reduction</a:t>
            </a:r>
            <a:r>
              <a:rPr lang="it-IT" dirty="0" smtClean="0"/>
              <a:t> of </a:t>
            </a:r>
            <a:r>
              <a:rPr lang="it-IT" dirty="0" err="1" smtClean="0"/>
              <a:t>corruption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one</a:t>
            </a:r>
            <a:r>
              <a:rPr lang="it-IT" dirty="0" smtClean="0"/>
              <a:t> of the </a:t>
            </a:r>
            <a:r>
              <a:rPr lang="it-IT" dirty="0" err="1" smtClean="0"/>
              <a:t>dividends</a:t>
            </a:r>
            <a:r>
              <a:rPr lang="it-IT" dirty="0" smtClean="0"/>
              <a:t> of legislative </a:t>
            </a:r>
            <a:r>
              <a:rPr lang="it-IT" dirty="0" err="1" smtClean="0"/>
              <a:t>oversight</a:t>
            </a:r>
            <a:r>
              <a:rPr lang="it-IT" dirty="0" smtClean="0"/>
              <a:t> </a:t>
            </a:r>
            <a:r>
              <a:rPr lang="it-IT" dirty="0" err="1" smtClean="0"/>
              <a:t>effectiveness</a:t>
            </a:r>
            <a:endParaRPr lang="it-IT" dirty="0" smtClean="0"/>
          </a:p>
          <a:p>
            <a:pPr marL="457200" lvl="1" indent="0">
              <a:buNone/>
            </a:pP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49418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Introduction-4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Part 3 </a:t>
            </a:r>
            <a:r>
              <a:rPr lang="it-IT" dirty="0" err="1" smtClean="0"/>
              <a:t>discusses</a:t>
            </a:r>
            <a:r>
              <a:rPr lang="it-IT" dirty="0" smtClean="0"/>
              <a:t> the </a:t>
            </a:r>
            <a:r>
              <a:rPr lang="it-IT" dirty="0" err="1" smtClean="0"/>
              <a:t>requisites</a:t>
            </a:r>
            <a:r>
              <a:rPr lang="it-IT" dirty="0" smtClean="0"/>
              <a:t> for the </a:t>
            </a:r>
            <a:r>
              <a:rPr lang="it-IT" dirty="0" err="1" smtClean="0"/>
              <a:t>effective</a:t>
            </a:r>
            <a:r>
              <a:rPr lang="it-IT" dirty="0" smtClean="0"/>
              <a:t> use of </a:t>
            </a:r>
            <a:r>
              <a:rPr lang="it-IT" dirty="0" err="1" smtClean="0"/>
              <a:t>oversight</a:t>
            </a:r>
            <a:r>
              <a:rPr lang="it-IT" dirty="0" smtClean="0"/>
              <a:t> </a:t>
            </a:r>
            <a:r>
              <a:rPr lang="it-IT" dirty="0" err="1" smtClean="0"/>
              <a:t>tools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well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the </a:t>
            </a:r>
            <a:r>
              <a:rPr lang="it-IT" dirty="0" err="1" smtClean="0"/>
              <a:t>tools</a:t>
            </a:r>
            <a:r>
              <a:rPr lang="it-IT" dirty="0" smtClean="0"/>
              <a:t> </a:t>
            </a:r>
            <a:r>
              <a:rPr lang="it-IT" dirty="0" err="1" smtClean="0"/>
              <a:t>parliaments</a:t>
            </a:r>
            <a:r>
              <a:rPr lang="it-IT" dirty="0" smtClean="0"/>
              <a:t> can </a:t>
            </a:r>
            <a:r>
              <a:rPr lang="it-IT" dirty="0" err="1" smtClean="0"/>
              <a:t>employ</a:t>
            </a:r>
            <a:r>
              <a:rPr lang="it-IT" dirty="0" smtClean="0"/>
              <a:t> to </a:t>
            </a:r>
            <a:r>
              <a:rPr lang="it-IT" dirty="0" err="1" smtClean="0"/>
              <a:t>perform</a:t>
            </a:r>
            <a:r>
              <a:rPr lang="it-IT" dirty="0" smtClean="0"/>
              <a:t> </a:t>
            </a:r>
            <a:r>
              <a:rPr lang="it-IT" dirty="0" err="1" smtClean="0"/>
              <a:t>their</a:t>
            </a:r>
            <a:r>
              <a:rPr lang="it-IT" dirty="0" smtClean="0"/>
              <a:t> </a:t>
            </a:r>
            <a:r>
              <a:rPr lang="it-IT" dirty="0" err="1" smtClean="0"/>
              <a:t>oversight</a:t>
            </a:r>
            <a:r>
              <a:rPr lang="it-IT" dirty="0" smtClean="0"/>
              <a:t> </a:t>
            </a:r>
            <a:r>
              <a:rPr lang="it-IT" dirty="0" err="1" smtClean="0"/>
              <a:t>function</a:t>
            </a:r>
            <a:r>
              <a:rPr lang="it-IT" dirty="0" smtClean="0"/>
              <a:t> in </a:t>
            </a:r>
            <a:r>
              <a:rPr lang="it-IT" dirty="0" err="1" smtClean="0"/>
              <a:t>presidential</a:t>
            </a:r>
            <a:r>
              <a:rPr lang="it-IT" dirty="0" smtClean="0"/>
              <a:t> </a:t>
            </a:r>
            <a:r>
              <a:rPr lang="it-IT" dirty="0" err="1" smtClean="0"/>
              <a:t>regimes</a:t>
            </a:r>
            <a:endParaRPr lang="it-IT" dirty="0" smtClean="0"/>
          </a:p>
          <a:p>
            <a:r>
              <a:rPr lang="it-IT" dirty="0" err="1" smtClean="0"/>
              <a:t>Particular</a:t>
            </a:r>
            <a:r>
              <a:rPr lang="it-IT" dirty="0" smtClean="0"/>
              <a:t> </a:t>
            </a:r>
            <a:r>
              <a:rPr lang="it-IT" dirty="0" err="1" smtClean="0"/>
              <a:t>attention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paid</a:t>
            </a:r>
            <a:r>
              <a:rPr lang="it-IT" dirty="0" smtClean="0"/>
              <a:t> to </a:t>
            </a:r>
            <a:r>
              <a:rPr lang="it-IT" dirty="0" err="1" smtClean="0"/>
              <a:t>PACs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33677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Part 1. </a:t>
            </a:r>
            <a:r>
              <a:rPr lang="it-IT" dirty="0" err="1" smtClean="0"/>
              <a:t>Governance</a:t>
            </a:r>
            <a:r>
              <a:rPr lang="it-IT" dirty="0" smtClean="0"/>
              <a:t> </a:t>
            </a:r>
            <a:r>
              <a:rPr lang="it-IT" dirty="0" err="1" smtClean="0"/>
              <a:t>matters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The first </a:t>
            </a:r>
            <a:r>
              <a:rPr lang="it-IT" dirty="0" err="1" smtClean="0"/>
              <a:t>point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need</a:t>
            </a:r>
            <a:r>
              <a:rPr lang="it-IT" dirty="0" smtClean="0"/>
              <a:t> to </a:t>
            </a:r>
            <a:r>
              <a:rPr lang="it-IT" dirty="0" err="1" smtClean="0"/>
              <a:t>make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: </a:t>
            </a:r>
            <a:r>
              <a:rPr lang="it-IT" dirty="0" err="1" smtClean="0"/>
              <a:t>Governance</a:t>
            </a:r>
            <a:r>
              <a:rPr lang="it-IT" dirty="0" smtClean="0"/>
              <a:t> </a:t>
            </a:r>
            <a:r>
              <a:rPr lang="it-IT" dirty="0" err="1" smtClean="0"/>
              <a:t>matters</a:t>
            </a:r>
            <a:r>
              <a:rPr lang="it-IT" dirty="0" smtClean="0"/>
              <a:t>!</a:t>
            </a:r>
          </a:p>
          <a:p>
            <a:r>
              <a:rPr lang="it-IT" dirty="0" smtClean="0"/>
              <a:t>Lower </a:t>
            </a:r>
            <a:r>
              <a:rPr lang="it-IT" dirty="0" err="1" smtClean="0"/>
              <a:t>levels</a:t>
            </a:r>
            <a:r>
              <a:rPr lang="it-IT" dirty="0" smtClean="0"/>
              <a:t> of </a:t>
            </a:r>
            <a:r>
              <a:rPr lang="it-IT" dirty="0" err="1" smtClean="0"/>
              <a:t>corruption</a:t>
            </a:r>
            <a:r>
              <a:rPr lang="it-IT" dirty="0" smtClean="0"/>
              <a:t> are </a:t>
            </a:r>
            <a:r>
              <a:rPr lang="it-IT" dirty="0" err="1" smtClean="0"/>
              <a:t>associated</a:t>
            </a:r>
            <a:r>
              <a:rPr lang="it-IT" dirty="0" smtClean="0"/>
              <a:t> with:</a:t>
            </a:r>
          </a:p>
          <a:p>
            <a:pPr lvl="1"/>
            <a:r>
              <a:rPr lang="it-IT" dirty="0" smtClean="0"/>
              <a:t>Greater </a:t>
            </a:r>
            <a:r>
              <a:rPr lang="it-IT" dirty="0" err="1" smtClean="0"/>
              <a:t>wealth</a:t>
            </a:r>
            <a:endParaRPr lang="it-IT" dirty="0" smtClean="0"/>
          </a:p>
          <a:p>
            <a:pPr lvl="1"/>
            <a:r>
              <a:rPr lang="it-IT" dirty="0" smtClean="0"/>
              <a:t>Lower </a:t>
            </a:r>
            <a:r>
              <a:rPr lang="it-IT" dirty="0" err="1" smtClean="0"/>
              <a:t>infant</a:t>
            </a:r>
            <a:r>
              <a:rPr lang="it-IT" dirty="0" smtClean="0"/>
              <a:t> </a:t>
            </a:r>
            <a:r>
              <a:rPr lang="it-IT" dirty="0" err="1" smtClean="0"/>
              <a:t>mortality</a:t>
            </a:r>
            <a:endParaRPr lang="it-IT" dirty="0" smtClean="0"/>
          </a:p>
          <a:p>
            <a:pPr lvl="1"/>
            <a:r>
              <a:rPr lang="it-IT" dirty="0" err="1" smtClean="0"/>
              <a:t>Higher</a:t>
            </a:r>
            <a:r>
              <a:rPr lang="it-IT" dirty="0" smtClean="0"/>
              <a:t> </a:t>
            </a:r>
            <a:r>
              <a:rPr lang="it-IT" dirty="0" err="1" smtClean="0"/>
              <a:t>literacy</a:t>
            </a:r>
            <a:r>
              <a:rPr lang="it-IT" dirty="0" smtClean="0"/>
              <a:t> rate</a:t>
            </a:r>
          </a:p>
          <a:p>
            <a:pPr lvl="1"/>
            <a:r>
              <a:rPr lang="it-IT" dirty="0" err="1" smtClean="0"/>
              <a:t>Higher</a:t>
            </a:r>
            <a:r>
              <a:rPr lang="it-IT" dirty="0" smtClean="0"/>
              <a:t> </a:t>
            </a:r>
            <a:r>
              <a:rPr lang="it-IT" dirty="0" err="1" smtClean="0"/>
              <a:t>average</a:t>
            </a:r>
            <a:r>
              <a:rPr lang="it-IT" dirty="0" smtClean="0"/>
              <a:t> life </a:t>
            </a:r>
            <a:r>
              <a:rPr lang="it-IT" dirty="0" err="1" smtClean="0"/>
              <a:t>expectancy</a:t>
            </a:r>
            <a:endParaRPr lang="it-IT" dirty="0" smtClean="0"/>
          </a:p>
          <a:p>
            <a:pPr lvl="1"/>
            <a:r>
              <a:rPr lang="it-IT" dirty="0" smtClean="0"/>
              <a:t>And more </a:t>
            </a:r>
            <a:r>
              <a:rPr lang="it-IT" dirty="0" err="1" smtClean="0"/>
              <a:t>industrialization</a:t>
            </a:r>
            <a:r>
              <a:rPr lang="it-IT" dirty="0" smtClean="0"/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17357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Corruption</a:t>
            </a:r>
            <a:r>
              <a:rPr lang="it-IT" dirty="0" smtClean="0"/>
              <a:t> and </a:t>
            </a:r>
            <a:r>
              <a:rPr lang="it-IT" dirty="0" err="1" smtClean="0"/>
              <a:t>wealth</a:t>
            </a:r>
            <a:endParaRPr lang="it-IT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7763" y="1600200"/>
            <a:ext cx="564847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782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Corruption</a:t>
            </a:r>
            <a:r>
              <a:rPr lang="it-IT" dirty="0" smtClean="0"/>
              <a:t> and </a:t>
            </a:r>
            <a:r>
              <a:rPr lang="it-IT" dirty="0" err="1" smtClean="0"/>
              <a:t>infant</a:t>
            </a:r>
            <a:r>
              <a:rPr lang="it-IT" dirty="0" smtClean="0"/>
              <a:t> </a:t>
            </a:r>
            <a:r>
              <a:rPr lang="it-IT" dirty="0" err="1" smtClean="0"/>
              <a:t>mortality</a:t>
            </a:r>
            <a:endParaRPr lang="it-IT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7763" y="1600200"/>
            <a:ext cx="564847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276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Corruption</a:t>
            </a:r>
            <a:r>
              <a:rPr lang="it-IT" dirty="0" smtClean="0"/>
              <a:t> and </a:t>
            </a:r>
            <a:r>
              <a:rPr lang="it-IT" dirty="0" err="1" smtClean="0"/>
              <a:t>literacy</a:t>
            </a:r>
            <a:endParaRPr lang="it-IT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7763" y="1600200"/>
            <a:ext cx="564847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7364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593</Words>
  <Application>Microsoft Office PowerPoint</Application>
  <PresentationFormat>Presentazione su schermo (4:3)</PresentationFormat>
  <Paragraphs>84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26" baseType="lpstr">
      <vt:lpstr>Tema di Office</vt:lpstr>
      <vt:lpstr>PACs, Presidential Systems, Good Governance</vt:lpstr>
      <vt:lpstr>introduction</vt:lpstr>
      <vt:lpstr>Introduction-2</vt:lpstr>
      <vt:lpstr>Inroduction-3</vt:lpstr>
      <vt:lpstr>Introduction-4</vt:lpstr>
      <vt:lpstr>Part 1. Governance matters</vt:lpstr>
      <vt:lpstr>Corruption and wealth</vt:lpstr>
      <vt:lpstr>Corruption and infant mortality</vt:lpstr>
      <vt:lpstr>Corruption and literacy</vt:lpstr>
      <vt:lpstr>Corruption and life expectancy</vt:lpstr>
      <vt:lpstr>Corruption and employment in agriculture</vt:lpstr>
      <vt:lpstr>A preliminary conclusion</vt:lpstr>
      <vt:lpstr>a preliminary conclusion</vt:lpstr>
      <vt:lpstr>Part 2. The role of parliament</vt:lpstr>
      <vt:lpstr>The role of parliament</vt:lpstr>
      <vt:lpstr>The role of parliament</vt:lpstr>
      <vt:lpstr>More stability</vt:lpstr>
      <vt:lpstr>Greater ability to curb corruption</vt:lpstr>
      <vt:lpstr>Higher democratic quality</vt:lpstr>
      <vt:lpstr>Satisfaction with democracy</vt:lpstr>
      <vt:lpstr>Part 3. how to improve the effectiveness of oversight ?</vt:lpstr>
      <vt:lpstr>Conditions for the effective use of oversight tools</vt:lpstr>
      <vt:lpstr>Oversight tools</vt:lpstr>
      <vt:lpstr>PACs</vt:lpstr>
      <vt:lpstr>PAC performance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PACs, Presidential Systems, Good Governance</dc:title>
  <dc:creator>riccardo</dc:creator>
  <cp:lastModifiedBy>riccardo</cp:lastModifiedBy>
  <cp:revision>9</cp:revision>
  <dcterms:created xsi:type="dcterms:W3CDTF">2013-10-24T07:41:05Z</dcterms:created>
  <dcterms:modified xsi:type="dcterms:W3CDTF">2013-10-24T09:21:11Z</dcterms:modified>
</cp:coreProperties>
</file>