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y="6858000" cx="12192000"/>
  <p:notesSz cx="6858000" cy="9144000"/>
  <p:embeddedFontLst>
    <p:embeddedFont>
      <p:font typeface="Prata"/>
      <p:regular r:id="rId25"/>
    </p:embeddedFont>
    <p:embeddedFont>
      <p:font typeface="Inter Medium"/>
      <p:regular r:id="rId26"/>
      <p:bold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28" roundtripDataSignature="AMtx7miIu+xFn4Tu1JLiKdonWEwFMJrun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944CDE8-3F8F-4DA7-B955-CDFE03D868DC}">
  <a:tblStyle styleId="{F944CDE8-3F8F-4DA7-B955-CDFE03D868DC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InterMedium-regular.fntdata"/><Relationship Id="rId25" Type="http://schemas.openxmlformats.org/officeDocument/2006/relationships/font" Target="fonts/Prata-regular.fntdata"/><Relationship Id="rId28" Type="http://customschemas.google.com/relationships/presentationmetadata" Target="metadata"/><Relationship Id="rId27" Type="http://schemas.openxmlformats.org/officeDocument/2006/relationships/font" Target="fonts/InterMedium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ru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1643b4740ce_0_0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4" name="Google Shape;54;g1643b4740ce_0_0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3" name="Google Shape;123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28600" lvl="0" marL="457200" marR="0" rtl="0" algn="l">
              <a:lnSpc>
                <a:spcPct val="15625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Мои рекомендации (My References)- это ваша библиотека, где хранятся все ваши библиографические записи. Здесь, также, отображаются все ваши группы (папки). </a:t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0" name="Google Shape;130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" sz="1200">
                <a:latin typeface="Calibri"/>
                <a:ea typeface="Calibri"/>
                <a:cs typeface="Calibri"/>
                <a:sym typeface="Calibri"/>
              </a:rPr>
              <a:t>Экспорт ссылок через Гугл Академию. </a:t>
            </a:r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661adbfc8b_0_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0" name="Google Shape;140;g1661adbfc8b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7" name="Google Shape;147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1661adbfc8b_0_1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ru"/>
              <a:t>Выбрать файл экспортированный/загруженный из источника (Гугл Академия, Web of Science и тд)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ru"/>
              <a:t>Опция импорта: RefMan RIS (универсальный формат для всех инструментов цитирования)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ru"/>
              <a:t>Выбрать папку для сохранения. Для выбора новой папки, нужно выбрать New group и переименовать. </a:t>
            </a:r>
            <a:endParaRPr/>
          </a:p>
        </p:txBody>
      </p:sp>
      <p:sp>
        <p:nvSpPr>
          <p:cNvPr id="155" name="Google Shape;155;g1661adbfc8b_0_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195625725e2_0_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"/>
              <a:t>Плагин для программы Microsoft Word. Внимание! См. системные требования.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"/>
              <a:t>Macintosh- это система для продуктов Apple. 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"/>
              <a:t>Нажать скачать (download) и установить. </a:t>
            </a:r>
            <a:endParaRPr/>
          </a:p>
        </p:txBody>
      </p:sp>
      <p:sp>
        <p:nvSpPr>
          <p:cNvPr id="160" name="Google Shape;160;g195625725e2_0_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1ab2bb60a61_0_1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"/>
              <a:t>В программе ворд (Word) появится вкладка EndNote.</a:t>
            </a:r>
            <a:endParaRPr/>
          </a:p>
        </p:txBody>
      </p:sp>
      <p:sp>
        <p:nvSpPr>
          <p:cNvPr id="167" name="Google Shape;167;g1ab2bb60a61_0_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1ab2bb60a61_0_2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 случае отображения </a:t>
            </a:r>
            <a:r>
              <a:rPr lang="ru">
                <a:solidFill>
                  <a:schemeClr val="dk1"/>
                </a:solidFill>
              </a:rPr>
              <a:t>EndNote20 или </a:t>
            </a:r>
            <a:r>
              <a:rPr lang="ru"/>
              <a:t>некорректной работы программы, сделайте следующее: 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ru"/>
              <a:t>Нажать на вкладку EndNote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ru"/>
              <a:t>Ввести логин и пароль от </a:t>
            </a:r>
            <a:r>
              <a:rPr lang="ru">
                <a:solidFill>
                  <a:schemeClr val="dk1"/>
                </a:solidFill>
              </a:rPr>
              <a:t>EndNote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ru">
                <a:solidFill>
                  <a:schemeClr val="dk1"/>
                </a:solidFill>
              </a:rPr>
              <a:t>В появившимся табло под вкладкой EndNote, выбрать “Preferences”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ru">
                <a:solidFill>
                  <a:schemeClr val="dk1"/>
                </a:solidFill>
              </a:rPr>
              <a:t>В появившимся окне выбрать вкладку “Application” и выбрать “EndNote Online”. 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4" name="Google Shape;174;g1ab2bb60a61_0_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16432c7238a_0_215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83" name="Google Shape;183;g16432c7238a_0_215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" name="Google Shape;64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i="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" name="Google Shape;70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6432c7238a_0_94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78" name="Google Shape;78;g16432c7238a_0_94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fb54bfb66a_1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5" name="Google Shape;85;gfb54bfb66a_1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6" name="Google Shape;86;gfb54bfb66a_1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6432c7238a_0_152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ru"/>
              <a:t>*Капча-это код, который необходимо ввести в поле для проверки что вы не робот. </a:t>
            </a:r>
            <a:endParaRPr/>
          </a:p>
        </p:txBody>
      </p:sp>
      <p:sp>
        <p:nvSpPr>
          <p:cNvPr id="91" name="Google Shape;91;g16432c7238a_0_152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7" name="Google Shape;97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2" name="Google Shape;102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9" name="Google Shape;109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5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0.png"/><Relationship Id="rId3" Type="http://schemas.openxmlformats.org/officeDocument/2006/relationships/image" Target="../media/image25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1" type="obj">
  <p:cSld name="OBJECT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16432c7238a_0_90"/>
          <p:cNvSpPr txBox="1"/>
          <p:nvPr>
            <p:ph idx="11" type="ftr"/>
          </p:nvPr>
        </p:nvSpPr>
        <p:spPr>
          <a:xfrm>
            <a:off x="11113288" y="6174847"/>
            <a:ext cx="728100" cy="2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Google Shape;15;g16432c7238a_0_90"/>
          <p:cNvSpPr txBox="1"/>
          <p:nvPr>
            <p:ph idx="10" type="dt"/>
          </p:nvPr>
        </p:nvSpPr>
        <p:spPr>
          <a:xfrm>
            <a:off x="609600" y="6377940"/>
            <a:ext cx="2804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g16432c7238a_0_90"/>
          <p:cNvSpPr txBox="1"/>
          <p:nvPr>
            <p:ph idx="12" type="sldNum"/>
          </p:nvPr>
        </p:nvSpPr>
        <p:spPr>
          <a:xfrm>
            <a:off x="8778242" y="6377940"/>
            <a:ext cx="2804100" cy="16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gf71a8aae10_0_8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gf71a8aae10_0_83"/>
          <p:cNvSpPr txBox="1"/>
          <p:nvPr>
            <p:ph type="title"/>
          </p:nvPr>
        </p:nvSpPr>
        <p:spPr>
          <a:xfrm>
            <a:off x="415600" y="1343449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solidFill>
                  <a:srgbClr val="6765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/>
        </p:txBody>
      </p:sp>
      <p:sp>
        <p:nvSpPr>
          <p:cNvPr id="20" name="Google Shape;20;gf71a8aae10_0_83"/>
          <p:cNvSpPr txBox="1"/>
          <p:nvPr>
            <p:ph idx="12" type="sldNum"/>
          </p:nvPr>
        </p:nvSpPr>
        <p:spPr>
          <a:xfrm>
            <a:off x="11296610" y="6217623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sp>
        <p:nvSpPr>
          <p:cNvPr id="21" name="Google Shape;21;gf71a8aae10_0_83"/>
          <p:cNvSpPr txBox="1"/>
          <p:nvPr>
            <p:ph idx="1" type="body"/>
          </p:nvPr>
        </p:nvSpPr>
        <p:spPr>
          <a:xfrm>
            <a:off x="415600" y="2404767"/>
            <a:ext cx="5333100" cy="36873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810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>
                <a:solidFill>
                  <a:srgbClr val="8F8F8F"/>
                </a:solidFill>
              </a:defRPr>
            </a:lvl1pPr>
            <a:lvl2pPr indent="-349250" lvl="1" marL="91440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 algn="l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/>
        </p:txBody>
      </p:sp>
      <p:sp>
        <p:nvSpPr>
          <p:cNvPr id="22" name="Google Shape;22;gf71a8aae10_0_83"/>
          <p:cNvSpPr txBox="1"/>
          <p:nvPr>
            <p:ph idx="2" type="body"/>
          </p:nvPr>
        </p:nvSpPr>
        <p:spPr>
          <a:xfrm>
            <a:off x="6443200" y="2404633"/>
            <a:ext cx="5333100" cy="36873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810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>
                <a:solidFill>
                  <a:srgbClr val="8F8F8F"/>
                </a:solidFill>
              </a:defRPr>
            </a:lvl1pPr>
            <a:lvl2pPr indent="-349250" lvl="1" marL="91440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 algn="l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/>
        </p:txBody>
      </p:sp>
      <p:pic>
        <p:nvPicPr>
          <p:cNvPr id="23" name="Google Shape;23;gf71a8aae10_0_83"/>
          <p:cNvPicPr preferRelativeResize="0"/>
          <p:nvPr/>
        </p:nvPicPr>
        <p:blipFill rotWithShape="1">
          <a:blip r:embed="rId2">
            <a:alphaModFix/>
          </a:blip>
          <a:srcRect b="37668" l="8265" r="7124" t="37673"/>
          <a:stretch/>
        </p:blipFill>
        <p:spPr>
          <a:xfrm>
            <a:off x="311700" y="277061"/>
            <a:ext cx="2470218" cy="7200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g16432c7238a_0_194"/>
          <p:cNvSpPr txBox="1"/>
          <p:nvPr>
            <p:ph type="title"/>
          </p:nvPr>
        </p:nvSpPr>
        <p:spPr>
          <a:xfrm>
            <a:off x="1229735" y="861377"/>
            <a:ext cx="9732300" cy="10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b="0" i="0" sz="360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9pPr>
          </a:lstStyle>
          <a:p/>
        </p:txBody>
      </p:sp>
      <p:sp>
        <p:nvSpPr>
          <p:cNvPr id="26" name="Google Shape;26;g16432c7238a_0_194"/>
          <p:cNvSpPr txBox="1"/>
          <p:nvPr>
            <p:ph idx="1" type="body"/>
          </p:nvPr>
        </p:nvSpPr>
        <p:spPr>
          <a:xfrm>
            <a:off x="609600" y="1577340"/>
            <a:ext cx="10972800" cy="45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9pPr>
          </a:lstStyle>
          <a:p/>
        </p:txBody>
      </p:sp>
      <p:sp>
        <p:nvSpPr>
          <p:cNvPr id="27" name="Google Shape;27;g16432c7238a_0_194"/>
          <p:cNvSpPr txBox="1"/>
          <p:nvPr>
            <p:ph idx="11" type="ftr"/>
          </p:nvPr>
        </p:nvSpPr>
        <p:spPr>
          <a:xfrm>
            <a:off x="4145280" y="6377940"/>
            <a:ext cx="3901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" name="Google Shape;28;g16432c7238a_0_194"/>
          <p:cNvSpPr txBox="1"/>
          <p:nvPr>
            <p:ph idx="10" type="dt"/>
          </p:nvPr>
        </p:nvSpPr>
        <p:spPr>
          <a:xfrm>
            <a:off x="609600" y="6377940"/>
            <a:ext cx="2804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" name="Google Shape;29;g16432c7238a_0_194"/>
          <p:cNvSpPr txBox="1"/>
          <p:nvPr>
            <p:ph idx="12" type="sldNum"/>
          </p:nvPr>
        </p:nvSpPr>
        <p:spPr>
          <a:xfrm>
            <a:off x="8778242" y="6377940"/>
            <a:ext cx="2804100" cy="16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gf71a8aae10_0_105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" name="Google Shape;32;gf71a8aae10_0_105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" name="Google Shape;33;gf71a8aae10_0_105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35;gf71a8aae10_0_80"/>
          <p:cNvPicPr preferRelativeResize="0"/>
          <p:nvPr/>
        </p:nvPicPr>
        <p:blipFill rotWithShape="1">
          <a:blip r:embed="rId2">
            <a:alphaModFix/>
          </a:blip>
          <a:srcRect b="178" l="0" r="0" t="0"/>
          <a:stretch/>
        </p:blipFill>
        <p:spPr>
          <a:xfrm>
            <a:off x="-68207" y="1"/>
            <a:ext cx="12260206" cy="6854802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gf71a8aae10_0_80"/>
          <p:cNvSpPr txBox="1"/>
          <p:nvPr>
            <p:ph type="title"/>
          </p:nvPr>
        </p:nvSpPr>
        <p:spPr>
          <a:xfrm>
            <a:off x="415597" y="5318772"/>
            <a:ext cx="11360700" cy="112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300">
                <a:solidFill>
                  <a:srgbClr val="676559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Final slide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Google Shape;38;gf71a8aae10_0_9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89641" y="-76733"/>
            <a:ext cx="12311919" cy="7008267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gf71a8aae10_0_90"/>
          <p:cNvSpPr txBox="1"/>
          <p:nvPr>
            <p:ph type="title"/>
          </p:nvPr>
        </p:nvSpPr>
        <p:spPr>
          <a:xfrm>
            <a:off x="460756" y="2145311"/>
            <a:ext cx="5129700" cy="245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solidFill>
                  <a:srgbClr val="676559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pic>
        <p:nvPicPr>
          <p:cNvPr id="40" name="Google Shape;40;gf71a8aae10_0_90"/>
          <p:cNvPicPr preferRelativeResize="0"/>
          <p:nvPr/>
        </p:nvPicPr>
        <p:blipFill rotWithShape="1">
          <a:blip r:embed="rId3">
            <a:alphaModFix/>
          </a:blip>
          <a:srcRect b="37668" l="8265" r="7124" t="37673"/>
          <a:stretch/>
        </p:blipFill>
        <p:spPr>
          <a:xfrm>
            <a:off x="311700" y="277061"/>
            <a:ext cx="2470218" cy="720069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gf71a8aae10_0_90"/>
          <p:cNvSpPr txBox="1"/>
          <p:nvPr/>
        </p:nvSpPr>
        <p:spPr>
          <a:xfrm>
            <a:off x="5179009" y="6526491"/>
            <a:ext cx="17745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900" spcFirstLastPara="1" rIns="121900" wrap="square" tIns="609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ru" sz="1100" u="none" cap="none" strike="noStrike">
                <a:solidFill>
                  <a:srgbClr val="58574B"/>
                </a:solidFill>
                <a:latin typeface="Arial"/>
                <a:ea typeface="Arial"/>
                <a:cs typeface="Arial"/>
                <a:sym typeface="Arial"/>
              </a:rPr>
              <a:t>www.nu.edu.kz</a:t>
            </a:r>
            <a:endParaRPr b="0" i="0" sz="1100" u="none" cap="none" strike="noStrike">
              <a:solidFill>
                <a:srgbClr val="58574B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>
  <p:cSld name="1_Title and two column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gf71a8aae10_0_9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gf71a8aae10_0_95"/>
          <p:cNvSpPr txBox="1"/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/>
        </p:txBody>
      </p:sp>
      <p:sp>
        <p:nvSpPr>
          <p:cNvPr id="45" name="Google Shape;45;gf71a8aae10_0_95"/>
          <p:cNvSpPr txBox="1"/>
          <p:nvPr>
            <p:ph idx="1" type="body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492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indent="-330200" lvl="1" marL="91440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algn="l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46" name="Google Shape;46;gf71a8aae10_0_95"/>
          <p:cNvSpPr txBox="1"/>
          <p:nvPr>
            <p:ph idx="2" type="body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492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indent="-330200" lvl="1" marL="91440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algn="l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47" name="Google Shape;47;gf71a8aae10_0_95"/>
          <p:cNvSpPr txBox="1"/>
          <p:nvPr>
            <p:ph idx="12" type="sldNum"/>
          </p:nvPr>
        </p:nvSpPr>
        <p:spPr>
          <a:xfrm>
            <a:off x="11296610" y="6217623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f71a8aae10_0_101"/>
          <p:cNvSpPr txBox="1"/>
          <p:nvPr>
            <p:ph type="ctrTitle"/>
          </p:nvPr>
        </p:nvSpPr>
        <p:spPr>
          <a:xfrm>
            <a:off x="415611" y="992767"/>
            <a:ext cx="11360700" cy="2736900"/>
          </a:xfrm>
          <a:prstGeom prst="rect">
            <a:avLst/>
          </a:prstGeom>
          <a:noFill/>
          <a:ln>
            <a:noFill/>
          </a:ln>
        </p:spPr>
        <p:txBody>
          <a:bodyPr anchorCtr="0" anchor="b" bIns="121900" lIns="121900" spcFirstLastPara="1" rIns="121900" wrap="square" tIns="1219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9pPr>
          </a:lstStyle>
          <a:p/>
        </p:txBody>
      </p:sp>
      <p:sp>
        <p:nvSpPr>
          <p:cNvPr id="50" name="Google Shape;50;gf71a8aae10_0_101"/>
          <p:cNvSpPr txBox="1"/>
          <p:nvPr>
            <p:ph idx="1" type="subTitle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/>
        </p:txBody>
      </p:sp>
      <p:sp>
        <p:nvSpPr>
          <p:cNvPr id="51" name="Google Shape;51;gf71a8aae10_0_101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f71a8aae10_0_76"/>
          <p:cNvSpPr txBox="1"/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b="0" i="0" sz="3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b="0" i="0" sz="3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b="0" i="0" sz="3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b="0" i="0" sz="3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b="0" i="0" sz="3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b="0" i="0" sz="3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b="0" i="0" sz="3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b="0" i="0" sz="3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b="0" i="0" sz="3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gf71a8aae10_0_76"/>
          <p:cNvSpPr txBox="1"/>
          <p:nvPr>
            <p:ph idx="1" type="body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Char char="●"/>
              <a:defRPr b="0" i="0" sz="2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9250" lvl="1" marL="914400" marR="0" rtl="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1900"/>
              <a:buFont typeface="Arial"/>
              <a:buChar char="○"/>
              <a:defRPr b="0" i="0" sz="19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9250" lvl="2" marL="1371600" marR="0" rtl="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1900"/>
              <a:buFont typeface="Arial"/>
              <a:buChar char="■"/>
              <a:defRPr b="0" i="0" sz="19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9250" lvl="3" marL="1828800" marR="0" rtl="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1900"/>
              <a:buFont typeface="Arial"/>
              <a:buChar char="●"/>
              <a:defRPr b="0" i="0" sz="19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9250" lvl="4" marL="2286000" marR="0" rtl="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1900"/>
              <a:buFont typeface="Arial"/>
              <a:buChar char="○"/>
              <a:defRPr b="0" i="0" sz="19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9250" lvl="5" marL="2743200" marR="0" rtl="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1900"/>
              <a:buFont typeface="Arial"/>
              <a:buChar char="■"/>
              <a:defRPr b="0" i="0" sz="19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9250" lvl="6" marL="3200400" marR="0" rtl="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1900"/>
              <a:buFont typeface="Arial"/>
              <a:buChar char="●"/>
              <a:defRPr b="0" i="0" sz="19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9250" lvl="7" marL="3657600" marR="0" rtl="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1900"/>
              <a:buFont typeface="Arial"/>
              <a:buChar char="○"/>
              <a:defRPr b="0" i="0" sz="19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9250" lvl="8" marL="4114800" marR="0" rtl="0" algn="l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lt2"/>
              </a:buClr>
              <a:buSzPts val="1900"/>
              <a:buFont typeface="Arial"/>
              <a:buChar char="■"/>
              <a:defRPr b="0" i="0" sz="19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gf71a8aae10_0_76"/>
          <p:cNvSpPr txBox="1"/>
          <p:nvPr>
            <p:ph idx="12" type="sldNum"/>
          </p:nvPr>
        </p:nvSpPr>
        <p:spPr>
          <a:xfrm>
            <a:off x="11296610" y="6217623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7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8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6.jpg"/><Relationship Id="rId4" Type="http://schemas.openxmlformats.org/officeDocument/2006/relationships/image" Target="../media/image29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11.png"/><Relationship Id="rId5" Type="http://schemas.openxmlformats.org/officeDocument/2006/relationships/image" Target="../media/image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jpg"/><Relationship Id="rId4" Type="http://schemas.openxmlformats.org/officeDocument/2006/relationships/image" Target="../media/image1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Relationship Id="rId4" Type="http://schemas.openxmlformats.org/officeDocument/2006/relationships/image" Target="../media/image1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Relationship Id="rId4" Type="http://schemas.openxmlformats.org/officeDocument/2006/relationships/image" Target="../media/image1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1643b4740ce_0_0"/>
          <p:cNvSpPr/>
          <p:nvPr/>
        </p:nvSpPr>
        <p:spPr>
          <a:xfrm>
            <a:off x="0" y="0"/>
            <a:ext cx="12213241" cy="6870044"/>
          </a:xfrm>
          <a:custGeom>
            <a:rect b="b" l="l" r="r" t="t"/>
            <a:pathLst>
              <a:path extrusionOk="0" h="11308715" w="20104100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E4B555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986BA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Google Shape;57;g1643b4740ce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34000" y="0"/>
            <a:ext cx="6857520" cy="6857517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g1643b4740ce_0_0"/>
          <p:cNvSpPr txBox="1"/>
          <p:nvPr/>
        </p:nvSpPr>
        <p:spPr>
          <a:xfrm>
            <a:off x="582457" y="2268344"/>
            <a:ext cx="9090900" cy="14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07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0"/>
              <a:buFont typeface="Arial"/>
              <a:buNone/>
            </a:pPr>
            <a:r>
              <a:rPr lang="ru" sz="4800">
                <a:solidFill>
                  <a:srgbClr val="FFFFFF"/>
                </a:solidFill>
                <a:latin typeface="Prata"/>
                <a:ea typeface="Prata"/>
                <a:cs typeface="Prata"/>
                <a:sym typeface="Prata"/>
              </a:rPr>
              <a:t>Инструменты управления цитированием</a:t>
            </a:r>
            <a:endParaRPr b="0" i="0" sz="4800" u="none" cap="none" strike="noStrike">
              <a:solidFill>
                <a:srgbClr val="000000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59" name="Google Shape;59;g1643b4740ce_0_0"/>
          <p:cNvSpPr txBox="1"/>
          <p:nvPr>
            <p:ph idx="11" type="ftr"/>
          </p:nvPr>
        </p:nvSpPr>
        <p:spPr>
          <a:xfrm>
            <a:off x="14817717" y="8233129"/>
            <a:ext cx="970800" cy="189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00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r>
              <a:rPr lang="ru"/>
              <a:t>nu.edu.kz</a:t>
            </a:r>
            <a:endParaRPr/>
          </a:p>
        </p:txBody>
      </p:sp>
      <p:sp>
        <p:nvSpPr>
          <p:cNvPr id="60" name="Google Shape;60;g1643b4740ce_0_0"/>
          <p:cNvSpPr txBox="1"/>
          <p:nvPr/>
        </p:nvSpPr>
        <p:spPr>
          <a:xfrm>
            <a:off x="582479" y="3893152"/>
            <a:ext cx="2024100" cy="27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88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ru" sz="170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Практика</a:t>
            </a:r>
            <a:endParaRPr b="0" i="0" sz="1700" u="none" cap="none" strike="noStrike">
              <a:solidFill>
                <a:srgbClr val="000000"/>
              </a:solidFill>
              <a:latin typeface="Inter Medium"/>
              <a:ea typeface="Inter Medium"/>
              <a:cs typeface="Inter Medium"/>
              <a:sym typeface="Inter Medium"/>
            </a:endParaRPr>
          </a:p>
        </p:txBody>
      </p:sp>
      <p:pic>
        <p:nvPicPr>
          <p:cNvPr id="61" name="Google Shape;61;g1643b4740ce_0_0"/>
          <p:cNvPicPr preferRelativeResize="0"/>
          <p:nvPr/>
        </p:nvPicPr>
        <p:blipFill rotWithShape="1">
          <a:blip r:embed="rId4">
            <a:alphaModFix/>
          </a:blip>
          <a:srcRect b="20784" l="6165" r="5635" t="27716"/>
          <a:stretch/>
        </p:blipFill>
        <p:spPr>
          <a:xfrm>
            <a:off x="582467" y="5782133"/>
            <a:ext cx="1687035" cy="5925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10"/>
          <p:cNvPicPr preferRelativeResize="0"/>
          <p:nvPr/>
        </p:nvPicPr>
        <p:blipFill rotWithShape="1">
          <a:blip r:embed="rId3">
            <a:alphaModFix/>
          </a:blip>
          <a:srcRect b="7191" l="862" r="0" t="14130"/>
          <a:stretch/>
        </p:blipFill>
        <p:spPr>
          <a:xfrm>
            <a:off x="252750" y="1078400"/>
            <a:ext cx="11549774" cy="515615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0"/>
          <p:cNvSpPr/>
          <p:nvPr/>
        </p:nvSpPr>
        <p:spPr>
          <a:xfrm>
            <a:off x="681225" y="4498400"/>
            <a:ext cx="1280100" cy="5520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6"/>
          <p:cNvSpPr txBox="1"/>
          <p:nvPr>
            <p:ph type="title"/>
          </p:nvPr>
        </p:nvSpPr>
        <p:spPr>
          <a:xfrm>
            <a:off x="717550" y="252413"/>
            <a:ext cx="11360150" cy="7635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300"/>
              <a:buFont typeface="Arial"/>
              <a:buNone/>
            </a:pPr>
            <a:r>
              <a:rPr b="0" i="0" lang="ru" sz="37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Цитирование в тексте</a:t>
            </a:r>
            <a:endParaRPr/>
          </a:p>
        </p:txBody>
      </p:sp>
      <p:pic>
        <p:nvPicPr>
          <p:cNvPr id="126" name="Google Shape;126;p6"/>
          <p:cNvPicPr preferRelativeResize="0"/>
          <p:nvPr/>
        </p:nvPicPr>
        <p:blipFill rotWithShape="1">
          <a:blip r:embed="rId3">
            <a:alphaModFix/>
          </a:blip>
          <a:srcRect b="3654" l="0" r="0" t="9123"/>
          <a:stretch/>
        </p:blipFill>
        <p:spPr>
          <a:xfrm>
            <a:off x="865950" y="1249350"/>
            <a:ext cx="10868174" cy="5331801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6"/>
          <p:cNvSpPr/>
          <p:nvPr/>
        </p:nvSpPr>
        <p:spPr>
          <a:xfrm>
            <a:off x="865950" y="1566500"/>
            <a:ext cx="921600" cy="4461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3"/>
          <p:cNvSpPr/>
          <p:nvPr/>
        </p:nvSpPr>
        <p:spPr>
          <a:xfrm rot="1647613">
            <a:off x="7576905" y="3913485"/>
            <a:ext cx="386440" cy="118752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3" name="Google Shape;133;p13"/>
          <p:cNvPicPr preferRelativeResize="0"/>
          <p:nvPr/>
        </p:nvPicPr>
        <p:blipFill rotWithShape="1">
          <a:blip r:embed="rId3">
            <a:alphaModFix/>
          </a:blip>
          <a:srcRect b="4093" l="517" r="0" t="8987"/>
          <a:stretch/>
        </p:blipFill>
        <p:spPr>
          <a:xfrm>
            <a:off x="1068750" y="1550875"/>
            <a:ext cx="10107202" cy="4967349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13"/>
          <p:cNvSpPr txBox="1"/>
          <p:nvPr/>
        </p:nvSpPr>
        <p:spPr>
          <a:xfrm>
            <a:off x="3605300" y="611425"/>
            <a:ext cx="6764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/>
              <a:t>Экспорт записей из Гугл Академии</a:t>
            </a:r>
            <a:endParaRPr sz="2400"/>
          </a:p>
        </p:txBody>
      </p:sp>
      <p:sp>
        <p:nvSpPr>
          <p:cNvPr id="135" name="Google Shape;135;p13"/>
          <p:cNvSpPr/>
          <p:nvPr/>
        </p:nvSpPr>
        <p:spPr>
          <a:xfrm rot="-5400000">
            <a:off x="6036100" y="4803725"/>
            <a:ext cx="305400" cy="1056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13"/>
          <p:cNvSpPr/>
          <p:nvPr/>
        </p:nvSpPr>
        <p:spPr>
          <a:xfrm>
            <a:off x="2947675" y="2642975"/>
            <a:ext cx="552000" cy="1761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13"/>
          <p:cNvSpPr/>
          <p:nvPr/>
        </p:nvSpPr>
        <p:spPr>
          <a:xfrm>
            <a:off x="3170875" y="2913075"/>
            <a:ext cx="105600" cy="283500"/>
          </a:xfrm>
          <a:prstGeom prst="up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Google Shape;142;g1661adbfc8b_0_11"/>
          <p:cNvPicPr preferRelativeResize="0"/>
          <p:nvPr/>
        </p:nvPicPr>
        <p:blipFill rotWithShape="1">
          <a:blip r:embed="rId3">
            <a:alphaModFix/>
          </a:blip>
          <a:srcRect b="3713" l="0" r="0" t="9330"/>
          <a:stretch/>
        </p:blipFill>
        <p:spPr>
          <a:xfrm>
            <a:off x="939175" y="1569375"/>
            <a:ext cx="10111248" cy="4945749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g1661adbfc8b_0_11"/>
          <p:cNvSpPr/>
          <p:nvPr/>
        </p:nvSpPr>
        <p:spPr>
          <a:xfrm rot="-2461529">
            <a:off x="6045575" y="2924244"/>
            <a:ext cx="584557" cy="198399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g1661adbfc8b_0_11"/>
          <p:cNvSpPr txBox="1"/>
          <p:nvPr/>
        </p:nvSpPr>
        <p:spPr>
          <a:xfrm>
            <a:off x="3358675" y="775825"/>
            <a:ext cx="6764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/>
              <a:t>Экспорт записей из Web of Science</a:t>
            </a:r>
            <a:endParaRPr sz="24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Google Shape;149;p11"/>
          <p:cNvPicPr preferRelativeResize="0"/>
          <p:nvPr/>
        </p:nvPicPr>
        <p:blipFill rotWithShape="1">
          <a:blip r:embed="rId3">
            <a:alphaModFix/>
          </a:blip>
          <a:srcRect b="4473" l="0" r="0" t="9326"/>
          <a:stretch/>
        </p:blipFill>
        <p:spPr>
          <a:xfrm>
            <a:off x="457725" y="1120525"/>
            <a:ext cx="10914326" cy="5292151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11"/>
          <p:cNvSpPr/>
          <p:nvPr/>
        </p:nvSpPr>
        <p:spPr>
          <a:xfrm>
            <a:off x="1351250" y="1449325"/>
            <a:ext cx="545100" cy="3171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11"/>
          <p:cNvSpPr/>
          <p:nvPr/>
        </p:nvSpPr>
        <p:spPr>
          <a:xfrm>
            <a:off x="2454450" y="1715275"/>
            <a:ext cx="722400" cy="2358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11"/>
          <p:cNvSpPr txBox="1"/>
          <p:nvPr/>
        </p:nvSpPr>
        <p:spPr>
          <a:xfrm>
            <a:off x="2532838" y="447000"/>
            <a:ext cx="6764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/>
              <a:t>Импорт записей в EndNote</a:t>
            </a:r>
            <a:endParaRPr sz="24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Google Shape;157;g1661adbfc8b_0_18"/>
          <p:cNvPicPr preferRelativeResize="0"/>
          <p:nvPr/>
        </p:nvPicPr>
        <p:blipFill rotWithShape="1">
          <a:blip r:embed="rId3">
            <a:alphaModFix/>
          </a:blip>
          <a:srcRect b="27410" l="0" r="44255" t="9330"/>
          <a:stretch/>
        </p:blipFill>
        <p:spPr>
          <a:xfrm>
            <a:off x="1408900" y="905000"/>
            <a:ext cx="9101323" cy="5809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Google Shape;162;g195625725e2_0_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2355275"/>
            <a:ext cx="11887201" cy="4377096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g195625725e2_0_4"/>
          <p:cNvSpPr txBox="1"/>
          <p:nvPr/>
        </p:nvSpPr>
        <p:spPr>
          <a:xfrm>
            <a:off x="2365650" y="707250"/>
            <a:ext cx="74607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600"/>
              <a:t>Плагин Cite While You Write</a:t>
            </a:r>
            <a:endParaRPr b="1" sz="3600"/>
          </a:p>
        </p:txBody>
      </p:sp>
      <p:sp>
        <p:nvSpPr>
          <p:cNvPr id="164" name="Google Shape;164;g195625725e2_0_4"/>
          <p:cNvSpPr/>
          <p:nvPr/>
        </p:nvSpPr>
        <p:spPr>
          <a:xfrm>
            <a:off x="343050" y="3377725"/>
            <a:ext cx="3969300" cy="22236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1ab2bb60a61_0_16"/>
          <p:cNvSpPr txBox="1"/>
          <p:nvPr/>
        </p:nvSpPr>
        <p:spPr>
          <a:xfrm>
            <a:off x="2318675" y="108350"/>
            <a:ext cx="74607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600"/>
              <a:t>Плагин в Word</a:t>
            </a:r>
            <a:endParaRPr b="1" sz="3600"/>
          </a:p>
        </p:txBody>
      </p:sp>
      <p:pic>
        <p:nvPicPr>
          <p:cNvPr id="170" name="Google Shape;170;g1ab2bb60a61_0_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86200" y="1092875"/>
            <a:ext cx="10046448" cy="5651124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g1ab2bb60a61_0_16"/>
          <p:cNvSpPr/>
          <p:nvPr/>
        </p:nvSpPr>
        <p:spPr>
          <a:xfrm rot="-1245476">
            <a:off x="4920597" y="1022460"/>
            <a:ext cx="657693" cy="234904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1ab2bb60a61_0_24"/>
          <p:cNvSpPr txBox="1"/>
          <p:nvPr/>
        </p:nvSpPr>
        <p:spPr>
          <a:xfrm>
            <a:off x="2318675" y="108350"/>
            <a:ext cx="74607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600"/>
              <a:t>Плагин в Word</a:t>
            </a:r>
            <a:endParaRPr b="1" sz="3600"/>
          </a:p>
        </p:txBody>
      </p:sp>
      <p:sp>
        <p:nvSpPr>
          <p:cNvPr id="177" name="Google Shape;177;g1ab2bb60a61_0_24"/>
          <p:cNvSpPr/>
          <p:nvPr/>
        </p:nvSpPr>
        <p:spPr>
          <a:xfrm rot="-1736934">
            <a:off x="5073132" y="999904"/>
            <a:ext cx="458030" cy="210148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78" name="Google Shape;178;g1ab2bb60a61_0_24"/>
          <p:cNvPicPr preferRelativeResize="0"/>
          <p:nvPr/>
        </p:nvPicPr>
        <p:blipFill rotWithShape="1">
          <a:blip r:embed="rId3">
            <a:alphaModFix/>
          </a:blip>
          <a:srcRect b="3474" l="0" r="0" t="0"/>
          <a:stretch/>
        </p:blipFill>
        <p:spPr>
          <a:xfrm>
            <a:off x="1209300" y="1260550"/>
            <a:ext cx="10115602" cy="5492526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g1ab2bb60a61_0_24"/>
          <p:cNvSpPr/>
          <p:nvPr/>
        </p:nvSpPr>
        <p:spPr>
          <a:xfrm>
            <a:off x="4110225" y="1668300"/>
            <a:ext cx="422700" cy="1056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g1ab2bb60a61_0_24"/>
          <p:cNvSpPr/>
          <p:nvPr/>
        </p:nvSpPr>
        <p:spPr>
          <a:xfrm rot="-2151831">
            <a:off x="6167733" y="2924899"/>
            <a:ext cx="502337" cy="152786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16432c7238a_0_215"/>
          <p:cNvSpPr txBox="1"/>
          <p:nvPr/>
        </p:nvSpPr>
        <p:spPr>
          <a:xfrm>
            <a:off x="382652" y="2297825"/>
            <a:ext cx="11426700" cy="285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07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0"/>
              <a:buFont typeface="Arial"/>
              <a:buNone/>
            </a:pPr>
            <a:r>
              <a:rPr b="0" i="0" lang="ru" sz="3700" u="none" cap="none" strike="noStrike">
                <a:solidFill>
                  <a:srgbClr val="FFFFFF"/>
                </a:solidFill>
                <a:latin typeface="Prata"/>
                <a:ea typeface="Prata"/>
                <a:cs typeface="Prata"/>
                <a:sym typeface="Prata"/>
              </a:rPr>
              <a:t>Анар Даутова</a:t>
            </a:r>
            <a:endParaRPr b="0" i="0" sz="3700" u="none" cap="none" strike="noStrike">
              <a:solidFill>
                <a:srgbClr val="FFFFFF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0"/>
              <a:buFont typeface="Arial"/>
              <a:buNone/>
            </a:pPr>
            <a:r>
              <a:t/>
            </a:r>
            <a:endParaRPr b="0" i="0" sz="3700" u="none" cap="none" strike="noStrike">
              <a:solidFill>
                <a:srgbClr val="FFFFFF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0"/>
              <a:buFont typeface="Arial"/>
              <a:buNone/>
            </a:pPr>
            <a:r>
              <a:rPr b="0" i="0" lang="ru" sz="3700" u="none" cap="none" strike="noStrike">
                <a:solidFill>
                  <a:srgbClr val="FFFFFF"/>
                </a:solidFill>
                <a:latin typeface="Prata"/>
                <a:ea typeface="Prata"/>
                <a:cs typeface="Prata"/>
                <a:sym typeface="Prata"/>
              </a:rPr>
              <a:t>Эксперт менеджер</a:t>
            </a:r>
            <a:endParaRPr b="0" i="0" sz="3700" u="none" cap="none" strike="noStrike">
              <a:solidFill>
                <a:srgbClr val="FFFFFF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0"/>
              <a:buFont typeface="Arial"/>
              <a:buNone/>
            </a:pPr>
            <a:r>
              <a:t/>
            </a:r>
            <a:endParaRPr b="0" i="0" sz="3700" u="none" cap="none" strike="noStrike">
              <a:solidFill>
                <a:srgbClr val="FFFFFF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0"/>
              <a:buFont typeface="Arial"/>
              <a:buNone/>
            </a:pPr>
            <a:r>
              <a:rPr b="0" i="0" lang="ru" sz="3700" u="none" cap="none" strike="noStrike">
                <a:solidFill>
                  <a:srgbClr val="FFFFFF"/>
                </a:solidFill>
                <a:latin typeface="Prata"/>
                <a:ea typeface="Prata"/>
                <a:cs typeface="Prata"/>
                <a:sym typeface="Prata"/>
              </a:rPr>
              <a:t>adautova@nu.edu.kz </a:t>
            </a:r>
            <a:endParaRPr b="0" i="0" sz="3700" u="none" cap="none" strike="noStrike">
              <a:solidFill>
                <a:srgbClr val="FFFFFF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186" name="Google Shape;186;g16432c7238a_0_215"/>
          <p:cNvSpPr txBox="1"/>
          <p:nvPr>
            <p:ph idx="11" type="ftr"/>
          </p:nvPr>
        </p:nvSpPr>
        <p:spPr>
          <a:xfrm>
            <a:off x="11113288" y="6174847"/>
            <a:ext cx="728100" cy="189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00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r>
              <a:rPr lang="ru"/>
              <a:t>nu.edu.kz</a:t>
            </a:r>
            <a:endParaRPr/>
          </a:p>
        </p:txBody>
      </p:sp>
      <p:pic>
        <p:nvPicPr>
          <p:cNvPr id="187" name="Google Shape;187;g16432c7238a_0_2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04850" y="1341675"/>
            <a:ext cx="2781300" cy="3714750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5"/>
          <p:cNvSpPr txBox="1"/>
          <p:nvPr>
            <p:ph type="title"/>
          </p:nvPr>
        </p:nvSpPr>
        <p:spPr>
          <a:xfrm>
            <a:off x="467950" y="1414650"/>
            <a:ext cx="113601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300"/>
              <a:buFont typeface="Arial"/>
              <a:buNone/>
            </a:pPr>
            <a:r>
              <a:rPr lang="ru">
                <a:solidFill>
                  <a:srgbClr val="000000"/>
                </a:solidFill>
              </a:rPr>
              <a:t>Содержание</a:t>
            </a:r>
            <a:endParaRPr/>
          </a:p>
        </p:txBody>
      </p:sp>
      <p:sp>
        <p:nvSpPr>
          <p:cNvPr id="67" name="Google Shape;67;p5"/>
          <p:cNvSpPr txBox="1"/>
          <p:nvPr>
            <p:ph idx="1" type="body"/>
          </p:nvPr>
        </p:nvSpPr>
        <p:spPr>
          <a:xfrm>
            <a:off x="603750" y="2704913"/>
            <a:ext cx="11360100" cy="36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212121"/>
              </a:solidFill>
            </a:endParaRPr>
          </a:p>
          <a:p>
            <a:pPr indent="-381000" lvl="0" marL="457200" marR="0" rtl="0" algn="l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rgbClr val="212121"/>
              </a:buClr>
              <a:buSzPts val="2400"/>
              <a:buFont typeface="Arial"/>
              <a:buChar char="●"/>
            </a:pPr>
            <a:r>
              <a:rPr b="1" lang="ru">
                <a:solidFill>
                  <a:srgbClr val="212121"/>
                </a:solidFill>
              </a:rPr>
              <a:t>Введение</a:t>
            </a:r>
            <a:endParaRPr b="1">
              <a:solidFill>
                <a:srgbClr val="212121"/>
              </a:solidFill>
            </a:endParaRPr>
          </a:p>
          <a:p>
            <a:pPr indent="-381000" lvl="0" marL="457200" marR="0" rtl="0" algn="l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Clr>
                <a:srgbClr val="212121"/>
              </a:buClr>
              <a:buSzPts val="2400"/>
              <a:buFont typeface="Arial"/>
              <a:buChar char="●"/>
            </a:pPr>
            <a:r>
              <a:rPr b="1" lang="ru">
                <a:solidFill>
                  <a:srgbClr val="212121"/>
                </a:solidFill>
              </a:rPr>
              <a:t>Регистрация</a:t>
            </a:r>
            <a:endParaRPr/>
          </a:p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2400"/>
              <a:buFont typeface="Arial"/>
              <a:buChar char="●"/>
            </a:pPr>
            <a:r>
              <a:rPr b="1" lang="ru">
                <a:solidFill>
                  <a:srgbClr val="212121"/>
                </a:solidFill>
              </a:rPr>
              <a:t>Сбор информации</a:t>
            </a:r>
            <a:endParaRPr/>
          </a:p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2400"/>
              <a:buFont typeface="Arial"/>
              <a:buChar char="●"/>
            </a:pPr>
            <a:r>
              <a:rPr b="1" lang="ru">
                <a:solidFill>
                  <a:srgbClr val="212121"/>
                </a:solidFill>
              </a:rPr>
              <a:t>Плагин для Ворд “Cite While You Write”</a:t>
            </a:r>
            <a:endParaRPr b="0" i="0" sz="2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>
            <a:alpha val="0"/>
          </a:schemeClr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Google Shape;72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33800" y="176225"/>
            <a:ext cx="2106750" cy="10096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3" name="Google Shape;73;p15"/>
          <p:cNvGraphicFramePr/>
          <p:nvPr/>
        </p:nvGraphicFramePr>
        <p:xfrm>
          <a:off x="131575" y="2691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{F944CDE8-3F8F-4DA7-B955-CDFE03D868DC}</a:tableStyleId>
              </a:tblPr>
              <a:tblGrid>
                <a:gridCol w="2682150"/>
                <a:gridCol w="3202075"/>
                <a:gridCol w="2905250"/>
                <a:gridCol w="3082225"/>
              </a:tblGrid>
              <a:tr h="8873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600"/>
                        <a:buFont typeface="Arial"/>
                        <a:buNone/>
                      </a:pPr>
                      <a:r>
                        <a:rPr lang="ru" sz="3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Свойства</a:t>
                      </a:r>
                      <a:endParaRPr sz="3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</a:tr>
              <a:tr h="6057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b="1" lang="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Доступ</a:t>
                      </a:r>
                      <a:endParaRPr b="1" sz="1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Бесплатная базовая учетная запись.</a:t>
                      </a:r>
                      <a:endParaRPr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Бесплатная базовая учетная запись.</a:t>
                      </a:r>
                      <a:endParaRPr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Бесплатная базовая учетная запись.</a:t>
                      </a:r>
                      <a:endParaRPr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</a:tr>
              <a:tr h="1029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b="1" lang="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Количество стилей цитирования</a:t>
                      </a:r>
                      <a:endParaRPr b="1" sz="1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8100+ (выбранные стили по умолчанию установлены, другие стили можно найти в репозитории стилей Zotero)</a:t>
                      </a:r>
                      <a:endParaRPr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7000+ (выбранные стили по умолчанию установлены, другие стили можно найти на CitationStyles.org)</a:t>
                      </a:r>
                      <a:endParaRPr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3400+</a:t>
                      </a:r>
                      <a:endParaRPr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</a:tr>
              <a:tr h="64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b="1" lang="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Вместительность хранилища</a:t>
                      </a:r>
                      <a:endParaRPr b="1" sz="1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300 MB</a:t>
                      </a:r>
                      <a:endParaRPr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5GB</a:t>
                      </a:r>
                      <a:endParaRPr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2GB</a:t>
                      </a:r>
                      <a:endParaRPr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</a:tr>
              <a:tr h="64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b="1" lang="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Совместимость с текстовыми процессорами</a:t>
                      </a:r>
                      <a:endParaRPr b="1" sz="1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MS Word, Google Docs, Open Office</a:t>
                      </a:r>
                      <a:endParaRPr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MS Word, Open Office, LaTex</a:t>
                      </a:r>
                      <a:endParaRPr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Microsoft Word, OpenOffice</a:t>
                      </a:r>
                      <a:endParaRPr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</a:tr>
              <a:tr h="24311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b="1" lang="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Характеристика</a:t>
                      </a:r>
                      <a:endParaRPr b="1" sz="1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-3175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alibri"/>
                        <a:buChar char="●"/>
                      </a:pPr>
                      <a:r>
                        <a:rPr lang="ru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Дружелюбный интерфейс</a:t>
                      </a:r>
                      <a:endParaRPr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-3175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alibri"/>
                        <a:buChar char="●"/>
                      </a:pPr>
                      <a:r>
                        <a:rPr lang="ru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Быстрый сбор цитат</a:t>
                      </a:r>
                      <a:endParaRPr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-3175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alibri"/>
                        <a:buChar char="●"/>
                      </a:pPr>
                      <a:r>
                        <a:rPr lang="ru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Можно делиться цитатами и документами с другими</a:t>
                      </a:r>
                      <a:endParaRPr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-3175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alibri"/>
                        <a:buChar char="●"/>
                      </a:pPr>
                      <a:r>
                        <a:rPr lang="ru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Возможность работы оффлайн</a:t>
                      </a:r>
                      <a:endParaRPr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-3175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alibri"/>
                        <a:buChar char="●"/>
                      </a:pPr>
                      <a:r>
                        <a:rPr lang="ru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Техническая поддержка, обучающие материалы</a:t>
                      </a:r>
                      <a:endParaRPr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-3175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alibri"/>
                        <a:buChar char="●"/>
                      </a:pPr>
                      <a:r>
                        <a:rPr lang="ru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Дружелюбный интерфейс</a:t>
                      </a:r>
                      <a:endParaRPr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-3175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alibri"/>
                        <a:buChar char="●"/>
                      </a:pPr>
                      <a:r>
                        <a:rPr lang="ru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Быстрый сбор цитат</a:t>
                      </a:r>
                      <a:endParaRPr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-3175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alibri"/>
                        <a:buChar char="●"/>
                      </a:pPr>
                      <a:r>
                        <a:rPr lang="ru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Можно делиться цитатами и документами с другими</a:t>
                      </a:r>
                      <a:endParaRPr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-3175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alibri"/>
                        <a:buChar char="●"/>
                      </a:pPr>
                      <a:r>
                        <a:rPr lang="ru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Возможность работы оффлайн</a:t>
                      </a:r>
                      <a:endParaRPr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-3175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alibri"/>
                        <a:buChar char="●"/>
                      </a:pPr>
                      <a:r>
                        <a:rPr lang="ru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Техническая поддержка, обучающие материалы</a:t>
                      </a:r>
                      <a:endParaRPr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-3175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alibri"/>
                        <a:buChar char="●"/>
                      </a:pPr>
                      <a:r>
                        <a:rPr lang="ru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Дружелюбный интерфейс</a:t>
                      </a:r>
                      <a:endParaRPr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-3175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alibri"/>
                        <a:buChar char="●"/>
                      </a:pPr>
                      <a:r>
                        <a:rPr lang="ru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Быстрый сбор цитат</a:t>
                      </a:r>
                      <a:endParaRPr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-3175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alibri"/>
                        <a:buChar char="●"/>
                      </a:pPr>
                      <a:r>
                        <a:rPr lang="ru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Можно делиться цитатами и документами с другими</a:t>
                      </a:r>
                      <a:endParaRPr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-3175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alibri"/>
                        <a:buChar char="●"/>
                      </a:pPr>
                      <a:r>
                        <a:rPr lang="ru" sz="14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Техническая поддержка, обучающие материалы</a:t>
                      </a:r>
                      <a:endParaRPr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pic>
        <p:nvPicPr>
          <p:cNvPr id="74" name="Google Shape;74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981800" y="303300"/>
            <a:ext cx="1181100" cy="75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639302" y="390525"/>
            <a:ext cx="1957400" cy="572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g16432c7238a_0_94"/>
          <p:cNvPicPr preferRelativeResize="0"/>
          <p:nvPr/>
        </p:nvPicPr>
        <p:blipFill rotWithShape="1">
          <a:blip r:embed="rId4">
            <a:alphaModFix/>
          </a:blip>
          <a:srcRect b="13362" l="860" r="1359" t="4102"/>
          <a:stretch/>
        </p:blipFill>
        <p:spPr>
          <a:xfrm>
            <a:off x="187750" y="252750"/>
            <a:ext cx="11816501" cy="5611100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g16432c7238a_0_94"/>
          <p:cNvSpPr/>
          <p:nvPr/>
        </p:nvSpPr>
        <p:spPr>
          <a:xfrm>
            <a:off x="1011000" y="219050"/>
            <a:ext cx="1600800" cy="4887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g16432c7238a_0_94"/>
          <p:cNvSpPr/>
          <p:nvPr/>
        </p:nvSpPr>
        <p:spPr>
          <a:xfrm>
            <a:off x="9132775" y="741400"/>
            <a:ext cx="1499700" cy="7413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gfb54bfb66a_1_0"/>
          <p:cNvPicPr preferRelativeResize="0"/>
          <p:nvPr/>
        </p:nvPicPr>
        <p:blipFill rotWithShape="1">
          <a:blip r:embed="rId3">
            <a:alphaModFix/>
          </a:blip>
          <a:srcRect b="7706" l="1438" r="1360" t="14131"/>
          <a:stretch/>
        </p:blipFill>
        <p:spPr>
          <a:xfrm>
            <a:off x="320150" y="1078400"/>
            <a:ext cx="11323277" cy="51224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g16432c7238a_0_152"/>
          <p:cNvPicPr preferRelativeResize="0"/>
          <p:nvPr/>
        </p:nvPicPr>
        <p:blipFill rotWithShape="1">
          <a:blip r:embed="rId4">
            <a:alphaModFix/>
          </a:blip>
          <a:srcRect b="7191" l="0" r="1516" t="14130"/>
          <a:stretch/>
        </p:blipFill>
        <p:spPr>
          <a:xfrm>
            <a:off x="556800" y="707700"/>
            <a:ext cx="11474174" cy="515615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g16432c7238a_0_152"/>
          <p:cNvSpPr/>
          <p:nvPr/>
        </p:nvSpPr>
        <p:spPr>
          <a:xfrm>
            <a:off x="6588400" y="1314300"/>
            <a:ext cx="2864400" cy="47685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3"/>
          <p:cNvPicPr preferRelativeResize="0"/>
          <p:nvPr/>
        </p:nvPicPr>
        <p:blipFill rotWithShape="1">
          <a:blip r:embed="rId3">
            <a:alphaModFix/>
          </a:blip>
          <a:srcRect b="6677" l="1146" r="0" t="14389"/>
          <a:stretch/>
        </p:blipFill>
        <p:spPr>
          <a:xfrm>
            <a:off x="286450" y="1095250"/>
            <a:ext cx="11516074" cy="517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4"/>
          <p:cNvSpPr txBox="1"/>
          <p:nvPr>
            <p:ph idx="1" type="body"/>
          </p:nvPr>
        </p:nvSpPr>
        <p:spPr>
          <a:xfrm>
            <a:off x="1701038" y="1966850"/>
            <a:ext cx="10506000" cy="4287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76200" marR="0" rtl="0" algn="l">
              <a:lnSpc>
                <a:spcPct val="250000"/>
              </a:lnSpc>
              <a:spcBef>
                <a:spcPts val="1067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ru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      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76200" marR="0" rtl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ru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              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76200" marR="0" rtl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ru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        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584" lvl="0" marL="609584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libri"/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76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200000"/>
              </a:lnSpc>
              <a:spcBef>
                <a:spcPts val="1067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5" name="Google Shape;105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351950" y="-2197163"/>
            <a:ext cx="487363" cy="4873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4"/>
          <p:cNvPicPr preferRelativeResize="0"/>
          <p:nvPr/>
        </p:nvPicPr>
        <p:blipFill rotWithShape="1">
          <a:blip r:embed="rId4">
            <a:alphaModFix/>
          </a:blip>
          <a:srcRect b="7086" l="0" r="1009" t="14611"/>
          <a:stretch/>
        </p:blipFill>
        <p:spPr>
          <a:xfrm>
            <a:off x="152400" y="1112100"/>
            <a:ext cx="11558424" cy="5142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7"/>
          <p:cNvSpPr txBox="1"/>
          <p:nvPr>
            <p:ph type="title"/>
          </p:nvPr>
        </p:nvSpPr>
        <p:spPr>
          <a:xfrm>
            <a:off x="4514850" y="100025"/>
            <a:ext cx="59118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300"/>
              <a:buFont typeface="Arial"/>
              <a:buNone/>
            </a:pPr>
            <a:r>
              <a:rPr b="0" i="0" lang="ru" sz="37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Список литературы</a:t>
            </a:r>
            <a:endParaRPr/>
          </a:p>
        </p:txBody>
      </p:sp>
      <p:sp>
        <p:nvSpPr>
          <p:cNvPr id="113" name="Google Shape;113;p7"/>
          <p:cNvSpPr txBox="1"/>
          <p:nvPr/>
        </p:nvSpPr>
        <p:spPr>
          <a:xfrm>
            <a:off x="9566800" y="6578600"/>
            <a:ext cx="3072000" cy="2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ru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Примеры приведены в 6 м издании APA</a:t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4" name="Google Shape;114;p7"/>
          <p:cNvPicPr preferRelativeResize="0"/>
          <p:nvPr/>
        </p:nvPicPr>
        <p:blipFill rotWithShape="1">
          <a:blip r:embed="rId3">
            <a:alphaModFix/>
          </a:blip>
          <a:srcRect b="6991" l="842" r="0" t="14013"/>
          <a:stretch/>
        </p:blipFill>
        <p:spPr>
          <a:xfrm>
            <a:off x="1044700" y="1516500"/>
            <a:ext cx="10377274" cy="4650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NU blue theme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Joseph Yap</dc:creator>
</cp:coreProperties>
</file>