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212121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212121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212121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212121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212121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212121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212121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212121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212121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CADCD9"/>
          </a:solidFill>
        </a:fill>
      </a:tcStyle>
    </a:wholeTbl>
    <a:band2H>
      <a:tcTxStyle b="def" i="def"/>
      <a:tcStyle>
        <a:tcBdr/>
        <a:fill>
          <a:solidFill>
            <a:srgbClr val="E6EEED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381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381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 b="def" i="def"/>
      <a:tcStyle>
        <a:tcBdr/>
        <a:fill>
          <a:solidFill>
            <a:srgbClr val="EBEEEF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381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381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 b="def" i="def"/>
      <a:tcStyle>
        <a:tcBdr/>
        <a:fill>
          <a:solidFill>
            <a:srgbClr val="FCFFE8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381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381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12121"/>
        </a:fontRef>
        <a:srgbClr val="21212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 b="def" i="def"/>
      <a:tcStyle>
        <a:tcBdr/>
        <a:fill>
          <a:solidFill>
            <a:srgbClr val="212121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12121"/>
              </a:solidFill>
              <a:prstDash val="solid"/>
              <a:round/>
            </a:ln>
          </a:top>
          <a:bottom>
            <a:ln w="254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12121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12121"/>
              </a:solidFill>
              <a:prstDash val="solid"/>
              <a:round/>
            </a:ln>
          </a:top>
          <a:bottom>
            <a:ln w="254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CBCBCB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212121"/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381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212121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381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21212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212121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212121">
              <a:alpha val="20000"/>
            </a:srgbClr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508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254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6" name="Shape 9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4;p2" descr="Google Shape;14;p2"/>
          <p:cNvPicPr>
            <a:picLocks noChangeAspect="1"/>
          </p:cNvPicPr>
          <p:nvPr/>
        </p:nvPicPr>
        <p:blipFill>
          <a:blip r:embed="rId2">
            <a:extLst/>
          </a:blip>
          <a:srcRect l="5746" t="10160" r="7835" b="17006"/>
          <a:stretch>
            <a:fillRect/>
          </a:stretch>
        </p:blipFill>
        <p:spPr>
          <a:xfrm>
            <a:off x="0" y="0"/>
            <a:ext cx="9144006" cy="6857996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Google Shape;15;p2"/>
          <p:cNvSpPr/>
          <p:nvPr/>
        </p:nvSpPr>
        <p:spPr>
          <a:xfrm>
            <a:off x="3" y="0"/>
            <a:ext cx="9159300" cy="6858000"/>
          </a:xfrm>
          <a:prstGeom prst="rect">
            <a:avLst/>
          </a:prstGeom>
          <a:solidFill>
            <a:srgbClr val="006A4E">
              <a:alpha val="94117"/>
            </a:srgbClr>
          </a:solidFill>
          <a:ln>
            <a:solidFill>
              <a:srgbClr val="006A4E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" name="Текст заголовка"/>
          <p:cNvSpPr txBox="1"/>
          <p:nvPr>
            <p:ph type="title"/>
          </p:nvPr>
        </p:nvSpPr>
        <p:spPr>
          <a:xfrm>
            <a:off x="311698" y="5318771"/>
            <a:ext cx="8520601" cy="1122304"/>
          </a:xfrm>
          <a:prstGeom prst="rect">
            <a:avLst/>
          </a:prstGeom>
        </p:spPr>
        <p:txBody>
          <a:bodyPr lIns="91421" tIns="91421" rIns="91421" bIns="91421"/>
          <a:lstStyle>
            <a:lvl1pPr>
              <a:defRPr sz="3200"/>
            </a:lvl1pPr>
          </a:lstStyle>
          <a:p>
            <a:pPr/>
            <a:r>
              <a:t>Текст заголовка</a:t>
            </a:r>
          </a:p>
        </p:txBody>
      </p:sp>
      <p:pic>
        <p:nvPicPr>
          <p:cNvPr id="14" name="Google Shape;17;p2" descr="Google Shape;17;p2"/>
          <p:cNvPicPr>
            <a:picLocks noChangeAspect="1"/>
          </p:cNvPicPr>
          <p:nvPr/>
        </p:nvPicPr>
        <p:blipFill>
          <a:blip r:embed="rId3">
            <a:extLst/>
          </a:blip>
          <a:srcRect l="0" t="300" r="1110" b="0"/>
          <a:stretch>
            <a:fillRect/>
          </a:stretch>
        </p:blipFill>
        <p:spPr>
          <a:xfrm>
            <a:off x="1999214" y="-803136"/>
            <a:ext cx="4810114" cy="4849513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Номер слайда"/>
          <p:cNvSpPr txBox="1"/>
          <p:nvPr>
            <p:ph type="sldNum" sz="quarter" idx="2"/>
          </p:nvPr>
        </p:nvSpPr>
        <p:spPr>
          <a:xfrm>
            <a:off x="6216394" y="6197156"/>
            <a:ext cx="336808" cy="318390"/>
          </a:xfrm>
          <a:prstGeom prst="rect">
            <a:avLst/>
          </a:prstGeom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19;p3"/>
          <p:cNvSpPr/>
          <p:nvPr/>
        </p:nvSpPr>
        <p:spPr>
          <a:xfrm>
            <a:off x="0" y="1007597"/>
            <a:ext cx="9144000" cy="5850307"/>
          </a:xfrm>
          <a:prstGeom prst="rect">
            <a:avLst/>
          </a:prstGeom>
          <a:solidFill>
            <a:srgbClr val="FFFFFF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algn="ctr">
              <a:defRPr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" name="Текст заголовка"/>
          <p:cNvSpPr txBox="1"/>
          <p:nvPr>
            <p:ph type="title"/>
          </p:nvPr>
        </p:nvSpPr>
        <p:spPr>
          <a:xfrm>
            <a:off x="311698" y="1343449"/>
            <a:ext cx="8520604" cy="763502"/>
          </a:xfrm>
          <a:prstGeom prst="rect">
            <a:avLst/>
          </a:prstGeom>
        </p:spPr>
        <p:txBody>
          <a:bodyPr lIns="91421" tIns="91421" rIns="91421" bIns="91421" anchor="t"/>
          <a:lstStyle>
            <a:lvl1pPr algn="l"/>
          </a:lstStyle>
          <a:p>
            <a:pPr/>
            <a:r>
              <a:t>Текст заголовка</a:t>
            </a:r>
          </a:p>
        </p:txBody>
      </p:sp>
      <p:sp>
        <p:nvSpPr>
          <p:cNvPr id="24" name="Уровень текста 1…"/>
          <p:cNvSpPr txBox="1"/>
          <p:nvPr>
            <p:ph type="body" sz="half" idx="1"/>
          </p:nvPr>
        </p:nvSpPr>
        <p:spPr>
          <a:xfrm>
            <a:off x="311698" y="2404766"/>
            <a:ext cx="3999904" cy="3687303"/>
          </a:xfrm>
          <a:prstGeom prst="rect">
            <a:avLst/>
          </a:prstGeom>
        </p:spPr>
        <p:txBody>
          <a:bodyPr lIns="91421" tIns="91421" rIns="91421" bIns="91421"/>
          <a:lstStyle>
            <a:lvl1pPr>
              <a:spcBef>
                <a:spcPts val="0"/>
              </a:spcBef>
              <a:buClr>
                <a:srgbClr val="ADADAD"/>
              </a:buClr>
            </a:lvl1pPr>
            <a:lvl2pPr marL="1005114" indent="-408213">
              <a:spcBef>
                <a:spcPts val="0"/>
              </a:spcBef>
              <a:buClr>
                <a:srgbClr val="ADADAD"/>
              </a:buClr>
            </a:lvl2pPr>
            <a:lvl3pPr marL="1462314" indent="-408214">
              <a:spcBef>
                <a:spcPts val="0"/>
              </a:spcBef>
              <a:buClr>
                <a:srgbClr val="ADADAD"/>
              </a:buClr>
            </a:lvl3pPr>
            <a:lvl4pPr marL="1919514" indent="-408214">
              <a:spcBef>
                <a:spcPts val="0"/>
              </a:spcBef>
              <a:buClr>
                <a:srgbClr val="ADADAD"/>
              </a:buClr>
            </a:lvl4pPr>
            <a:lvl5pPr marL="2376714" indent="-408214">
              <a:spcBef>
                <a:spcPts val="0"/>
              </a:spcBef>
              <a:buClr>
                <a:srgbClr val="ADADAD"/>
              </a:buCl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5" name="Google Shape;23;p3"/>
          <p:cNvSpPr/>
          <p:nvPr/>
        </p:nvSpPr>
        <p:spPr>
          <a:xfrm>
            <a:off x="0" y="-1"/>
            <a:ext cx="9144000" cy="1007701"/>
          </a:xfrm>
          <a:prstGeom prst="rect">
            <a:avLst/>
          </a:prstGeom>
          <a:solidFill>
            <a:srgbClr val="006A4E"/>
          </a:solidFill>
          <a:ln>
            <a:solidFill>
              <a:srgbClr val="006A4E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pic>
        <p:nvPicPr>
          <p:cNvPr id="26" name="Google Shape;24;p3" descr="Google Shape;24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4089" y="-400933"/>
            <a:ext cx="1922529" cy="135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Google Shape;25;p3"/>
          <p:cNvSpPr txBox="1"/>
          <p:nvPr>
            <p:ph type="body" sz="half" idx="21"/>
          </p:nvPr>
        </p:nvSpPr>
        <p:spPr>
          <a:xfrm>
            <a:off x="4832396" y="2404633"/>
            <a:ext cx="3999906" cy="3687303"/>
          </a:xfrm>
          <a:prstGeom prst="rect">
            <a:avLst/>
          </a:prstGeom>
        </p:spPr>
        <p:txBody>
          <a:bodyPr lIns="91421" tIns="91421" rIns="91421" bIns="91421"/>
          <a:lstStyle/>
          <a:p>
            <a:pPr/>
          </a:p>
        </p:txBody>
      </p:sp>
      <p:pic>
        <p:nvPicPr>
          <p:cNvPr id="28" name="Google Shape;26;p3" descr="Google Shape;26;p3"/>
          <p:cNvPicPr>
            <a:picLocks noChangeAspect="1"/>
          </p:cNvPicPr>
          <p:nvPr/>
        </p:nvPicPr>
        <p:blipFill>
          <a:blip r:embed="rId3">
            <a:extLst/>
          </a:blip>
          <a:srcRect l="7863" t="0" r="7216" b="0"/>
          <a:stretch>
            <a:fillRect/>
          </a:stretch>
        </p:blipFill>
        <p:spPr>
          <a:xfrm>
            <a:off x="6962775" y="3896900"/>
            <a:ext cx="2238376" cy="3075408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Номер слайда"/>
          <p:cNvSpPr txBox="1"/>
          <p:nvPr>
            <p:ph type="sldNum" sz="quarter" idx="2"/>
          </p:nvPr>
        </p:nvSpPr>
        <p:spPr>
          <a:xfrm>
            <a:off x="8684351" y="6320778"/>
            <a:ext cx="336808" cy="318390"/>
          </a:xfrm>
          <a:prstGeom prst="rect">
            <a:avLst/>
          </a:prstGeom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28;p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algn="ctr">
              <a:defRPr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7" name="Текст заголовка"/>
          <p:cNvSpPr txBox="1"/>
          <p:nvPr>
            <p:ph type="title"/>
          </p:nvPr>
        </p:nvSpPr>
        <p:spPr>
          <a:xfrm>
            <a:off x="311698" y="593366"/>
            <a:ext cx="8520604" cy="763504"/>
          </a:xfrm>
          <a:prstGeom prst="rect">
            <a:avLst/>
          </a:prstGeom>
        </p:spPr>
        <p:txBody>
          <a:bodyPr lIns="91421" tIns="91421" rIns="91421" bIns="91421" anchor="t"/>
          <a:lstStyle>
            <a:lvl1pPr algn="l"/>
          </a:lstStyle>
          <a:p>
            <a:pPr/>
            <a:r>
              <a:t>Текст заголовка</a:t>
            </a:r>
          </a:p>
        </p:txBody>
      </p:sp>
      <p:sp>
        <p:nvSpPr>
          <p:cNvPr id="38" name="Уровень текста 1…"/>
          <p:cNvSpPr txBox="1"/>
          <p:nvPr>
            <p:ph type="body" sz="half" idx="1"/>
          </p:nvPr>
        </p:nvSpPr>
        <p:spPr>
          <a:xfrm>
            <a:off x="311698" y="1536633"/>
            <a:ext cx="3999904" cy="4555200"/>
          </a:xfrm>
          <a:prstGeom prst="rect">
            <a:avLst/>
          </a:prstGeom>
        </p:spPr>
        <p:txBody>
          <a:bodyPr lIns="91421" tIns="91421" rIns="91421" bIns="91421"/>
          <a:lstStyle>
            <a:lvl1pPr indent="-317500">
              <a:spcBef>
                <a:spcPts val="0"/>
              </a:spcBef>
              <a:buClr>
                <a:srgbClr val="ADADAD"/>
              </a:buClr>
              <a:buSzPts val="1400"/>
              <a:defRPr sz="1400"/>
            </a:lvl1pPr>
            <a:lvl2pPr marL="965200" indent="-355600">
              <a:spcBef>
                <a:spcPts val="0"/>
              </a:spcBef>
              <a:buClr>
                <a:srgbClr val="ADADAD"/>
              </a:buClr>
              <a:buSzPts val="1400"/>
              <a:defRPr sz="1400"/>
            </a:lvl2pPr>
            <a:lvl3pPr marL="1422400" indent="-355600">
              <a:spcBef>
                <a:spcPts val="0"/>
              </a:spcBef>
              <a:buClr>
                <a:srgbClr val="ADADAD"/>
              </a:buClr>
              <a:buSzPts val="1400"/>
              <a:defRPr sz="1400"/>
            </a:lvl3pPr>
            <a:lvl4pPr marL="1879600" indent="-355600">
              <a:spcBef>
                <a:spcPts val="0"/>
              </a:spcBef>
              <a:buClr>
                <a:srgbClr val="ADADAD"/>
              </a:buClr>
              <a:buSzPts val="1400"/>
              <a:defRPr sz="1400"/>
            </a:lvl4pPr>
            <a:lvl5pPr marL="2336800" indent="-355600">
              <a:spcBef>
                <a:spcPts val="0"/>
              </a:spcBef>
              <a:buClr>
                <a:srgbClr val="ADADAD"/>
              </a:buClr>
              <a:buSzPts val="1400"/>
              <a:defRPr sz="1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9" name="Google Shape;31;p4"/>
          <p:cNvSpPr txBox="1"/>
          <p:nvPr>
            <p:ph type="body" sz="half" idx="21"/>
          </p:nvPr>
        </p:nvSpPr>
        <p:spPr>
          <a:xfrm>
            <a:off x="4832396" y="1536630"/>
            <a:ext cx="3999906" cy="4555207"/>
          </a:xfrm>
          <a:prstGeom prst="rect">
            <a:avLst/>
          </a:prstGeom>
        </p:spPr>
        <p:txBody>
          <a:bodyPr lIns="91421" tIns="91421" rIns="91421" bIns="91421"/>
          <a:lstStyle/>
          <a:p>
            <a:pPr/>
          </a:p>
        </p:txBody>
      </p:sp>
      <p:pic>
        <p:nvPicPr>
          <p:cNvPr id="40" name="Google Shape;32;p4" descr="Google Shape;32;p4"/>
          <p:cNvPicPr>
            <a:picLocks noChangeAspect="1"/>
          </p:cNvPicPr>
          <p:nvPr/>
        </p:nvPicPr>
        <p:blipFill>
          <a:blip r:embed="rId2">
            <a:extLst/>
          </a:blip>
          <a:srcRect l="7863" t="0" r="7216" b="0"/>
          <a:stretch>
            <a:fillRect/>
          </a:stretch>
        </p:blipFill>
        <p:spPr>
          <a:xfrm>
            <a:off x="6962775" y="3896900"/>
            <a:ext cx="2238376" cy="3075408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Номер слайда"/>
          <p:cNvSpPr txBox="1"/>
          <p:nvPr>
            <p:ph type="sldNum" sz="quarter" idx="2"/>
          </p:nvPr>
        </p:nvSpPr>
        <p:spPr>
          <a:xfrm>
            <a:off x="8684351" y="6320778"/>
            <a:ext cx="336808" cy="318390"/>
          </a:xfrm>
          <a:prstGeom prst="rect">
            <a:avLst/>
          </a:prstGeom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35;p5"/>
          <p:cNvSpPr/>
          <p:nvPr/>
        </p:nvSpPr>
        <p:spPr>
          <a:xfrm>
            <a:off x="0" y="-2"/>
            <a:ext cx="9144000" cy="6858001"/>
          </a:xfrm>
          <a:prstGeom prst="rect">
            <a:avLst/>
          </a:prstGeom>
          <a:solidFill>
            <a:srgbClr val="006A4E"/>
          </a:solidFill>
          <a:ln>
            <a:solidFill>
              <a:srgbClr val="006A4E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9" name="Текст заголовка"/>
          <p:cNvSpPr txBox="1"/>
          <p:nvPr>
            <p:ph type="title"/>
          </p:nvPr>
        </p:nvSpPr>
        <p:spPr>
          <a:xfrm>
            <a:off x="345565" y="2145308"/>
            <a:ext cx="3847204" cy="2451604"/>
          </a:xfrm>
          <a:prstGeom prst="rect">
            <a:avLst/>
          </a:prstGeom>
        </p:spPr>
        <p:txBody>
          <a:bodyPr lIns="91421" tIns="91421" rIns="91421" bIns="91421"/>
          <a:lstStyle>
            <a:lvl1pPr algn="l">
              <a:defRPr sz="3600"/>
            </a:lvl1pPr>
          </a:lstStyle>
          <a:p>
            <a:pPr/>
            <a:r>
              <a:t>Текст заголовка</a:t>
            </a:r>
          </a:p>
        </p:txBody>
      </p:sp>
      <p:pic>
        <p:nvPicPr>
          <p:cNvPr id="50" name="Google Shape;37;p5" descr="Google Shape;37;p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4089" y="-400933"/>
            <a:ext cx="1922529" cy="1357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Google Shape;38;p5" descr="Google Shape;38;p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77225" y="-60533"/>
            <a:ext cx="6668352" cy="6342499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Google Shape;39;p5"/>
          <p:cNvSpPr txBox="1"/>
          <p:nvPr/>
        </p:nvSpPr>
        <p:spPr>
          <a:xfrm>
            <a:off x="3730418" y="6509184"/>
            <a:ext cx="1683051" cy="239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1100">
                <a:solidFill>
                  <a:srgbClr val="C7C7C7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www.nu.edu.kz</a:t>
            </a:r>
          </a:p>
        </p:txBody>
      </p:sp>
      <p:sp>
        <p:nvSpPr>
          <p:cNvPr id="53" name="Номер слайда"/>
          <p:cNvSpPr txBox="1"/>
          <p:nvPr>
            <p:ph type="sldNum" sz="quarter" idx="2"/>
          </p:nvPr>
        </p:nvSpPr>
        <p:spPr>
          <a:xfrm>
            <a:off x="6216394" y="6197156"/>
            <a:ext cx="336808" cy="318390"/>
          </a:xfrm>
          <a:prstGeom prst="rect">
            <a:avLst/>
          </a:prstGeom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Текст заголовка"/>
          <p:cNvSpPr txBox="1"/>
          <p:nvPr>
            <p:ph type="title"/>
          </p:nvPr>
        </p:nvSpPr>
        <p:spPr>
          <a:xfrm>
            <a:off x="685800" y="2130425"/>
            <a:ext cx="7772400" cy="1470001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61" name="Уровень текста 1…"/>
          <p:cNvSpPr txBox="1"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114300" algn="ctr">
              <a:spcBef>
                <a:spcPts val="600"/>
              </a:spcBef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114300" algn="ctr">
              <a:spcBef>
                <a:spcPts val="600"/>
              </a:spcBef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114300" algn="ctr">
              <a:spcBef>
                <a:spcPts val="600"/>
              </a:spcBef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14300" algn="ctr">
              <a:spcBef>
                <a:spcPts val="600"/>
              </a:spcBef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14300" algn="ctr">
              <a:spcBef>
                <a:spcPts val="600"/>
              </a:spcBef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70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79" name="Уровень текста 1…"/>
          <p:cNvSpPr txBox="1"/>
          <p:nvPr>
            <p:ph type="body" sz="half" idx="1"/>
          </p:nvPr>
        </p:nvSpPr>
        <p:spPr>
          <a:xfrm>
            <a:off x="457200" y="1600200"/>
            <a:ext cx="4038600" cy="4526101"/>
          </a:xfrm>
          <a:prstGeom prst="rect">
            <a:avLst/>
          </a:prstGeom>
        </p:spPr>
        <p:txBody>
          <a:bodyPr/>
          <a:lstStyle>
            <a:lvl1pPr indent="-406400">
              <a:spcBef>
                <a:spcPts val="500"/>
              </a:spcBef>
              <a:buSzPts val="2800"/>
              <a:defRPr sz="2800"/>
            </a:lvl1pPr>
            <a:lvl2pPr marL="977900" indent="-444500">
              <a:spcBef>
                <a:spcPts val="500"/>
              </a:spcBef>
              <a:buSzPts val="2800"/>
              <a:defRPr sz="2800"/>
            </a:lvl2pPr>
            <a:lvl3pPr marL="1513838" indent="-497838">
              <a:spcBef>
                <a:spcPts val="500"/>
              </a:spcBef>
              <a:buSzPts val="2800"/>
              <a:defRPr sz="2800"/>
            </a:lvl3pPr>
            <a:lvl4pPr marL="2019300" indent="-533400">
              <a:spcBef>
                <a:spcPts val="500"/>
              </a:spcBef>
              <a:buSzPts val="2800"/>
              <a:defRPr sz="2800"/>
            </a:lvl4pPr>
            <a:lvl5pPr marL="2476500" indent="-533400">
              <a:spcBef>
                <a:spcPts val="500"/>
              </a:spcBef>
              <a:buSzPts val="2800"/>
              <a:defRPr sz="2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0" name="Google Shape;55;p8"/>
          <p:cNvSpPr txBox="1"/>
          <p:nvPr>
            <p:ph type="body" sz="half" idx="21"/>
          </p:nvPr>
        </p:nvSpPr>
        <p:spPr>
          <a:xfrm>
            <a:off x="4648200" y="1600197"/>
            <a:ext cx="4038600" cy="4526106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8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457200" y="1600200"/>
            <a:ext cx="8229600" cy="452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8441440" y="6425428"/>
            <a:ext cx="245361" cy="226944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ctr">
            <a:spAutoFit/>
          </a:bodyPr>
          <a:lstStyle>
            <a:lvl1pPr algn="r">
              <a:defRPr sz="1000">
                <a:solidFill>
                  <a:srgbClr val="ADADAD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457200" marR="0" indent="-342900" algn="l" defTabSz="914400" rtl="0" latinLnBrk="0">
        <a:lnSpc>
          <a:spcPct val="115000"/>
        </a:lnSpc>
        <a:spcBef>
          <a:spcPts val="300"/>
        </a:spcBef>
        <a:spcAft>
          <a:spcPts val="0"/>
        </a:spcAft>
        <a:buClr>
          <a:srgbClr val="FFFFFF"/>
        </a:buClr>
        <a:buSzPts val="1800"/>
        <a:buFont typeface="Arial"/>
        <a:buChar char="●"/>
        <a:tabLst/>
        <a:defRPr b="0" baseline="0" cap="none" i="0" spc="0" strike="noStrike" sz="1800" u="none">
          <a:solidFill>
            <a:srgbClr val="ADADAD"/>
          </a:solidFill>
          <a:uFillTx/>
          <a:latin typeface="+mn-lt"/>
          <a:ea typeface="+mn-ea"/>
          <a:cs typeface="+mn-cs"/>
          <a:sym typeface="Arial"/>
        </a:defRPr>
      </a:lvl1pPr>
      <a:lvl2pPr marL="1012369" marR="0" indent="-440871" algn="l" defTabSz="914400" rtl="0" latinLnBrk="0">
        <a:lnSpc>
          <a:spcPct val="115000"/>
        </a:lnSpc>
        <a:spcBef>
          <a:spcPts val="300"/>
        </a:spcBef>
        <a:spcAft>
          <a:spcPts val="0"/>
        </a:spcAft>
        <a:buClr>
          <a:srgbClr val="FFFFFF"/>
        </a:buClr>
        <a:buSzPts val="1800"/>
        <a:buFont typeface="Arial"/>
        <a:buChar char="○"/>
        <a:tabLst/>
        <a:defRPr b="0" baseline="0" cap="none" i="0" spc="0" strike="noStrike" sz="1800" u="none">
          <a:solidFill>
            <a:srgbClr val="ADADAD"/>
          </a:solidFill>
          <a:uFillTx/>
          <a:latin typeface="+mn-lt"/>
          <a:ea typeface="+mn-ea"/>
          <a:cs typeface="+mn-cs"/>
          <a:sym typeface="Arial"/>
        </a:defRPr>
      </a:lvl2pPr>
      <a:lvl3pPr marL="1469569" marR="0" indent="-440869" algn="l" defTabSz="914400" rtl="0" latinLnBrk="0">
        <a:lnSpc>
          <a:spcPct val="115000"/>
        </a:lnSpc>
        <a:spcBef>
          <a:spcPts val="300"/>
        </a:spcBef>
        <a:spcAft>
          <a:spcPts val="0"/>
        </a:spcAft>
        <a:buClr>
          <a:srgbClr val="FFFFFF"/>
        </a:buClr>
        <a:buSzPts val="1800"/>
        <a:buFont typeface="Arial"/>
        <a:buChar char="■"/>
        <a:tabLst/>
        <a:defRPr b="0" baseline="0" cap="none" i="0" spc="0" strike="noStrike" sz="1800" u="none">
          <a:solidFill>
            <a:srgbClr val="ADADAD"/>
          </a:solidFill>
          <a:uFillTx/>
          <a:latin typeface="+mn-lt"/>
          <a:ea typeface="+mn-ea"/>
          <a:cs typeface="+mn-cs"/>
          <a:sym typeface="Arial"/>
        </a:defRPr>
      </a:lvl3pPr>
      <a:lvl4pPr marL="1926769" marR="0" indent="-440869" algn="l" defTabSz="914400" rtl="0" latinLnBrk="0">
        <a:lnSpc>
          <a:spcPct val="115000"/>
        </a:lnSpc>
        <a:spcBef>
          <a:spcPts val="300"/>
        </a:spcBef>
        <a:spcAft>
          <a:spcPts val="0"/>
        </a:spcAft>
        <a:buClr>
          <a:srgbClr val="FFFFFF"/>
        </a:buClr>
        <a:buSzPts val="1800"/>
        <a:buFont typeface="Arial"/>
        <a:buChar char="●"/>
        <a:tabLst/>
        <a:defRPr b="0" baseline="0" cap="none" i="0" spc="0" strike="noStrike" sz="1800" u="none">
          <a:solidFill>
            <a:srgbClr val="ADADAD"/>
          </a:solidFill>
          <a:uFillTx/>
          <a:latin typeface="+mn-lt"/>
          <a:ea typeface="+mn-ea"/>
          <a:cs typeface="+mn-cs"/>
          <a:sym typeface="Arial"/>
        </a:defRPr>
      </a:lvl4pPr>
      <a:lvl5pPr marL="2383969" marR="0" indent="-440869" algn="l" defTabSz="914400" rtl="0" latinLnBrk="0">
        <a:lnSpc>
          <a:spcPct val="115000"/>
        </a:lnSpc>
        <a:spcBef>
          <a:spcPts val="300"/>
        </a:spcBef>
        <a:spcAft>
          <a:spcPts val="0"/>
        </a:spcAft>
        <a:buClr>
          <a:srgbClr val="FFFFFF"/>
        </a:buClr>
        <a:buSzPts val="1800"/>
        <a:buFont typeface="Arial"/>
        <a:buChar char="○"/>
        <a:tabLst/>
        <a:defRPr b="0" baseline="0" cap="none" i="0" spc="0" strike="noStrike" sz="1800" u="none">
          <a:solidFill>
            <a:srgbClr val="ADADAD"/>
          </a:solidFill>
          <a:uFillTx/>
          <a:latin typeface="+mn-lt"/>
          <a:ea typeface="+mn-ea"/>
          <a:cs typeface="+mn-cs"/>
          <a:sym typeface="Arial"/>
        </a:defRPr>
      </a:lvl5pPr>
      <a:lvl6pPr marL="2841169" marR="0" indent="-440869" algn="l" defTabSz="914400" rtl="0" latinLnBrk="0">
        <a:lnSpc>
          <a:spcPct val="115000"/>
        </a:lnSpc>
        <a:spcBef>
          <a:spcPts val="300"/>
        </a:spcBef>
        <a:spcAft>
          <a:spcPts val="0"/>
        </a:spcAft>
        <a:buClr>
          <a:srgbClr val="FFFFFF"/>
        </a:buClr>
        <a:buSzPts val="1800"/>
        <a:buFont typeface="Arial"/>
        <a:buChar char="■"/>
        <a:tabLst/>
        <a:defRPr b="0" baseline="0" cap="none" i="0" spc="0" strike="noStrike" sz="1800" u="none">
          <a:solidFill>
            <a:srgbClr val="ADADAD"/>
          </a:solidFill>
          <a:uFillTx/>
          <a:latin typeface="+mn-lt"/>
          <a:ea typeface="+mn-ea"/>
          <a:cs typeface="+mn-cs"/>
          <a:sym typeface="Arial"/>
        </a:defRPr>
      </a:lvl6pPr>
      <a:lvl7pPr marL="3298371" marR="0" indent="-440869" algn="l" defTabSz="914400" rtl="0" latinLnBrk="0">
        <a:lnSpc>
          <a:spcPct val="115000"/>
        </a:lnSpc>
        <a:spcBef>
          <a:spcPts val="300"/>
        </a:spcBef>
        <a:spcAft>
          <a:spcPts val="0"/>
        </a:spcAft>
        <a:buClr>
          <a:srgbClr val="FFFFFF"/>
        </a:buClr>
        <a:buSzPts val="1800"/>
        <a:buFont typeface="Arial"/>
        <a:buChar char="●"/>
        <a:tabLst/>
        <a:defRPr b="0" baseline="0" cap="none" i="0" spc="0" strike="noStrike" sz="1800" u="none">
          <a:solidFill>
            <a:srgbClr val="ADADAD"/>
          </a:solidFill>
          <a:uFillTx/>
          <a:latin typeface="+mn-lt"/>
          <a:ea typeface="+mn-ea"/>
          <a:cs typeface="+mn-cs"/>
          <a:sym typeface="Arial"/>
        </a:defRPr>
      </a:lvl7pPr>
      <a:lvl8pPr marL="3755571" marR="0" indent="-440871" algn="l" defTabSz="914400" rtl="0" latinLnBrk="0">
        <a:lnSpc>
          <a:spcPct val="115000"/>
        </a:lnSpc>
        <a:spcBef>
          <a:spcPts val="300"/>
        </a:spcBef>
        <a:spcAft>
          <a:spcPts val="0"/>
        </a:spcAft>
        <a:buClr>
          <a:srgbClr val="FFFFFF"/>
        </a:buClr>
        <a:buSzPts val="1800"/>
        <a:buFont typeface="Arial"/>
        <a:buChar char="○"/>
        <a:tabLst/>
        <a:defRPr b="0" baseline="0" cap="none" i="0" spc="0" strike="noStrike" sz="1800" u="none">
          <a:solidFill>
            <a:srgbClr val="ADADAD"/>
          </a:solidFill>
          <a:uFillTx/>
          <a:latin typeface="+mn-lt"/>
          <a:ea typeface="+mn-ea"/>
          <a:cs typeface="+mn-cs"/>
          <a:sym typeface="Arial"/>
        </a:defRPr>
      </a:lvl8pPr>
      <a:lvl9pPr marL="4212771" marR="0" indent="-440871" algn="l" defTabSz="914400" rtl="0" latinLnBrk="0">
        <a:lnSpc>
          <a:spcPct val="115000"/>
        </a:lnSpc>
        <a:spcBef>
          <a:spcPts val="300"/>
        </a:spcBef>
        <a:spcAft>
          <a:spcPts val="0"/>
        </a:spcAft>
        <a:buClr>
          <a:srgbClr val="FFFFFF"/>
        </a:buClr>
        <a:buSzPts val="1800"/>
        <a:buFont typeface="Arial"/>
        <a:buChar char="■"/>
        <a:tabLst/>
        <a:defRPr b="0" baseline="0" cap="none" i="0" spc="0" strike="noStrike" sz="1800" u="none">
          <a:solidFill>
            <a:srgbClr val="ADADAD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nursultan.kaidar@nu.edu.kz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68;p10"/>
          <p:cNvSpPr txBox="1"/>
          <p:nvPr>
            <p:ph type="title"/>
          </p:nvPr>
        </p:nvSpPr>
        <p:spPr>
          <a:xfrm>
            <a:off x="311697" y="5318771"/>
            <a:ext cx="8520602" cy="1122304"/>
          </a:xfrm>
          <a:prstGeom prst="rect">
            <a:avLst/>
          </a:prstGeom>
        </p:spPr>
        <p:txBody>
          <a:bodyPr lIns="45699" tIns="45699" rIns="45699" bIns="45699"/>
          <a:lstStyle/>
          <a:p>
            <a:pPr defTabSz="252374">
              <a:defRPr sz="1600"/>
            </a:pPr>
            <a:r>
              <a:t>Thesis Defense</a:t>
            </a:r>
          </a:p>
          <a:p>
            <a:pPr defTabSz="252374">
              <a:defRPr sz="800"/>
            </a:pPr>
          </a:p>
          <a:p>
            <a:pPr defTabSz="252374">
              <a:defRPr sz="200">
                <a:solidFill>
                  <a:srgbClr val="000000"/>
                </a:solidFill>
              </a:defRPr>
            </a:pPr>
            <a:r>
              <a:t>		 	 	 		</a:t>
            </a:r>
          </a:p>
          <a:p>
            <a:pPr defTabSz="252374">
              <a:defRPr sz="200">
                <a:solidFill>
                  <a:srgbClr val="000000"/>
                </a:solidFill>
              </a:defRPr>
            </a:pPr>
            <a:r>
              <a:t>			</a:t>
            </a:r>
          </a:p>
          <a:p>
            <a:pPr defTabSz="252374">
              <a:defRPr sz="200">
                <a:solidFill>
                  <a:srgbClr val="000000"/>
                </a:solidFill>
              </a:defRPr>
            </a:pPr>
            <a:r>
              <a:t>				</a:t>
            </a:r>
          </a:p>
          <a:p>
            <a:pPr defTabSz="252374">
              <a:defRPr sz="200">
                <a:solidFill>
                  <a:srgbClr val="000000"/>
                </a:solidFill>
              </a:defRPr>
            </a:pPr>
            <a:r>
              <a:t>					</a:t>
            </a:r>
          </a:p>
          <a:p>
            <a:pPr defTabSz="252374">
              <a:lnSpc>
                <a:spcPct val="115000"/>
              </a:lnSpc>
              <a:spcBef>
                <a:spcPts val="200"/>
              </a:spcBef>
              <a:defRPr b="1" sz="1300"/>
            </a:pPr>
            <a:r>
              <a:t>Information-theoretic capacity bounds for dynamic wireless networks via IA (Interference Alignment) </a:t>
            </a:r>
          </a:p>
          <a:p>
            <a:pPr algn="l" defTabSz="252374">
              <a:lnSpc>
                <a:spcPct val="115000"/>
              </a:lnSpc>
              <a:spcBef>
                <a:spcPts val="200"/>
              </a:spcBef>
              <a:defRPr sz="200">
                <a:solidFill>
                  <a:srgbClr val="000000"/>
                </a:solidFill>
              </a:defRPr>
            </a:pPr>
            <a:r>
              <a:t>				</a:t>
            </a:r>
          </a:p>
          <a:p>
            <a:pPr defTabSz="252374">
              <a:defRPr sz="200">
                <a:solidFill>
                  <a:srgbClr val="000000"/>
                </a:solidFill>
              </a:defRPr>
            </a:pPr>
            <a:r>
              <a:t>			</a:t>
            </a:r>
          </a:p>
          <a:p>
            <a:pPr defTabSz="252374">
              <a:defRPr sz="200">
                <a:solidFill>
                  <a:srgbClr val="000000"/>
                </a:solidFill>
              </a:defRPr>
            </a:pPr>
            <a:r>
              <a:t>		</a:t>
            </a:r>
          </a:p>
        </p:txBody>
      </p:sp>
      <p:sp>
        <p:nvSpPr>
          <p:cNvPr id="99" name="Google Shape;69;p10"/>
          <p:cNvSpPr txBox="1"/>
          <p:nvPr>
            <p:ph type="body" sz="quarter" idx="4294967295"/>
          </p:nvPr>
        </p:nvSpPr>
        <p:spPr>
          <a:xfrm>
            <a:off x="1379250" y="4192342"/>
            <a:ext cx="6400807" cy="1348804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700"/>
            </a:pPr>
            <a:r>
              <a:t>Nursultan Kaidar</a:t>
            </a:r>
          </a:p>
          <a:p>
            <a:pPr marL="0" indent="0" algn="ctr">
              <a:lnSpc>
                <a:spcPct val="80000"/>
              </a:lnSpc>
              <a:buSzTx/>
              <a:buNone/>
              <a:defRPr sz="1700"/>
            </a:pPr>
            <a:r>
              <a:t> ECE student</a:t>
            </a:r>
          </a:p>
          <a:p>
            <a:pPr marL="0" indent="0" algn="ctr">
              <a:lnSpc>
                <a:spcPct val="80000"/>
              </a:lnSpc>
              <a:buSzTx/>
              <a:buNone/>
              <a:defRPr sz="1700"/>
            </a:pPr>
            <a:r>
              <a:t>ID: 201473203</a:t>
            </a:r>
          </a:p>
          <a:p>
            <a:pPr marL="0" indent="0" algn="ctr">
              <a:lnSpc>
                <a:spcPct val="80000"/>
              </a:lnSpc>
              <a:buSzTx/>
              <a:buNone/>
              <a:defRPr sz="1700"/>
            </a:pPr>
            <a:r>
              <a:t>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nursultan.kaidar@nu.edu.kz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ystem model"/>
          <p:cNvSpPr txBox="1"/>
          <p:nvPr>
            <p:ph type="title"/>
          </p:nvPr>
        </p:nvSpPr>
        <p:spPr>
          <a:xfrm>
            <a:off x="-4401" y="1010772"/>
            <a:ext cx="9152802" cy="76350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System model</a:t>
            </a:r>
          </a:p>
        </p:txBody>
      </p:sp>
      <p:sp>
        <p:nvSpPr>
          <p:cNvPr id="183" name="Уравнение"/>
          <p:cNvSpPr txBox="1"/>
          <p:nvPr/>
        </p:nvSpPr>
        <p:spPr>
          <a:xfrm>
            <a:off x="2380701" y="2123083"/>
            <a:ext cx="4382598" cy="53134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lim>
                  </m:limUp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84" name="The received signal can be generalized in every   cell for any user  , as given below"/>
          <p:cNvSpPr txBox="1"/>
          <p:nvPr/>
        </p:nvSpPr>
        <p:spPr>
          <a:xfrm>
            <a:off x="3485" y="1828881"/>
            <a:ext cx="9137030" cy="186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  <a:tab pos="4622800" algn="l"/>
                <a:tab pos="4978400" algn="l"/>
                <a:tab pos="5334000" algn="l"/>
                <a:tab pos="5689600" algn="l"/>
                <a:tab pos="6045200" algn="l"/>
                <a:tab pos="6400800" algn="l"/>
                <a:tab pos="6756400" algn="l"/>
                <a:tab pos="7112000" algn="l"/>
                <a:tab pos="7467600" algn="l"/>
                <a:tab pos="7823200" algn="l"/>
                <a:tab pos="8178800" algn="l"/>
                <a:tab pos="8534400" algn="l"/>
                <a:tab pos="8890000" algn="l"/>
                <a:tab pos="9245600" algn="l"/>
                <a:tab pos="9601200" algn="l"/>
                <a:tab pos="9956800" algn="l"/>
                <a:tab pos="10312400" algn="l"/>
                <a:tab pos="10668000" algn="l"/>
                <a:tab pos="11023600" algn="l"/>
                <a:tab pos="11391900" algn="l"/>
                <a:tab pos="11747500" algn="l"/>
                <a:tab pos="12103100" algn="l"/>
                <a:tab pos="12458700" algn="l"/>
                <a:tab pos="12814300" algn="l"/>
                <a:tab pos="13169900" algn="l"/>
                <a:tab pos="13525500" algn="l"/>
                <a:tab pos="13881100" algn="l"/>
                <a:tab pos="14236700" algn="l"/>
                <a:tab pos="14592300" algn="l"/>
                <a:tab pos="14947900" algn="l"/>
                <a:tab pos="15303500" algn="l"/>
                <a:tab pos="15659100" algn="l"/>
                <a:tab pos="16014700" algn="l"/>
                <a:tab pos="16370300" algn="l"/>
                <a:tab pos="16725900" algn="l"/>
                <a:tab pos="17081500" algn="l"/>
                <a:tab pos="17437100" algn="l"/>
                <a:tab pos="17792700" algn="l"/>
                <a:tab pos="18148300" algn="l"/>
                <a:tab pos="18503900" algn="l"/>
                <a:tab pos="18859500" algn="l"/>
                <a:tab pos="19215100" algn="l"/>
                <a:tab pos="19570700" algn="l"/>
                <a:tab pos="19926300" algn="l"/>
                <a:tab pos="20281900" algn="l"/>
                <a:tab pos="20637500" algn="l"/>
                <a:tab pos="20993100" algn="l"/>
                <a:tab pos="21348700" algn="l"/>
                <a:tab pos="21704300" algn="l"/>
                <a:tab pos="22059900" algn="l"/>
                <a:tab pos="22415500" algn="l"/>
                <a:tab pos="22783800" algn="l"/>
                <a:tab pos="23139400" algn="l"/>
                <a:tab pos="23495000" algn="l"/>
                <a:tab pos="23850600" algn="l"/>
                <a:tab pos="24206200" algn="l"/>
                <a:tab pos="24561800" algn="l"/>
                <a:tab pos="24917400" algn="l"/>
                <a:tab pos="25273000" algn="l"/>
                <a:tab pos="25628600" algn="l"/>
                <a:tab pos="25984200" algn="l"/>
                <a:tab pos="26339800" algn="l"/>
                <a:tab pos="26695400" algn="l"/>
                <a:tab pos="27051000" algn="l"/>
                <a:tab pos="27406600" algn="l"/>
                <a:tab pos="27762200" algn="l"/>
                <a:tab pos="28117800" algn="l"/>
                <a:tab pos="28473400" algn="l"/>
                <a:tab pos="28829000" algn="l"/>
                <a:tab pos="29184600" algn="l"/>
                <a:tab pos="29540200" algn="l"/>
                <a:tab pos="29895800" algn="l"/>
                <a:tab pos="30251400" algn="l"/>
                <a:tab pos="30607000" algn="l"/>
                <a:tab pos="30962600" algn="l"/>
                <a:tab pos="31318200" algn="l"/>
                <a:tab pos="31673800" algn="l"/>
                <a:tab pos="32029400" algn="l"/>
                <a:tab pos="32385000" algn="l"/>
                <a:tab pos="32740600" algn="l"/>
                <a:tab pos="33096200" algn="l"/>
                <a:tab pos="33451800" algn="l"/>
                <a:tab pos="33807400" algn="l"/>
                <a:tab pos="34175700" algn="l"/>
                <a:tab pos="34531300" algn="l"/>
                <a:tab pos="34886900" algn="l"/>
                <a:tab pos="35242500" algn="l"/>
                <a:tab pos="35598100" algn="l"/>
              </a:tabLst>
              <a:defRPr sz="1200">
                <a:solidFill>
                  <a:srgbClr val="000000"/>
                </a:solidFill>
              </a:defRPr>
            </a:pPr>
            <a:r>
              <a:t>The received signal can be generalized in every </a:t>
            </a:r>
            <a14:m>
              <m:oMath>
                <m:r>
                  <a:rPr xmlns:a="http://schemas.openxmlformats.org/drawingml/2006/main" sz="1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j</m:t>
                </m:r>
              </m:oMath>
            </a14:m>
            <a:r>
              <a:t> cell for any user </a:t>
            </a:r>
            <a14:m>
              <m:oMath>
                <m:r>
                  <a:rPr xmlns:a="http://schemas.openxmlformats.org/drawingml/2006/main" sz="1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k</m:t>
                </m:r>
              </m:oMath>
            </a14:m>
            <a:r>
              <a:t>, as given below</a:t>
            </a:r>
          </a:p>
        </p:txBody>
      </p:sp>
      <p:sp>
        <p:nvSpPr>
          <p:cNvPr id="185" name="Номер слайда"/>
          <p:cNvSpPr txBox="1"/>
          <p:nvPr>
            <p:ph type="sldNum" sz="quarter" idx="4294967295"/>
          </p:nvPr>
        </p:nvSpPr>
        <p:spPr>
          <a:xfrm>
            <a:off x="8684345" y="6466690"/>
            <a:ext cx="336807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  <p:sp>
        <p:nvSpPr>
          <p:cNvPr id="186" name="(19)"/>
          <p:cNvSpPr txBox="1"/>
          <p:nvPr/>
        </p:nvSpPr>
        <p:spPr>
          <a:xfrm>
            <a:off x="8701106" y="2283922"/>
            <a:ext cx="351471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(19)</a:t>
            </a:r>
          </a:p>
        </p:txBody>
      </p:sp>
      <p:sp>
        <p:nvSpPr>
          <p:cNvPr id="187" name="Уравнение"/>
          <p:cNvSpPr txBox="1"/>
          <p:nvPr/>
        </p:nvSpPr>
        <p:spPr>
          <a:xfrm>
            <a:off x="3698983" y="3337390"/>
            <a:ext cx="1746035" cy="54673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eqArr>
                        <m:eqArr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</m:e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</m:e>
                      </m:eqArr>
                    </m:e>
                  </m:d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88" name="(20)"/>
          <p:cNvSpPr txBox="1"/>
          <p:nvPr/>
        </p:nvSpPr>
        <p:spPr>
          <a:xfrm>
            <a:off x="8712330" y="3505922"/>
            <a:ext cx="351472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(20)</a:t>
            </a:r>
          </a:p>
        </p:txBody>
      </p:sp>
      <p:sp>
        <p:nvSpPr>
          <p:cNvPr id="189" name="Generic channel matrix is determined by"/>
          <p:cNvSpPr txBox="1"/>
          <p:nvPr/>
        </p:nvSpPr>
        <p:spPr>
          <a:xfrm>
            <a:off x="7216" y="2897215"/>
            <a:ext cx="9084672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Generic channel matrix is determined by</a:t>
            </a:r>
          </a:p>
        </p:txBody>
      </p:sp>
      <p:sp>
        <p:nvSpPr>
          <p:cNvPr id="190" name="Уравнение"/>
          <p:cNvSpPr txBox="1"/>
          <p:nvPr/>
        </p:nvSpPr>
        <p:spPr>
          <a:xfrm>
            <a:off x="3601028" y="4593523"/>
            <a:ext cx="2009290" cy="23178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m>
                        <m:m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baseJc m:val="center"/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</m:mPr>
                        <m:mr>
                          <m:e>
                            <m:sSubSup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sup>
                            </m:sSubSup>
                          </m:e>
                          <m:e>
                            <m:sSubSup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sup>
                            </m:sSubSup>
                          </m:e>
                        </m:mr>
                      </m:m>
                    </m:e>
                  </m:d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91" name="Уравнение"/>
          <p:cNvSpPr txBox="1"/>
          <p:nvPr/>
        </p:nvSpPr>
        <p:spPr>
          <a:xfrm>
            <a:off x="3053252" y="5495173"/>
            <a:ext cx="3015047" cy="24173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u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u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92" name="Уравнение"/>
          <p:cNvSpPr txBox="1"/>
          <p:nvPr/>
        </p:nvSpPr>
        <p:spPr>
          <a:xfrm>
            <a:off x="3053226" y="6034182"/>
            <a:ext cx="3015100" cy="24173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u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u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93" name="(22)"/>
          <p:cNvSpPr txBox="1"/>
          <p:nvPr/>
        </p:nvSpPr>
        <p:spPr>
          <a:xfrm>
            <a:off x="8710690" y="5511077"/>
            <a:ext cx="351471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(22)</a:t>
            </a:r>
          </a:p>
        </p:txBody>
      </p:sp>
      <p:sp>
        <p:nvSpPr>
          <p:cNvPr id="194" name="(23)"/>
          <p:cNvSpPr txBox="1"/>
          <p:nvPr/>
        </p:nvSpPr>
        <p:spPr>
          <a:xfrm>
            <a:off x="8710690" y="6050088"/>
            <a:ext cx="351471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(23)</a:t>
            </a:r>
          </a:p>
        </p:txBody>
      </p:sp>
      <p:sp>
        <p:nvSpPr>
          <p:cNvPr id="195" name="(21)"/>
          <p:cNvSpPr txBox="1"/>
          <p:nvPr/>
        </p:nvSpPr>
        <p:spPr>
          <a:xfrm>
            <a:off x="8710690" y="4593523"/>
            <a:ext cx="351471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(21)</a:t>
            </a:r>
          </a:p>
        </p:txBody>
      </p:sp>
      <p:sp>
        <p:nvSpPr>
          <p:cNvPr id="196" name="Beamforming matrix can be written as"/>
          <p:cNvSpPr txBox="1"/>
          <p:nvPr/>
        </p:nvSpPr>
        <p:spPr>
          <a:xfrm>
            <a:off x="34430" y="4142199"/>
            <a:ext cx="9052692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Beamforming matrix can be written as</a:t>
            </a:r>
          </a:p>
        </p:txBody>
      </p:sp>
      <p:sp>
        <p:nvSpPr>
          <p:cNvPr id="197" name="The following equations are the columns of the matrix   using (20)"/>
          <p:cNvSpPr txBox="1"/>
          <p:nvPr/>
        </p:nvSpPr>
        <p:spPr>
          <a:xfrm>
            <a:off x="35613" y="5061420"/>
            <a:ext cx="9027877" cy="286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  <a:r>
              <a:t>The following equations are the columns of the matrix </a:t>
            </a:r>
            <a14:m>
              <m:oMath>
                <m:sSubSup>
                  <m:e>
                    <m:r>
                      <m:rPr>
                        <m:nor/>
                      </m:rPr>
                      <a:rPr xmlns:a="http://schemas.openxmlformats.org/drawingml/2006/main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V</m:t>
                    </m:r>
                  </m:e>
                  <m:sub>
                    <m:r>
                      <a:rPr xmlns:a="http://schemas.openxmlformats.org/drawingml/2006/main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xmlns:a="http://schemas.openxmlformats.org/drawingml/2006/main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xmlns:a="http://schemas.openxmlformats.org/drawingml/2006/main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sup>
                </m:sSubSup>
              </m:oMath>
            </a14:m>
            <a:r>
              <a:t> using (20)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ystem model"/>
          <p:cNvSpPr txBox="1"/>
          <p:nvPr>
            <p:ph type="title"/>
          </p:nvPr>
        </p:nvSpPr>
        <p:spPr>
          <a:xfrm>
            <a:off x="175" y="1006721"/>
            <a:ext cx="9143650" cy="76350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System model</a:t>
            </a:r>
          </a:p>
        </p:txBody>
      </p:sp>
      <p:sp>
        <p:nvSpPr>
          <p:cNvPr id="200" name="Уравнение"/>
          <p:cNvSpPr txBox="1"/>
          <p:nvPr/>
        </p:nvSpPr>
        <p:spPr>
          <a:xfrm>
            <a:off x="2588448" y="2294158"/>
            <a:ext cx="3082822" cy="5313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limUpp>
                    <m:e>
                      <m:limLow>
                        <m:e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lim>
                  </m:limUp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</m:oMath>
              </m:oMathPara>
            </a14:m>
            <a:endParaRPr sz="1400"/>
          </a:p>
        </p:txBody>
      </p:sp>
      <p:sp>
        <p:nvSpPr>
          <p:cNvPr id="201" name="Уравнение"/>
          <p:cNvSpPr txBox="1"/>
          <p:nvPr/>
        </p:nvSpPr>
        <p:spPr>
          <a:xfrm>
            <a:off x="2864364" y="3051916"/>
            <a:ext cx="3255561" cy="91067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m>
                        <m:m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baseJc m:val="center"/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</m:mPr>
                        <m:mr>
                          <m:e>
                            <m:sSubSup>
                              <m:e>
                                <m:limUpp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lim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˜</m:t>
                                    </m:r>
                                  </m:lim>
                                </m:limUpp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bSup>
                          </m:e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sSubSup>
                              <m:e>
                                <m:limUpp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lim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˜</m:t>
                                    </m:r>
                                  </m:lim>
                                </m:limUpp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</m:m>
                    </m:e>
                  </m:d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eqArr>
                        <m:eqArr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p>
                            <m:e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p>
                        </m:e>
                        <m:e>
                          <m:sSup>
                            <m:e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1,2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p>
                        </m:e>
                      </m:eqArr>
                    </m:e>
                  </m:d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m>
                        <m:m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baseJc m:val="center"/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</m:mPr>
                        <m:mr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sSubSup>
                              <m:e>
                                <m:limUpp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lim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˜</m:t>
                                    </m:r>
                                  </m:lim>
                                </m:limUpp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bSup>
                          </m:e>
                        </m:mr>
                        <m:mr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sSubSup>
                              <m:e>
                                <m:limUpp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lim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˜</m:t>
                                    </m:r>
                                  </m:lim>
                                </m:limUpp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mr>
                      </m:m>
                    </m:e>
                  </m:d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eqArr>
                        <m:eqArr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p>
                            <m:e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p>
                        </m:e>
                        <m:e>
                          <m:sSup>
                            <m:e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p>
                        </m:e>
                      </m:eqArr>
                    </m:e>
                  </m:d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</m:oMath>
              </m:oMathPara>
            </a14:m>
            <a:endParaRPr sz="1400"/>
          </a:p>
        </p:txBody>
      </p:sp>
      <p:sp>
        <p:nvSpPr>
          <p:cNvPr id="202" name="Уравнение"/>
          <p:cNvSpPr txBox="1"/>
          <p:nvPr/>
        </p:nvSpPr>
        <p:spPr>
          <a:xfrm>
            <a:off x="2865631" y="4163493"/>
            <a:ext cx="2282399" cy="91067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eqArr>
                        <m:eqArr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bSup>
                            <m:e>
                              <m:limUpp>
                                <m:e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˜</m:t>
                                  </m:r>
                                </m:lim>
                              </m:limUpp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bSup>
                        </m:e>
                        <m:e>
                          <m:sSubSup>
                            <m:e>
                              <m:limUpp>
                                <m:e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˜</m:t>
                                  </m:r>
                                </m:lim>
                              </m:limUpp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eqArr>
                    </m:e>
                  </m:d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eqArr>
                        <m:eqArr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bSup>
                            <m:e>
                              <m:limUpp>
                                <m:e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˜</m:t>
                                  </m:r>
                                </m:lim>
                              </m:limUpp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bSup>
                        </m:e>
                        <m:e>
                          <m:sSubSup>
                            <m:e>
                              <m:limUpp>
                                <m:e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˜</m:t>
                                  </m:r>
                                </m:lim>
                              </m:limUpp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eqArr>
                    </m:e>
                  </m:d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</m:oMath>
              </m:oMathPara>
            </a14:m>
            <a:endParaRPr sz="1400"/>
          </a:p>
        </p:txBody>
      </p:sp>
      <p:sp>
        <p:nvSpPr>
          <p:cNvPr id="203" name="Уравнение"/>
          <p:cNvSpPr txBox="1"/>
          <p:nvPr/>
        </p:nvSpPr>
        <p:spPr>
          <a:xfrm>
            <a:off x="2865145" y="5250922"/>
            <a:ext cx="1834074" cy="91067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m>
                        <m:m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baseJc m:val="center"/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</m:mPr>
                        <m:mr>
                          <m:e>
                            <m:sSubSup>
                              <m:e>
                                <m:limUpp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lim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˜</m:t>
                                    </m:r>
                                  </m:lim>
                                </m:limUpp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bSup>
                          </m:e>
                          <m:e>
                            <m:sSubSup>
                              <m:e>
                                <m:limUpp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lim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˜</m:t>
                                    </m:r>
                                  </m:lim>
                                </m:limUpp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bSup>
                          </m:e>
                        </m:mr>
                        <m:mr>
                          <m:e>
                            <m:sSubSup>
                              <m:e>
                                <m:limUpp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lim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˜</m:t>
                                    </m:r>
                                  </m:lim>
                                </m:limUpp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  <m:e>
                            <m:sSubSup>
                              <m:e>
                                <m:limUpp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lim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˜</m:t>
                                    </m:r>
                                  </m:lim>
                                </m:limUpp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mr>
                      </m:m>
                    </m:e>
                  </m:d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eqArr>
                        <m:eqArr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p>
                            <m:e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p>
                        </m:e>
                        <m:e>
                          <m:sSup>
                            <m:e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p>
                        </m:e>
                      </m:eqArr>
                    </m:e>
                  </m:d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</m:oMath>
              </m:oMathPara>
            </a14:m>
            <a:endParaRPr sz="1400"/>
          </a:p>
        </p:txBody>
      </p:sp>
      <p:sp>
        <p:nvSpPr>
          <p:cNvPr id="204" name="Уравнение"/>
          <p:cNvSpPr txBox="1"/>
          <p:nvPr/>
        </p:nvSpPr>
        <p:spPr>
          <a:xfrm>
            <a:off x="2832152" y="6338351"/>
            <a:ext cx="2349357" cy="36497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bar>
                    <m:bar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pos m:val="top"/>
                    </m:barPr>
                    <m:e>
                      <m:sSubSu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  <m:sup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sup>
                      </m:sSubSup>
                    </m:e>
                  </m:bar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205" name="(24)"/>
          <p:cNvSpPr txBox="1"/>
          <p:nvPr/>
        </p:nvSpPr>
        <p:spPr>
          <a:xfrm>
            <a:off x="8311329" y="6416002"/>
            <a:ext cx="351471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(24)</a:t>
            </a:r>
          </a:p>
        </p:txBody>
      </p:sp>
      <p:sp>
        <p:nvSpPr>
          <p:cNvPr id="206" name="Номер слайда"/>
          <p:cNvSpPr txBox="1"/>
          <p:nvPr>
            <p:ph type="sldNum" sz="quarter" idx="4294967295"/>
          </p:nvPr>
        </p:nvSpPr>
        <p:spPr>
          <a:xfrm>
            <a:off x="8693769" y="6320775"/>
            <a:ext cx="327382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  <p:sp>
        <p:nvSpPr>
          <p:cNvPr id="207" name="The received signal for cell   and user   can be written as"/>
          <p:cNvSpPr txBox="1"/>
          <p:nvPr/>
        </p:nvSpPr>
        <p:spPr>
          <a:xfrm>
            <a:off x="33828" y="1910626"/>
            <a:ext cx="9076344" cy="24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  <a:r>
              <a:t>The received signal for cell </a:t>
            </a:r>
            <a14:m>
              <m:oMath>
                <m:r>
                  <a:rPr xmlns:a="http://schemas.openxmlformats.org/drawingml/2006/main" sz="11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j</m:t>
                </m:r>
              </m:oMath>
            </a14:m>
            <a:r>
              <a:t> and user </a:t>
            </a:r>
            <a14:m>
              <m:oMath>
                <m:r>
                  <a:rPr xmlns:a="http://schemas.openxmlformats.org/drawingml/2006/main" sz="1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k</m:t>
                </m:r>
              </m:oMath>
            </a14:m>
            <a:r>
              <a:t> can be written as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107;p15"/>
          <p:cNvSpPr txBox="1"/>
          <p:nvPr>
            <p:ph type="title"/>
          </p:nvPr>
        </p:nvSpPr>
        <p:spPr>
          <a:xfrm>
            <a:off x="311699" y="904147"/>
            <a:ext cx="8520602" cy="763505"/>
          </a:xfrm>
          <a:prstGeom prst="rect">
            <a:avLst/>
          </a:prstGeom>
        </p:spPr>
        <p:txBody>
          <a:bodyPr lIns="45699" tIns="45699" rIns="45699" bIns="45699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Results Discussion</a:t>
            </a:r>
          </a:p>
        </p:txBody>
      </p:sp>
      <p:sp>
        <p:nvSpPr>
          <p:cNvPr id="210" name="Google Shape;108;p15"/>
          <p:cNvSpPr txBox="1"/>
          <p:nvPr>
            <p:ph type="body" sz="quarter" idx="1"/>
          </p:nvPr>
        </p:nvSpPr>
        <p:spPr>
          <a:xfrm>
            <a:off x="311700" y="6164100"/>
            <a:ext cx="8017500" cy="545704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algn="ctr">
              <a:buSzTx/>
              <a:buNone/>
              <a:defRPr sz="2100">
                <a:solidFill>
                  <a:srgbClr val="000000"/>
                </a:solidFill>
              </a:defRPr>
            </a:lvl1pPr>
          </a:lstStyle>
          <a:p>
            <a:pPr/>
            <a:r>
              <a:t>Figure 2. Average BER for SNR=20 dB, and 100000 iterations.</a:t>
            </a:r>
          </a:p>
        </p:txBody>
      </p:sp>
      <p:pic>
        <p:nvPicPr>
          <p:cNvPr id="211" name="Google Shape;109;p15" descr="Google Shape;109;p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7738" y="1667648"/>
            <a:ext cx="6785421" cy="4191654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Номер слайда"/>
          <p:cNvSpPr txBox="1"/>
          <p:nvPr>
            <p:ph type="sldNum" sz="quarter" idx="4294967295"/>
          </p:nvPr>
        </p:nvSpPr>
        <p:spPr>
          <a:xfrm>
            <a:off x="8684345" y="6320775"/>
            <a:ext cx="336807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114;p16"/>
          <p:cNvSpPr txBox="1"/>
          <p:nvPr>
            <p:ph type="title"/>
          </p:nvPr>
        </p:nvSpPr>
        <p:spPr>
          <a:xfrm>
            <a:off x="311699" y="904147"/>
            <a:ext cx="8520602" cy="763505"/>
          </a:xfrm>
          <a:prstGeom prst="rect">
            <a:avLst/>
          </a:prstGeom>
        </p:spPr>
        <p:txBody>
          <a:bodyPr lIns="45699" tIns="45699" rIns="45699" bIns="45699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Results Discussion</a:t>
            </a:r>
          </a:p>
        </p:txBody>
      </p:sp>
      <p:sp>
        <p:nvSpPr>
          <p:cNvPr id="215" name="Google Shape;115;p16"/>
          <p:cNvSpPr txBox="1"/>
          <p:nvPr>
            <p:ph type="body" sz="quarter" idx="1"/>
          </p:nvPr>
        </p:nvSpPr>
        <p:spPr>
          <a:xfrm>
            <a:off x="311700" y="6164100"/>
            <a:ext cx="8017500" cy="545704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algn="ctr">
              <a:buSzTx/>
              <a:buNone/>
              <a:defRPr sz="2100">
                <a:solidFill>
                  <a:srgbClr val="000000"/>
                </a:solidFill>
              </a:defRPr>
            </a:lvl1pPr>
          </a:lstStyle>
          <a:p>
            <a:pPr/>
            <a:r>
              <a:t>Figure 3. Average BER for SNR=25 dB, and 100000 iterations.</a:t>
            </a:r>
          </a:p>
        </p:txBody>
      </p:sp>
      <p:pic>
        <p:nvPicPr>
          <p:cNvPr id="216" name="Google Shape;116;p16" descr="Google Shape;116;p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7738" y="1820048"/>
            <a:ext cx="6785421" cy="4191654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Номер слайда"/>
          <p:cNvSpPr txBox="1"/>
          <p:nvPr>
            <p:ph type="sldNum" sz="quarter" idx="4294967295"/>
          </p:nvPr>
        </p:nvSpPr>
        <p:spPr>
          <a:xfrm>
            <a:off x="8684345" y="6320775"/>
            <a:ext cx="336807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push dir="l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121;p17"/>
          <p:cNvSpPr txBox="1"/>
          <p:nvPr>
            <p:ph type="title"/>
          </p:nvPr>
        </p:nvSpPr>
        <p:spPr>
          <a:xfrm>
            <a:off x="311699" y="904147"/>
            <a:ext cx="8520602" cy="763505"/>
          </a:xfrm>
          <a:prstGeom prst="rect">
            <a:avLst/>
          </a:prstGeom>
        </p:spPr>
        <p:txBody>
          <a:bodyPr lIns="45699" tIns="45699" rIns="45699" bIns="45699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Results Discussion</a:t>
            </a:r>
          </a:p>
        </p:txBody>
      </p:sp>
      <p:sp>
        <p:nvSpPr>
          <p:cNvPr id="220" name="Google Shape;122;p17"/>
          <p:cNvSpPr txBox="1"/>
          <p:nvPr>
            <p:ph type="body" sz="quarter" idx="1"/>
          </p:nvPr>
        </p:nvSpPr>
        <p:spPr>
          <a:xfrm>
            <a:off x="311700" y="6164100"/>
            <a:ext cx="8017500" cy="545704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algn="ctr">
              <a:buSzTx/>
              <a:buNone/>
              <a:defRPr sz="2100">
                <a:solidFill>
                  <a:srgbClr val="000000"/>
                </a:solidFill>
              </a:defRPr>
            </a:lvl1pPr>
          </a:lstStyle>
          <a:p>
            <a:pPr/>
            <a:r>
              <a:t>Figure 4. Average BER for SNR=30 dB, and 100000 iterations.</a:t>
            </a:r>
          </a:p>
        </p:txBody>
      </p:sp>
      <p:pic>
        <p:nvPicPr>
          <p:cNvPr id="221" name="Google Shape;123;p17" descr="Google Shape;123;p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7738" y="1820048"/>
            <a:ext cx="6785421" cy="4191654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Номер слайда"/>
          <p:cNvSpPr txBox="1"/>
          <p:nvPr>
            <p:ph type="sldNum" sz="quarter" idx="4294967295"/>
          </p:nvPr>
        </p:nvSpPr>
        <p:spPr>
          <a:xfrm>
            <a:off x="8684345" y="6320775"/>
            <a:ext cx="336807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push dir="l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128;p18"/>
          <p:cNvSpPr txBox="1"/>
          <p:nvPr>
            <p:ph type="title"/>
          </p:nvPr>
        </p:nvSpPr>
        <p:spPr>
          <a:xfrm>
            <a:off x="311699" y="904147"/>
            <a:ext cx="8520602" cy="763505"/>
          </a:xfrm>
          <a:prstGeom prst="rect">
            <a:avLst/>
          </a:prstGeom>
        </p:spPr>
        <p:txBody>
          <a:bodyPr lIns="45699" tIns="45699" rIns="45699" bIns="45699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Results Discussion</a:t>
            </a:r>
          </a:p>
        </p:txBody>
      </p:sp>
      <p:sp>
        <p:nvSpPr>
          <p:cNvPr id="225" name="Google Shape;129;p18"/>
          <p:cNvSpPr txBox="1"/>
          <p:nvPr>
            <p:ph type="body" sz="quarter" idx="1"/>
          </p:nvPr>
        </p:nvSpPr>
        <p:spPr>
          <a:xfrm>
            <a:off x="311700" y="6164100"/>
            <a:ext cx="8017500" cy="545704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algn="ctr">
              <a:buSzTx/>
              <a:buNone/>
              <a:defRPr sz="2100">
                <a:solidFill>
                  <a:srgbClr val="000000"/>
                </a:solidFill>
              </a:defRPr>
            </a:lvl1pPr>
          </a:lstStyle>
          <a:p>
            <a:pPr/>
            <a:r>
              <a:t>Figure 5. Merged picture of three average BER figures.</a:t>
            </a:r>
          </a:p>
        </p:txBody>
      </p:sp>
      <p:pic>
        <p:nvPicPr>
          <p:cNvPr id="226" name="Google Shape;130;p18" descr="Google Shape;130;p1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7738" y="1820048"/>
            <a:ext cx="6785421" cy="4191654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Номер слайда"/>
          <p:cNvSpPr txBox="1"/>
          <p:nvPr>
            <p:ph type="sldNum" sz="quarter" idx="4294967295"/>
          </p:nvPr>
        </p:nvSpPr>
        <p:spPr>
          <a:xfrm>
            <a:off x="8684345" y="6320775"/>
            <a:ext cx="336807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push dir="l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135;p19"/>
          <p:cNvSpPr txBox="1"/>
          <p:nvPr>
            <p:ph type="title"/>
          </p:nvPr>
        </p:nvSpPr>
        <p:spPr>
          <a:xfrm>
            <a:off x="311699" y="904147"/>
            <a:ext cx="8520602" cy="763505"/>
          </a:xfrm>
          <a:prstGeom prst="rect">
            <a:avLst/>
          </a:prstGeom>
        </p:spPr>
        <p:txBody>
          <a:bodyPr lIns="45699" tIns="45699" rIns="45699" bIns="45699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Results Discussion</a:t>
            </a:r>
          </a:p>
        </p:txBody>
      </p:sp>
      <p:sp>
        <p:nvSpPr>
          <p:cNvPr id="230" name="Google Shape;136;p19"/>
          <p:cNvSpPr txBox="1"/>
          <p:nvPr>
            <p:ph type="body" sz="quarter" idx="1"/>
          </p:nvPr>
        </p:nvSpPr>
        <p:spPr>
          <a:xfrm>
            <a:off x="311700" y="6164100"/>
            <a:ext cx="8017500" cy="545704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algn="ctr">
              <a:buSzTx/>
              <a:buNone/>
              <a:defRPr sz="2100">
                <a:solidFill>
                  <a:srgbClr val="000000"/>
                </a:solidFill>
              </a:defRPr>
            </a:lvl1pPr>
          </a:lstStyle>
          <a:p>
            <a:pPr/>
            <a:r>
              <a:t>Figure 6. BER vs. transmit SNR.</a:t>
            </a:r>
          </a:p>
        </p:txBody>
      </p:sp>
      <p:pic>
        <p:nvPicPr>
          <p:cNvPr id="231" name="Google Shape;137;p19" descr="Google Shape;137;p1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4187" y="1667648"/>
            <a:ext cx="6932539" cy="4286602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Номер слайда"/>
          <p:cNvSpPr txBox="1"/>
          <p:nvPr>
            <p:ph type="sldNum" sz="quarter" idx="4294967295"/>
          </p:nvPr>
        </p:nvSpPr>
        <p:spPr>
          <a:xfrm>
            <a:off x="8684345" y="6320775"/>
            <a:ext cx="336807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push dir="l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142;p20"/>
          <p:cNvSpPr txBox="1"/>
          <p:nvPr>
            <p:ph type="title"/>
          </p:nvPr>
        </p:nvSpPr>
        <p:spPr>
          <a:xfrm>
            <a:off x="311699" y="904147"/>
            <a:ext cx="8520602" cy="763505"/>
          </a:xfrm>
          <a:prstGeom prst="rect">
            <a:avLst/>
          </a:prstGeom>
        </p:spPr>
        <p:txBody>
          <a:bodyPr lIns="45699" tIns="45699" rIns="45699" bIns="45699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Results Discussion</a:t>
            </a:r>
          </a:p>
        </p:txBody>
      </p:sp>
      <p:sp>
        <p:nvSpPr>
          <p:cNvPr id="235" name="Google Shape;143;p20"/>
          <p:cNvSpPr txBox="1"/>
          <p:nvPr>
            <p:ph type="body" sz="quarter" idx="1"/>
          </p:nvPr>
        </p:nvSpPr>
        <p:spPr>
          <a:xfrm>
            <a:off x="311700" y="6164100"/>
            <a:ext cx="8017500" cy="545704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algn="ctr">
              <a:buSzTx/>
              <a:buNone/>
              <a:defRPr sz="2100">
                <a:solidFill>
                  <a:srgbClr val="000000"/>
                </a:solidFill>
              </a:defRPr>
            </a:lvl1pPr>
          </a:lstStyle>
          <a:p>
            <a:pPr/>
            <a:r>
              <a:t>Figure 7. BER vs. transmit SNR (second case).</a:t>
            </a:r>
          </a:p>
        </p:txBody>
      </p:sp>
      <p:pic>
        <p:nvPicPr>
          <p:cNvPr id="236" name="Google Shape;144;p20" descr="Google Shape;144;p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7738" y="1667648"/>
            <a:ext cx="7025418" cy="4344054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Номер слайда"/>
          <p:cNvSpPr txBox="1"/>
          <p:nvPr>
            <p:ph type="sldNum" sz="quarter" idx="4294967295"/>
          </p:nvPr>
        </p:nvSpPr>
        <p:spPr>
          <a:xfrm>
            <a:off x="8684345" y="6320775"/>
            <a:ext cx="336807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push dir="l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149;p21"/>
          <p:cNvSpPr txBox="1"/>
          <p:nvPr>
            <p:ph type="title"/>
          </p:nvPr>
        </p:nvSpPr>
        <p:spPr>
          <a:xfrm>
            <a:off x="311699" y="1343448"/>
            <a:ext cx="8520602" cy="763505"/>
          </a:xfrm>
          <a:prstGeom prst="rect">
            <a:avLst/>
          </a:prstGeom>
        </p:spPr>
        <p:txBody>
          <a:bodyPr lIns="45699" tIns="45699" rIns="45699" bIns="45699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Conclusion</a:t>
            </a:r>
          </a:p>
        </p:txBody>
      </p:sp>
      <p:sp>
        <p:nvSpPr>
          <p:cNvPr id="240" name="Google Shape;150;p21"/>
          <p:cNvSpPr txBox="1"/>
          <p:nvPr>
            <p:ph type="body" idx="1"/>
          </p:nvPr>
        </p:nvSpPr>
        <p:spPr>
          <a:xfrm>
            <a:off x="1620" y="2437932"/>
            <a:ext cx="9140760" cy="3654137"/>
          </a:xfrm>
          <a:prstGeom prst="rect">
            <a:avLst/>
          </a:prstGeom>
        </p:spPr>
        <p:txBody>
          <a:bodyPr lIns="45699" tIns="45699" rIns="45699" bIns="45699"/>
          <a:lstStyle/>
          <a:p>
            <a:pPr>
              <a:buClr>
                <a:srgbClr val="000000"/>
              </a:buClr>
              <a:defRPr>
                <a:solidFill>
                  <a:srgbClr val="000000"/>
                </a:solidFill>
              </a:defRPr>
            </a:pPr>
            <a:r>
              <a:t>Obtained results in terms of average BER for SNR of 20 dB, 25 dB, and 30 dB with the number of iterations equal to 10^5</a:t>
            </a:r>
          </a:p>
          <a:p>
            <a:pPr>
              <a:buClr>
                <a:srgbClr val="000000"/>
              </a:buClr>
              <a:defRPr>
                <a:solidFill>
                  <a:srgbClr val="000000"/>
                </a:solidFill>
              </a:defRPr>
            </a:pPr>
            <a:r>
              <a:t>BER vs. transmit SNR (two cases)</a:t>
            </a:r>
          </a:p>
          <a:p>
            <a:pPr>
              <a:buClr>
                <a:srgbClr val="000000"/>
              </a:buClr>
              <a:defRPr>
                <a:solidFill>
                  <a:srgbClr val="000000"/>
                </a:solidFill>
              </a:defRPr>
            </a:pPr>
            <a:r>
              <a:t>Possible research directions</a:t>
            </a:r>
          </a:p>
          <a:p>
            <a:pPr>
              <a:spcBef>
                <a:spcPts val="600"/>
              </a:spcBef>
              <a:buClr>
                <a:srgbClr val="000000"/>
              </a:buClr>
              <a:defRPr>
                <a:solidFill>
                  <a:srgbClr val="000000"/>
                </a:solidFill>
              </a:defRPr>
            </a:pPr>
            <a:r>
              <a:t>Future research goals</a:t>
            </a:r>
          </a:p>
        </p:txBody>
      </p:sp>
      <p:sp>
        <p:nvSpPr>
          <p:cNvPr id="241" name="Номер слайда"/>
          <p:cNvSpPr txBox="1"/>
          <p:nvPr>
            <p:ph type="sldNum" sz="quarter" idx="4294967295"/>
          </p:nvPr>
        </p:nvSpPr>
        <p:spPr>
          <a:xfrm>
            <a:off x="8684345" y="6320775"/>
            <a:ext cx="336807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14:prism dir="l" isContent="0" isInverted="1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mph" nodeType="clickEffect" presetSubtype="0" presetID="8" grpId="1" fill="hold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157;p22"/>
          <p:cNvSpPr txBox="1"/>
          <p:nvPr>
            <p:ph type="title"/>
          </p:nvPr>
        </p:nvSpPr>
        <p:spPr>
          <a:xfrm>
            <a:off x="311699" y="1191323"/>
            <a:ext cx="8520602" cy="76350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Reference list</a:t>
            </a:r>
          </a:p>
        </p:txBody>
      </p:sp>
      <p:sp>
        <p:nvSpPr>
          <p:cNvPr id="244" name="Google Shape;158;p22"/>
          <p:cNvSpPr txBox="1"/>
          <p:nvPr>
            <p:ph type="body" idx="1"/>
          </p:nvPr>
        </p:nvSpPr>
        <p:spPr>
          <a:xfrm>
            <a:off x="-13604" y="2133685"/>
            <a:ext cx="9171208" cy="3981268"/>
          </a:xfrm>
          <a:prstGeom prst="rect">
            <a:avLst/>
          </a:prstGeom>
        </p:spPr>
        <p:txBody>
          <a:bodyPr/>
          <a:lstStyle/>
          <a:p>
            <a:pPr marL="450000" indent="-450000" algn="just">
              <a:buSzTx/>
              <a:buNone/>
              <a:defRPr>
                <a:solidFill>
                  <a:srgbClr val="000000"/>
                </a:solidFill>
              </a:defRPr>
            </a:pPr>
            <a:r>
              <a:t>[1] V. R. Cadambe and S. A. Jafar, “Interference alignment and degrees of freedom of the K-user interference channel,” </a:t>
            </a:r>
            <a:r>
              <a:rPr i="1"/>
              <a:t>IEEE Transactions on Information Theory</a:t>
            </a:r>
            <a:r>
              <a:t>, vol. 54, no. 8, pp. 3425 –3441, Aug. 2008.</a:t>
            </a:r>
          </a:p>
          <a:p>
            <a:pPr marL="450000" indent="-450000" algn="just">
              <a:buSzTx/>
              <a:buNone/>
              <a:defRPr>
                <a:solidFill>
                  <a:srgbClr val="222222"/>
                </a:solidFill>
              </a:defRPr>
            </a:pPr>
            <a:r>
              <a:t>[2] </a:t>
            </a:r>
            <a:r>
              <a:rPr>
                <a:solidFill>
                  <a:srgbClr val="000000"/>
                </a:solidFill>
              </a:rPr>
              <a:t>Y. Wei and T. Lok, "An Iterative Interference Alignment Algorithm for the General MIMO X Channel," IEEE Transactions on Wireless Communications, vol. 18, no. 3, pp. 1847-1859, March 2019.</a:t>
            </a:r>
          </a:p>
          <a:p>
            <a:pPr marL="450000" indent="-450000" algn="just">
              <a:buSzTx/>
              <a:buNone/>
              <a:defRPr>
                <a:solidFill>
                  <a:srgbClr val="222222"/>
                </a:solidFill>
              </a:defRPr>
            </a:pPr>
            <a:r>
              <a:t>[3] </a:t>
            </a:r>
            <a:r>
              <a:rPr>
                <a:solidFill>
                  <a:srgbClr val="000000"/>
                </a:solidFill>
              </a:rPr>
              <a:t>K. Ghorbani and A. Falahati, "Interference alignment and scheduling in clustered partially connected small cell networks," International Journal of Communication Systems, vol. 33, no. 16, November 2020.</a:t>
            </a:r>
          </a:p>
          <a:p>
            <a:pPr marL="450000" indent="-450000" algn="just">
              <a:buSzTx/>
              <a:buNone/>
              <a:defRPr>
                <a:solidFill>
                  <a:srgbClr val="222222"/>
                </a:solidFill>
              </a:defRPr>
            </a:pPr>
            <a:r>
              <a:t>[4] </a:t>
            </a:r>
            <a:r>
              <a:rPr>
                <a:solidFill>
                  <a:srgbClr val="000000"/>
                </a:solidFill>
              </a:rPr>
              <a:t>S. A. Jafar, "Interference Alignment — A New Look at Signal Dimensions in a Communication Network," Foundations and Trends in Communications and Information Theory, vol. 7, no. 1, 1–134, 2010.</a:t>
            </a:r>
          </a:p>
        </p:txBody>
      </p:sp>
      <p:sp>
        <p:nvSpPr>
          <p:cNvPr id="245" name="Номер слайда"/>
          <p:cNvSpPr txBox="1"/>
          <p:nvPr>
            <p:ph type="sldNum" sz="quarter" idx="4294967295"/>
          </p:nvPr>
        </p:nvSpPr>
        <p:spPr>
          <a:xfrm>
            <a:off x="8684345" y="6320775"/>
            <a:ext cx="336807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74;p11"/>
          <p:cNvSpPr txBox="1"/>
          <p:nvPr>
            <p:ph type="title"/>
          </p:nvPr>
        </p:nvSpPr>
        <p:spPr>
          <a:xfrm>
            <a:off x="311699" y="1099847"/>
            <a:ext cx="8520602" cy="763504"/>
          </a:xfrm>
          <a:prstGeom prst="rect">
            <a:avLst/>
          </a:prstGeom>
        </p:spPr>
        <p:txBody>
          <a:bodyPr lIns="45699" tIns="45699" rIns="45699" bIns="45699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Outline</a:t>
            </a:r>
          </a:p>
        </p:txBody>
      </p:sp>
      <p:sp>
        <p:nvSpPr>
          <p:cNvPr id="102" name="Google Shape;75;p11"/>
          <p:cNvSpPr txBox="1"/>
          <p:nvPr>
            <p:ph type="body" idx="1"/>
          </p:nvPr>
        </p:nvSpPr>
        <p:spPr>
          <a:xfrm>
            <a:off x="-2989" y="2007029"/>
            <a:ext cx="9149978" cy="4085041"/>
          </a:xfrm>
          <a:prstGeom prst="rect">
            <a:avLst/>
          </a:prstGeom>
        </p:spPr>
        <p:txBody>
          <a:bodyPr lIns="45699" tIns="45699" rIns="45699" bIns="45699"/>
          <a:lstStyle/>
          <a:p>
            <a:pPr>
              <a:buClr>
                <a:srgbClr val="000000"/>
              </a:buClr>
              <a:defRPr>
                <a:solidFill>
                  <a:srgbClr val="000000"/>
                </a:solidFill>
              </a:defRPr>
            </a:pPr>
            <a:r>
              <a:t>Introduction (motivation, importance of IA, schemes and applications)</a:t>
            </a:r>
          </a:p>
          <a:p>
            <a:pPr>
              <a:buClr>
                <a:srgbClr val="000000"/>
              </a:buClr>
              <a:defRPr>
                <a:solidFill>
                  <a:srgbClr val="000000"/>
                </a:solidFill>
              </a:defRPr>
            </a:pPr>
            <a:r>
              <a:t>System model</a:t>
            </a:r>
          </a:p>
          <a:p>
            <a:pPr>
              <a:buClr>
                <a:srgbClr val="000000"/>
              </a:buClr>
              <a:defRPr>
                <a:solidFill>
                  <a:srgbClr val="000000"/>
                </a:solidFill>
              </a:defRPr>
            </a:pPr>
            <a:r>
              <a:t>Results Discussion</a:t>
            </a:r>
          </a:p>
          <a:p>
            <a:pPr>
              <a:buClr>
                <a:srgbClr val="000000"/>
              </a:buClr>
              <a:defRPr>
                <a:solidFill>
                  <a:srgbClr val="000000"/>
                </a:solidFill>
              </a:defRPr>
            </a:pPr>
            <a:r>
              <a:t>Conclusion</a:t>
            </a:r>
          </a:p>
          <a:p>
            <a:pPr>
              <a:buClr>
                <a:srgbClr val="000000"/>
              </a:buClr>
              <a:defRPr>
                <a:solidFill>
                  <a:srgbClr val="000000"/>
                </a:solidFill>
              </a:defRPr>
            </a:pPr>
            <a:r>
              <a:t>Q&amp;A</a:t>
            </a:r>
          </a:p>
        </p:txBody>
      </p:sp>
      <p:sp>
        <p:nvSpPr>
          <p:cNvPr id="103" name="Номер слайда"/>
          <p:cNvSpPr txBox="1"/>
          <p:nvPr>
            <p:ph type="sldNum" sz="quarter" idx="4294967295"/>
          </p:nvPr>
        </p:nvSpPr>
        <p:spPr>
          <a:xfrm>
            <a:off x="8754974" y="6320775"/>
            <a:ext cx="266176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14:prism dir="l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164;p23"/>
          <p:cNvSpPr txBox="1"/>
          <p:nvPr>
            <p:ph type="title"/>
          </p:nvPr>
        </p:nvSpPr>
        <p:spPr>
          <a:xfrm>
            <a:off x="373083" y="647247"/>
            <a:ext cx="8021402" cy="2451606"/>
          </a:xfrm>
          <a:prstGeom prst="rect">
            <a:avLst/>
          </a:prstGeom>
        </p:spPr>
        <p:txBody>
          <a:bodyPr/>
          <a:lstStyle/>
          <a:p>
            <a:pPr/>
            <a:r>
              <a:t>Thank you for your attention!</a:t>
            </a:r>
          </a:p>
        </p:txBody>
      </p:sp>
      <p:sp>
        <p:nvSpPr>
          <p:cNvPr id="248" name="Google Shape;165;p23"/>
          <p:cNvSpPr txBox="1"/>
          <p:nvPr/>
        </p:nvSpPr>
        <p:spPr>
          <a:xfrm>
            <a:off x="1598396" y="2504375"/>
            <a:ext cx="5947207" cy="1034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>
            <a:spAutoFit/>
          </a:bodyPr>
          <a:lstStyle>
            <a:lvl1pPr>
              <a:defRPr sz="600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Any Questions?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82;p12"/>
          <p:cNvSpPr txBox="1"/>
          <p:nvPr>
            <p:ph type="title"/>
          </p:nvPr>
        </p:nvSpPr>
        <p:spPr>
          <a:xfrm>
            <a:off x="311699" y="1014449"/>
            <a:ext cx="8520602" cy="76350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Introduction</a:t>
            </a:r>
          </a:p>
        </p:txBody>
      </p:sp>
      <p:sp>
        <p:nvSpPr>
          <p:cNvPr id="106" name="Google Shape;83;p12"/>
          <p:cNvSpPr txBox="1"/>
          <p:nvPr>
            <p:ph type="body" idx="1"/>
          </p:nvPr>
        </p:nvSpPr>
        <p:spPr>
          <a:xfrm>
            <a:off x="-1450" y="1777950"/>
            <a:ext cx="9146900" cy="4461301"/>
          </a:xfrm>
          <a:prstGeom prst="rect">
            <a:avLst/>
          </a:prstGeom>
        </p:spPr>
        <p:txBody>
          <a:bodyPr/>
          <a:lstStyle/>
          <a:p>
            <a:pPr indent="-368300" algn="just">
              <a:lnSpc>
                <a:spcPct val="100000"/>
              </a:lnSpc>
              <a:buClr>
                <a:srgbClr val="000000"/>
              </a:buClr>
              <a:buSzPts val="2200"/>
              <a:defRPr sz="2200">
                <a:solidFill>
                  <a:srgbClr val="000000"/>
                </a:solidFill>
              </a:defRPr>
            </a:pPr>
            <a:r>
              <a:t>IA background: IA is a growing idea or technique arising from the interference network capacity examination</a:t>
            </a:r>
          </a:p>
          <a:p>
            <a:pPr indent="-368300" algn="just">
              <a:lnSpc>
                <a:spcPct val="100000"/>
              </a:lnSpc>
              <a:buClr>
                <a:srgbClr val="000000"/>
              </a:buClr>
              <a:buSzPts val="2200"/>
              <a:defRPr sz="2200">
                <a:solidFill>
                  <a:srgbClr val="000000"/>
                </a:solidFill>
              </a:defRPr>
            </a:pPr>
            <a:r>
              <a:t>Why IA is useful? This IA technique decreases the influence of interference</a:t>
            </a:r>
          </a:p>
          <a:p>
            <a:pPr indent="-368300" algn="just">
              <a:lnSpc>
                <a:spcPct val="100000"/>
              </a:lnSpc>
              <a:buClr>
                <a:srgbClr val="000000"/>
              </a:buClr>
              <a:buSzPts val="2200"/>
              <a:defRPr sz="2200">
                <a:solidFill>
                  <a:srgbClr val="000000"/>
                </a:solidFill>
              </a:defRPr>
            </a:pPr>
            <a:r>
              <a:t>The objective of IA is to align all interfering signals at one interference subspace and obtain full DoF</a:t>
            </a:r>
          </a:p>
          <a:p>
            <a:pPr indent="-368300" algn="just">
              <a:lnSpc>
                <a:spcPct val="100000"/>
              </a:lnSpc>
              <a:buClr>
                <a:srgbClr val="000000"/>
              </a:buClr>
              <a:buSzPts val="2200"/>
              <a:defRPr sz="2200">
                <a:solidFill>
                  <a:srgbClr val="000000"/>
                </a:solidFill>
              </a:defRPr>
            </a:pPr>
            <a:r>
              <a:t>Motivation: We face the Interference bottleneck when several interfering signals should be aligned properly</a:t>
            </a:r>
          </a:p>
          <a:p>
            <a:pPr indent="-368300" algn="just">
              <a:lnSpc>
                <a:spcPct val="100000"/>
              </a:lnSpc>
              <a:buClr>
                <a:srgbClr val="000000"/>
              </a:buClr>
              <a:buSzPts val="2200"/>
              <a:defRPr sz="2200">
                <a:solidFill>
                  <a:srgbClr val="000000"/>
                </a:solidFill>
              </a:defRPr>
            </a:pPr>
            <a:r>
              <a:t>Importance of IA</a:t>
            </a:r>
          </a:p>
          <a:p>
            <a:pPr indent="-368300" algn="just">
              <a:lnSpc>
                <a:spcPct val="100000"/>
              </a:lnSpc>
              <a:buClr>
                <a:srgbClr val="000000"/>
              </a:buClr>
              <a:buSzPts val="2200"/>
              <a:defRPr sz="2200">
                <a:solidFill>
                  <a:srgbClr val="000000"/>
                </a:solidFill>
              </a:defRPr>
            </a:pPr>
            <a:r>
              <a:t>IA schemes and applications</a:t>
            </a:r>
          </a:p>
        </p:txBody>
      </p:sp>
      <p:sp>
        <p:nvSpPr>
          <p:cNvPr id="107" name="Номер слайда"/>
          <p:cNvSpPr txBox="1"/>
          <p:nvPr>
            <p:ph type="sldNum" sz="quarter" idx="4294967295"/>
          </p:nvPr>
        </p:nvSpPr>
        <p:spPr>
          <a:xfrm>
            <a:off x="8754974" y="6320775"/>
            <a:ext cx="266176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14:prism dir="l" isContent="0" isInverted="1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88;p13"/>
          <p:cNvSpPr txBox="1"/>
          <p:nvPr>
            <p:ph type="title"/>
          </p:nvPr>
        </p:nvSpPr>
        <p:spPr>
          <a:xfrm>
            <a:off x="311699" y="904147"/>
            <a:ext cx="8520602" cy="763505"/>
          </a:xfrm>
          <a:prstGeom prst="rect">
            <a:avLst/>
          </a:prstGeom>
        </p:spPr>
        <p:txBody>
          <a:bodyPr lIns="45699" tIns="45699" rIns="45699" bIns="45699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System model</a:t>
            </a:r>
          </a:p>
        </p:txBody>
      </p:sp>
      <p:sp>
        <p:nvSpPr>
          <p:cNvPr id="110" name="Google Shape;89;p13"/>
          <p:cNvSpPr txBox="1"/>
          <p:nvPr>
            <p:ph type="body" sz="quarter" idx="1"/>
          </p:nvPr>
        </p:nvSpPr>
        <p:spPr>
          <a:xfrm>
            <a:off x="5171" y="5092550"/>
            <a:ext cx="4978983" cy="545700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>
              <a:buSzTx/>
              <a:buNone/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Figure 1. The network comprising of three cells, including an overlaid region.</a:t>
            </a:r>
          </a:p>
        </p:txBody>
      </p:sp>
      <p:pic>
        <p:nvPicPr>
          <p:cNvPr id="111" name="Google Shape;90;p13" descr="Google Shape;90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224" y="1907900"/>
            <a:ext cx="4684877" cy="29444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Google Shape;91;p13"/>
          <p:cNvSpPr txBox="1"/>
          <p:nvPr/>
        </p:nvSpPr>
        <p:spPr>
          <a:xfrm>
            <a:off x="5041272" y="1834275"/>
            <a:ext cx="4101474" cy="2042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>
            <a:spAutoFit/>
          </a:bodyPr>
          <a:lstStyle>
            <a:lvl1pPr algn="just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Figure 1 shows the three cell network with three base stations and several users at each cell. A totally overlapping area is the region where all three cells are overlapped at the same place. A partially overlapping is when two cells are overlapped.</a:t>
            </a:r>
          </a:p>
        </p:txBody>
      </p:sp>
      <p:sp>
        <p:nvSpPr>
          <p:cNvPr id="113" name="Номер слайда"/>
          <p:cNvSpPr txBox="1"/>
          <p:nvPr>
            <p:ph type="sldNum" sz="quarter" idx="4294967295"/>
          </p:nvPr>
        </p:nvSpPr>
        <p:spPr>
          <a:xfrm>
            <a:off x="8754974" y="6320775"/>
            <a:ext cx="266176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push dir="l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97;p14"/>
          <p:cNvSpPr txBox="1"/>
          <p:nvPr>
            <p:ph type="title"/>
          </p:nvPr>
        </p:nvSpPr>
        <p:spPr>
          <a:xfrm>
            <a:off x="311699" y="999422"/>
            <a:ext cx="8520602" cy="76350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System model</a:t>
            </a:r>
          </a:p>
        </p:txBody>
      </p:sp>
      <p:sp>
        <p:nvSpPr>
          <p:cNvPr id="116" name="Уравнение"/>
          <p:cNvSpPr txBox="1"/>
          <p:nvPr/>
        </p:nvSpPr>
        <p:spPr>
          <a:xfrm>
            <a:off x="2226229" y="2247438"/>
            <a:ext cx="4691542" cy="7648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Low>
                    <m:e>
                      <m:limLow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</m:sSub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</m:sSub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⏟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lim>
                  </m:limLow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limLow>
                    <m:e>
                      <m:limLow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  <m:limUpp>
                            <m:e>
                              <m:limLow>
                                <m:e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∑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1,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≠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lim>
                              </m:limLow>
                            </m:e>
                            <m:lim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lim>
                          </m:limUpp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⏟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lim>
                  </m:limLow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17" name="The received signal at the user of interest is written as"/>
          <p:cNvSpPr txBox="1"/>
          <p:nvPr/>
        </p:nvSpPr>
        <p:spPr>
          <a:xfrm>
            <a:off x="14616" y="1744146"/>
            <a:ext cx="9114768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The received signal at the user of interest is written as</a:t>
            </a:r>
          </a:p>
        </p:txBody>
      </p:sp>
      <p:sp>
        <p:nvSpPr>
          <p:cNvPr id="118" name="The fundamental IA equations are defined as"/>
          <p:cNvSpPr txBox="1"/>
          <p:nvPr/>
        </p:nvSpPr>
        <p:spPr>
          <a:xfrm>
            <a:off x="50784" y="3330307"/>
            <a:ext cx="9042432" cy="546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lnSpc>
                <a:spcPts val="4900"/>
              </a:lnSpc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The fundamental IA equations are defined as</a:t>
            </a:r>
          </a:p>
        </p:txBody>
      </p:sp>
      <p:sp>
        <p:nvSpPr>
          <p:cNvPr id="119" name="Уравнение"/>
          <p:cNvSpPr txBox="1"/>
          <p:nvPr/>
        </p:nvSpPr>
        <p:spPr>
          <a:xfrm>
            <a:off x="3129487" y="3896900"/>
            <a:ext cx="2885025" cy="24955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sup>
                  </m:sSubSup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m:rPr>
                      <m:nor/>
                    </m:rP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≠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20" name="Уравнение"/>
          <p:cNvSpPr txBox="1"/>
          <p:nvPr/>
        </p:nvSpPr>
        <p:spPr>
          <a:xfrm>
            <a:off x="3064486" y="4359985"/>
            <a:ext cx="3015028" cy="26698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sup>
                  </m:sSubSup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21" name="Уравнение"/>
          <p:cNvSpPr txBox="1"/>
          <p:nvPr/>
        </p:nvSpPr>
        <p:spPr>
          <a:xfrm>
            <a:off x="2831373" y="5342966"/>
            <a:ext cx="3481254" cy="18472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[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p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p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sSup>
                        <m:e/>
                        <m:sup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sSup>
                        <m:e/>
                        <m:sup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p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&lt;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&lt;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22" name="The signal of BS   is written as"/>
          <p:cNvSpPr txBox="1"/>
          <p:nvPr/>
        </p:nvSpPr>
        <p:spPr>
          <a:xfrm>
            <a:off x="50784" y="4840242"/>
            <a:ext cx="9042432" cy="24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  <a:r>
              <a:t>The signal of BS </a:t>
            </a:r>
            <a14:m>
              <m:oMath>
                <m:r>
                  <a:rPr xmlns:a="http://schemas.openxmlformats.org/drawingml/2006/main" sz="21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i</m:t>
                </m:r>
              </m:oMath>
            </a14:m>
            <a:r>
              <a:t> is written as</a:t>
            </a:r>
          </a:p>
        </p:txBody>
      </p:sp>
      <p:sp>
        <p:nvSpPr>
          <p:cNvPr id="123" name="Номер слайда"/>
          <p:cNvSpPr txBox="1"/>
          <p:nvPr>
            <p:ph type="sldNum" sz="quarter" idx="4294967295"/>
          </p:nvPr>
        </p:nvSpPr>
        <p:spPr>
          <a:xfrm>
            <a:off x="8754974" y="6320775"/>
            <a:ext cx="266176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  <p:sp>
        <p:nvSpPr>
          <p:cNvPr id="124" name="(1)"/>
          <p:cNvSpPr txBox="1"/>
          <p:nvPr/>
        </p:nvSpPr>
        <p:spPr>
          <a:xfrm>
            <a:off x="8765306" y="2349847"/>
            <a:ext cx="245524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(1)</a:t>
            </a:r>
          </a:p>
        </p:txBody>
      </p:sp>
      <p:sp>
        <p:nvSpPr>
          <p:cNvPr id="125" name="(2)"/>
          <p:cNvSpPr txBox="1"/>
          <p:nvPr/>
        </p:nvSpPr>
        <p:spPr>
          <a:xfrm>
            <a:off x="8765306" y="3896900"/>
            <a:ext cx="245524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(2)</a:t>
            </a:r>
          </a:p>
        </p:txBody>
      </p:sp>
      <p:sp>
        <p:nvSpPr>
          <p:cNvPr id="126" name="(3)"/>
          <p:cNvSpPr txBox="1"/>
          <p:nvPr/>
        </p:nvSpPr>
        <p:spPr>
          <a:xfrm>
            <a:off x="8765306" y="4332108"/>
            <a:ext cx="245524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(3)</a:t>
            </a:r>
          </a:p>
        </p:txBody>
      </p:sp>
      <p:sp>
        <p:nvSpPr>
          <p:cNvPr id="127" name="(4)"/>
          <p:cNvSpPr txBox="1"/>
          <p:nvPr/>
        </p:nvSpPr>
        <p:spPr>
          <a:xfrm>
            <a:off x="8765306" y="5342966"/>
            <a:ext cx="245524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(4)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ystem model"/>
          <p:cNvSpPr txBox="1"/>
          <p:nvPr>
            <p:ph type="title"/>
          </p:nvPr>
        </p:nvSpPr>
        <p:spPr>
          <a:xfrm>
            <a:off x="311699" y="1006721"/>
            <a:ext cx="8520602" cy="76350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System model</a:t>
            </a:r>
          </a:p>
        </p:txBody>
      </p:sp>
      <p:sp>
        <p:nvSpPr>
          <p:cNvPr id="130" name="Уравнение"/>
          <p:cNvSpPr txBox="1"/>
          <p:nvPr/>
        </p:nvSpPr>
        <p:spPr>
          <a:xfrm>
            <a:off x="1836389" y="2417164"/>
            <a:ext cx="5471222" cy="7763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Low>
                    <m:e>
                      <m:limLow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  <m:limUpp>
                            <m:e>
                              <m:limLow>
                                <m:e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∑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-</m:t>
                                  </m:r>
                                  <m:sSup>
                                    <m:e>
                                      <m:r>
                                        <a:rPr xmlns:a="http://schemas.openxmlformats.org/drawingml/2006/main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</m:t>
                                      </m:r>
                                    </m:e>
                                    <m:sup>
                                      <m:r>
                                        <a:rPr xmlns:a="http://schemas.openxmlformats.org/drawingml/2006/main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lim>
                              </m:limLow>
                            </m:e>
                            <m:lim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lim>
                          </m:limUpp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⏟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lim>
                  </m:limLow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limLow>
                    <m:e>
                      <m:limLow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  <m:limUpp>
                            <m:e>
                              <m:limLow>
                                <m:e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∑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1,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≠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lim>
                              </m:limLow>
                            </m:e>
                            <m:lim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lim>
                          </m:limUpp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⏟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lim>
                  </m:limLow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.</m:t>
                  </m:r>
                </m:oMath>
              </m:oMathPara>
            </a14:m>
            <a:endParaRPr sz="1400"/>
          </a:p>
        </p:txBody>
      </p:sp>
      <p:sp>
        <p:nvSpPr>
          <p:cNvPr id="131" name="The received signal (1) can be rewritten using (4) as"/>
          <p:cNvSpPr txBox="1"/>
          <p:nvPr/>
        </p:nvSpPr>
        <p:spPr>
          <a:xfrm>
            <a:off x="-1940" y="1927280"/>
            <a:ext cx="9147880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The received signal (1) can be rewritten using (4) as</a:t>
            </a:r>
          </a:p>
        </p:txBody>
      </p:sp>
      <p:sp>
        <p:nvSpPr>
          <p:cNvPr id="132" name="Уравнение"/>
          <p:cNvSpPr txBox="1"/>
          <p:nvPr/>
        </p:nvSpPr>
        <p:spPr>
          <a:xfrm>
            <a:off x="3609316" y="4092011"/>
            <a:ext cx="1925368" cy="2229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*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33" name="The transmit beamforming matrix can be written as"/>
          <p:cNvSpPr txBox="1"/>
          <p:nvPr/>
        </p:nvSpPr>
        <p:spPr>
          <a:xfrm>
            <a:off x="-13162" y="3487446"/>
            <a:ext cx="9170324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The transmit beamforming matrix can be written as</a:t>
            </a:r>
          </a:p>
        </p:txBody>
      </p:sp>
      <p:sp>
        <p:nvSpPr>
          <p:cNvPr id="134" name="Уравнение"/>
          <p:cNvSpPr txBox="1"/>
          <p:nvPr/>
        </p:nvSpPr>
        <p:spPr>
          <a:xfrm>
            <a:off x="3544858" y="5047612"/>
            <a:ext cx="2054284" cy="4436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sub>
                    <m:sup>
                      <m:r>
                        <m:rPr>
                          <m:sty m:val="p"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sup>
                  </m:sSubSup>
                  <m:sSub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sSub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35" name="Average BEP can be written as"/>
          <p:cNvSpPr txBox="1"/>
          <p:nvPr/>
        </p:nvSpPr>
        <p:spPr>
          <a:xfrm>
            <a:off x="-1940" y="4665988"/>
            <a:ext cx="9147880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Average BEP can be written as</a:t>
            </a:r>
          </a:p>
        </p:txBody>
      </p:sp>
      <p:sp>
        <p:nvSpPr>
          <p:cNvPr id="136" name="Номер слайда"/>
          <p:cNvSpPr txBox="1"/>
          <p:nvPr>
            <p:ph type="sldNum" sz="quarter" idx="4294967295"/>
          </p:nvPr>
        </p:nvSpPr>
        <p:spPr>
          <a:xfrm>
            <a:off x="8754974" y="6320775"/>
            <a:ext cx="266176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  <p:sp>
        <p:nvSpPr>
          <p:cNvPr id="137" name="(5)"/>
          <p:cNvSpPr txBox="1"/>
          <p:nvPr/>
        </p:nvSpPr>
        <p:spPr>
          <a:xfrm>
            <a:off x="8765306" y="2524000"/>
            <a:ext cx="245524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(5)</a:t>
            </a:r>
          </a:p>
        </p:txBody>
      </p:sp>
      <p:sp>
        <p:nvSpPr>
          <p:cNvPr id="138" name="(6)"/>
          <p:cNvSpPr txBox="1"/>
          <p:nvPr/>
        </p:nvSpPr>
        <p:spPr>
          <a:xfrm>
            <a:off x="8765306" y="4092011"/>
            <a:ext cx="245524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(6)</a:t>
            </a:r>
          </a:p>
        </p:txBody>
      </p:sp>
      <p:sp>
        <p:nvSpPr>
          <p:cNvPr id="139" name="(7)"/>
          <p:cNvSpPr txBox="1"/>
          <p:nvPr/>
        </p:nvSpPr>
        <p:spPr>
          <a:xfrm>
            <a:off x="8765306" y="5164628"/>
            <a:ext cx="245524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(7)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push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ystem model"/>
          <p:cNvSpPr txBox="1"/>
          <p:nvPr>
            <p:ph type="title"/>
          </p:nvPr>
        </p:nvSpPr>
        <p:spPr>
          <a:xfrm>
            <a:off x="-3391" y="995496"/>
            <a:ext cx="9150782" cy="76350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System model</a:t>
            </a:r>
          </a:p>
        </p:txBody>
      </p:sp>
      <p:sp>
        <p:nvSpPr>
          <p:cNvPr id="142" name="Уравнение"/>
          <p:cNvSpPr txBox="1"/>
          <p:nvPr/>
        </p:nvSpPr>
        <p:spPr>
          <a:xfrm>
            <a:off x="2498541" y="2299982"/>
            <a:ext cx="4154783" cy="51265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Low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lim>
                  </m:limLow>
                  <m:f>
                    <m:f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sSubSup>
                        <m:e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  <m:sup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sup>
                      </m:sSub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num>
                    <m:den>
                      <m:sSub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m:rPr>
                              <m:sty m:val="p"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  <m:r>
                            <m:rPr>
                              <m:sty m:val="p"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den>
                  </m:f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&lt;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&lt;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43" name="The DoF to all users can be written by"/>
          <p:cNvSpPr txBox="1"/>
          <p:nvPr/>
        </p:nvSpPr>
        <p:spPr>
          <a:xfrm>
            <a:off x="20511" y="1798328"/>
            <a:ext cx="9102978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The DoF to all users can be written by</a:t>
            </a:r>
          </a:p>
        </p:txBody>
      </p:sp>
      <p:sp>
        <p:nvSpPr>
          <p:cNvPr id="144" name="Уравнение"/>
          <p:cNvSpPr txBox="1"/>
          <p:nvPr/>
        </p:nvSpPr>
        <p:spPr>
          <a:xfrm>
            <a:off x="2940198" y="3704883"/>
            <a:ext cx="3263604" cy="48378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Low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lim>
                  </m:limLow>
                  <m:f>
                    <m:f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sSub>
                        <m:e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sub>
                      </m:s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num>
                    <m:den>
                      <m:sSub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m:rPr>
                              <m:sty m:val="p"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  <m:r>
                            <m:rPr>
                              <m:sty m:val="p"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den>
                  </m:f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&lt;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&lt;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.</m:t>
                  </m:r>
                </m:oMath>
              </m:oMathPara>
            </a14:m>
            <a:endParaRPr sz="1400"/>
          </a:p>
        </p:txBody>
      </p:sp>
      <p:sp>
        <p:nvSpPr>
          <p:cNvPr id="145" name="The feasible DoF can be determined from a network point of view as"/>
          <p:cNvSpPr txBox="1"/>
          <p:nvPr/>
        </p:nvSpPr>
        <p:spPr>
          <a:xfrm>
            <a:off x="-1937" y="3161944"/>
            <a:ext cx="9102978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The feasible DoF can be determined from a network point of view as</a:t>
            </a:r>
          </a:p>
        </p:txBody>
      </p:sp>
      <p:sp>
        <p:nvSpPr>
          <p:cNvPr id="146" name="Уравнение"/>
          <p:cNvSpPr txBox="1"/>
          <p:nvPr/>
        </p:nvSpPr>
        <p:spPr>
          <a:xfrm>
            <a:off x="2103442" y="5080908"/>
            <a:ext cx="5318739" cy="76759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Low>
                    <m:e>
                      <m:limLow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  <m:limUpp>
                            <m:e>
                              <m:limLow>
                                <m:e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∑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1,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≠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lim>
                              </m:limLow>
                            </m:e>
                            <m:lim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lim>
                          </m:limUpp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⏟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lim>
                  </m:limLow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limLow>
                    <m:e>
                      <m:limLow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⏟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lim>
                  </m:limLow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.</m:t>
                  </m:r>
                </m:oMath>
              </m:oMathPara>
            </a14:m>
            <a:endParaRPr sz="1400"/>
          </a:p>
        </p:txBody>
      </p:sp>
      <p:sp>
        <p:nvSpPr>
          <p:cNvPr id="147" name="The received signal at specific user of interest can be expressed by"/>
          <p:cNvSpPr txBox="1"/>
          <p:nvPr/>
        </p:nvSpPr>
        <p:spPr>
          <a:xfrm>
            <a:off x="-3917" y="4525559"/>
            <a:ext cx="9106938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The received signal at specific user of interest can be expressed by</a:t>
            </a:r>
          </a:p>
        </p:txBody>
      </p:sp>
      <p:sp>
        <p:nvSpPr>
          <p:cNvPr id="148" name="Номер слайда"/>
          <p:cNvSpPr txBox="1"/>
          <p:nvPr>
            <p:ph type="sldNum" sz="quarter" idx="4294967295"/>
          </p:nvPr>
        </p:nvSpPr>
        <p:spPr>
          <a:xfrm>
            <a:off x="8754974" y="6320775"/>
            <a:ext cx="266176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  <p:sp>
        <p:nvSpPr>
          <p:cNvPr id="149" name="(8)"/>
          <p:cNvSpPr txBox="1"/>
          <p:nvPr/>
        </p:nvSpPr>
        <p:spPr>
          <a:xfrm>
            <a:off x="8765306" y="2437451"/>
            <a:ext cx="245524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(8)</a:t>
            </a:r>
          </a:p>
        </p:txBody>
      </p:sp>
      <p:sp>
        <p:nvSpPr>
          <p:cNvPr id="150" name="(9)"/>
          <p:cNvSpPr txBox="1"/>
          <p:nvPr/>
        </p:nvSpPr>
        <p:spPr>
          <a:xfrm>
            <a:off x="8765306" y="3827915"/>
            <a:ext cx="245524" cy="209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(9)</a:t>
            </a:r>
          </a:p>
        </p:txBody>
      </p:sp>
      <p:sp>
        <p:nvSpPr>
          <p:cNvPr id="151" name="(10)"/>
          <p:cNvSpPr txBox="1"/>
          <p:nvPr/>
        </p:nvSpPr>
        <p:spPr>
          <a:xfrm>
            <a:off x="8712330" y="5218379"/>
            <a:ext cx="351472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(10)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ystem model"/>
          <p:cNvSpPr txBox="1"/>
          <p:nvPr>
            <p:ph type="title"/>
          </p:nvPr>
        </p:nvSpPr>
        <p:spPr>
          <a:xfrm>
            <a:off x="-2972" y="1006721"/>
            <a:ext cx="9149944" cy="76350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System model</a:t>
            </a:r>
          </a:p>
        </p:txBody>
      </p:sp>
      <p:sp>
        <p:nvSpPr>
          <p:cNvPr id="154" name="Номер слайда"/>
          <p:cNvSpPr txBox="1"/>
          <p:nvPr>
            <p:ph type="sldNum" sz="quarter" idx="4294967295"/>
          </p:nvPr>
        </p:nvSpPr>
        <p:spPr>
          <a:xfrm>
            <a:off x="8754974" y="6320775"/>
            <a:ext cx="266176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  <p:sp>
        <p:nvSpPr>
          <p:cNvPr id="155" name="Уравнение"/>
          <p:cNvSpPr txBox="1"/>
          <p:nvPr/>
        </p:nvSpPr>
        <p:spPr>
          <a:xfrm>
            <a:off x="3076184" y="2308355"/>
            <a:ext cx="2991632" cy="24337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1,2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1,2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56" name="Since we thought that all cell users want the same signals to be found, we may group cell 1 users to evaluate the ICI's shared space from BS 2"/>
          <p:cNvSpPr txBox="1"/>
          <p:nvPr/>
        </p:nvSpPr>
        <p:spPr>
          <a:xfrm>
            <a:off x="2451" y="1820777"/>
            <a:ext cx="9139098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  <a:tab pos="4622800" algn="l"/>
                <a:tab pos="4978400" algn="l"/>
                <a:tab pos="5334000" algn="l"/>
                <a:tab pos="5689600" algn="l"/>
                <a:tab pos="6045200" algn="l"/>
                <a:tab pos="6400800" algn="l"/>
                <a:tab pos="6756400" algn="l"/>
                <a:tab pos="7112000" algn="l"/>
                <a:tab pos="7467600" algn="l"/>
                <a:tab pos="7823200" algn="l"/>
                <a:tab pos="8178800" algn="l"/>
                <a:tab pos="8534400" algn="l"/>
                <a:tab pos="8890000" algn="l"/>
                <a:tab pos="9245600" algn="l"/>
                <a:tab pos="9601200" algn="l"/>
                <a:tab pos="9956800" algn="l"/>
                <a:tab pos="10312400" algn="l"/>
                <a:tab pos="10668000" algn="l"/>
                <a:tab pos="11023600" algn="l"/>
                <a:tab pos="11391900" algn="l"/>
                <a:tab pos="11747500" algn="l"/>
                <a:tab pos="12103100" algn="l"/>
                <a:tab pos="12458700" algn="l"/>
                <a:tab pos="12814300" algn="l"/>
                <a:tab pos="13169900" algn="l"/>
                <a:tab pos="13525500" algn="l"/>
                <a:tab pos="13881100" algn="l"/>
                <a:tab pos="14236700" algn="l"/>
                <a:tab pos="14592300" algn="l"/>
                <a:tab pos="14947900" algn="l"/>
                <a:tab pos="15303500" algn="l"/>
                <a:tab pos="15659100" algn="l"/>
                <a:tab pos="16014700" algn="l"/>
                <a:tab pos="16370300" algn="l"/>
                <a:tab pos="16725900" algn="l"/>
                <a:tab pos="17081500" algn="l"/>
                <a:tab pos="17437100" algn="l"/>
                <a:tab pos="17792700" algn="l"/>
                <a:tab pos="18148300" algn="l"/>
                <a:tab pos="18503900" algn="l"/>
                <a:tab pos="18859500" algn="l"/>
                <a:tab pos="19215100" algn="l"/>
                <a:tab pos="19570700" algn="l"/>
                <a:tab pos="19926300" algn="l"/>
                <a:tab pos="20281900" algn="l"/>
                <a:tab pos="20637500" algn="l"/>
                <a:tab pos="20993100" algn="l"/>
                <a:tab pos="21348700" algn="l"/>
                <a:tab pos="21704300" algn="l"/>
                <a:tab pos="22059900" algn="l"/>
                <a:tab pos="22415500" algn="l"/>
                <a:tab pos="22783800" algn="l"/>
                <a:tab pos="23139400" algn="l"/>
                <a:tab pos="23495000" algn="l"/>
                <a:tab pos="23850600" algn="l"/>
                <a:tab pos="24206200" algn="l"/>
                <a:tab pos="24561800" algn="l"/>
                <a:tab pos="24917400" algn="l"/>
                <a:tab pos="25273000" algn="l"/>
                <a:tab pos="25628600" algn="l"/>
                <a:tab pos="25984200" algn="l"/>
                <a:tab pos="26339800" algn="l"/>
                <a:tab pos="26695400" algn="l"/>
                <a:tab pos="27051000" algn="l"/>
                <a:tab pos="27406600" algn="l"/>
                <a:tab pos="27762200" algn="l"/>
                <a:tab pos="28117800" algn="l"/>
                <a:tab pos="28473400" algn="l"/>
                <a:tab pos="28829000" algn="l"/>
                <a:tab pos="29184600" algn="l"/>
                <a:tab pos="29540200" algn="l"/>
                <a:tab pos="29895800" algn="l"/>
                <a:tab pos="30251400" algn="l"/>
                <a:tab pos="30607000" algn="l"/>
                <a:tab pos="30962600" algn="l"/>
                <a:tab pos="31318200" algn="l"/>
                <a:tab pos="31673800" algn="l"/>
                <a:tab pos="32029400" algn="l"/>
                <a:tab pos="32385000" algn="l"/>
                <a:tab pos="32740600" algn="l"/>
                <a:tab pos="33096200" algn="l"/>
                <a:tab pos="33451800" algn="l"/>
                <a:tab pos="33807400" algn="l"/>
                <a:tab pos="34175700" algn="l"/>
                <a:tab pos="34531300" algn="l"/>
                <a:tab pos="34886900" algn="l"/>
                <a:tab pos="35242500" algn="l"/>
                <a:tab pos="355981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Since we thought that all cell users want the same signals to be found, we may group cell 1 users to evaluate the ICI's shared space from BS 2</a:t>
            </a:r>
          </a:p>
        </p:txBody>
      </p:sp>
      <p:sp>
        <p:nvSpPr>
          <p:cNvPr id="157" name="(11)"/>
          <p:cNvSpPr txBox="1"/>
          <p:nvPr/>
        </p:nvSpPr>
        <p:spPr>
          <a:xfrm>
            <a:off x="8719401" y="2308355"/>
            <a:ext cx="337332" cy="209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(11)</a:t>
            </a:r>
          </a:p>
        </p:txBody>
      </p:sp>
      <p:sp>
        <p:nvSpPr>
          <p:cNvPr id="158" name="Уравнение"/>
          <p:cNvSpPr txBox="1"/>
          <p:nvPr/>
        </p:nvSpPr>
        <p:spPr>
          <a:xfrm>
            <a:off x="3133015" y="3133687"/>
            <a:ext cx="3144127" cy="82684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m>
                        <m:m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baseJc m:val="center"/>
                          <m:plcHide m:val="on"/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</m:mPr>
                        <m:mr>
                          <m:e>
                            <m:sSub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e>
                              <m:sub>
                                <m:sSub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</m:sub>
                            </m:sSub>
                          </m:e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sSubSup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p>
                            </m:sSubSup>
                          </m:e>
                          <m:e>
                            <m:r>
                              <m:rPr>
                                <m:nor/>
                              </m:rP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sSub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e>
                              <m:sub>
                                <m:sSub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</m:sub>
                            </m:sSub>
                          </m:e>
                          <m:e>
                            <m:r>
                              <m:rPr>
                                <m:nor/>
                              </m:rP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sSubSup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p>
                            </m:sSubSup>
                          </m:e>
                        </m:mr>
                      </m:m>
                    </m:e>
                  </m:d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eqArr>
                        <m:eqArr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b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</m:e>
                        <m:e>
                          <m:sSubSup>
                            <m:e>
                              <m:r>
                                <m:rPr>
                                  <m:nor/>
                                </m:r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</m:e>
                      </m:eqArr>
                    </m:e>
                  </m:d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m:rPr>
                      <m:nor/>
                    </m:rP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59" name="(12)"/>
          <p:cNvSpPr txBox="1"/>
          <p:nvPr/>
        </p:nvSpPr>
        <p:spPr>
          <a:xfrm>
            <a:off x="8708176" y="3442144"/>
            <a:ext cx="351472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(12)</a:t>
            </a:r>
          </a:p>
        </p:txBody>
      </p:sp>
      <p:sp>
        <p:nvSpPr>
          <p:cNvPr id="160" name="Уравнение"/>
          <p:cNvSpPr txBox="1"/>
          <p:nvPr/>
        </p:nvSpPr>
        <p:spPr>
          <a:xfrm>
            <a:off x="3351061" y="4725777"/>
            <a:ext cx="2758469" cy="87434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m>
                        <m:m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baseJc m:val="center"/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</m:mPr>
                        <m:mr>
                          <m:e>
                            <m:sSub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e>
                              <m:sub>
                                <m:sSub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</m:sub>
                            </m:sSub>
                          </m:e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sSubSup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p>
                            </m:sSubSup>
                          </m:e>
                        </m:mr>
                      </m:m>
                    </m:e>
                  </m:d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eqArr>
                        <m:eqArr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bSup>
                            <m:e>
                              <m:limUpp>
                                <m:e>
                                  <m:r>
                                    <m:rPr>
                                      <m:nor/>
                                    </m:rP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˜</m:t>
                                  </m:r>
                                </m:lim>
                              </m:limUpp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</m:e>
                        <m:e>
                          <m:sSubSup>
                            <m:e>
                              <m:limUpp>
                                <m:e>
                                  <m:r>
                                    <m:rPr>
                                      <m:nor/>
                                    </m:rP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˜</m:t>
                                  </m:r>
                                </m:lim>
                              </m:limUpp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</m:e>
                      </m:eqArr>
                    </m:e>
                  </m:d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m:rPr>
                      <m:nor/>
                    </m:rP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61" name="(13)"/>
          <p:cNvSpPr txBox="1"/>
          <p:nvPr/>
        </p:nvSpPr>
        <p:spPr>
          <a:xfrm>
            <a:off x="8701106" y="5119058"/>
            <a:ext cx="351471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(13)</a:t>
            </a:r>
          </a:p>
        </p:txBody>
      </p:sp>
      <p:sp>
        <p:nvSpPr>
          <p:cNvPr id="162" name="Уравнение"/>
          <p:cNvSpPr txBox="1"/>
          <p:nvPr/>
        </p:nvSpPr>
        <p:spPr>
          <a:xfrm>
            <a:off x="3351020" y="5791570"/>
            <a:ext cx="2758551" cy="87434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m>
                        <m:m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baseJc m:val="center"/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</m:mPr>
                        <m:mr>
                          <m:e>
                            <m:sSub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e>
                              <m:sub>
                                <m:sSub>
                                  <m:e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xmlns:a="http://schemas.openxmlformats.org/drawingml/2006/main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</m:sub>
                            </m:sSub>
                          </m:e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sSubSup>
                              <m:e>
                                <m:r>
                                  <m:rPr>
                                    <m:nor/>
                                  </m:rP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  <m:r>
                                  <a:rPr xmlns:a="http://schemas.openxmlformats.org/drawingml/2006/mai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p>
                            </m:sSubSup>
                          </m:e>
                        </m:mr>
                      </m:m>
                    </m:e>
                  </m:d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eqArr>
                        <m:eqArrPr>
                          <m:ctrl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bSup>
                            <m:e>
                              <m:limUpp>
                                <m:e>
                                  <m:r>
                                    <m:rPr>
                                      <m:nor/>
                                    </m:rP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˜</m:t>
                                  </m:r>
                                </m:lim>
                              </m:limUpp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</m:e>
                        <m:e>
                          <m:sSubSup>
                            <m:e>
                              <m:limUpp>
                                <m:e>
                                  <m:r>
                                    <m:rPr>
                                      <m:nor/>
                                    </m:rP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e>
                                <m:lim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˜</m:t>
                                  </m:r>
                                </m:lim>
                              </m:limUpp>
                            </m:e>
                            <m:sub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sup>
                          </m:sSubSup>
                        </m:e>
                      </m:eqArr>
                    </m:e>
                  </m:d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m:rPr>
                      <m:nor/>
                    </m:rP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63" name="(14)"/>
          <p:cNvSpPr txBox="1"/>
          <p:nvPr/>
        </p:nvSpPr>
        <p:spPr>
          <a:xfrm>
            <a:off x="8701106" y="6184848"/>
            <a:ext cx="351471" cy="209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(14)</a:t>
            </a:r>
          </a:p>
        </p:txBody>
      </p:sp>
      <p:sp>
        <p:nvSpPr>
          <p:cNvPr id="164" name="The following matrix equation can therefore be defined as fulfilling the intersection subspaces condition (11) and represented as"/>
          <p:cNvSpPr txBox="1"/>
          <p:nvPr/>
        </p:nvSpPr>
        <p:spPr>
          <a:xfrm>
            <a:off x="-5878" y="2803006"/>
            <a:ext cx="9133307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  <a:tab pos="4622800" algn="l"/>
                <a:tab pos="4978400" algn="l"/>
                <a:tab pos="5334000" algn="l"/>
                <a:tab pos="5689600" algn="l"/>
                <a:tab pos="6045200" algn="l"/>
                <a:tab pos="6400800" algn="l"/>
                <a:tab pos="6756400" algn="l"/>
                <a:tab pos="7112000" algn="l"/>
                <a:tab pos="7467600" algn="l"/>
                <a:tab pos="7823200" algn="l"/>
                <a:tab pos="8178800" algn="l"/>
                <a:tab pos="8534400" algn="l"/>
                <a:tab pos="8890000" algn="l"/>
                <a:tab pos="9245600" algn="l"/>
                <a:tab pos="9601200" algn="l"/>
                <a:tab pos="9956800" algn="l"/>
                <a:tab pos="10312400" algn="l"/>
                <a:tab pos="10668000" algn="l"/>
                <a:tab pos="11023600" algn="l"/>
                <a:tab pos="11391900" algn="l"/>
                <a:tab pos="11747500" algn="l"/>
                <a:tab pos="12103100" algn="l"/>
                <a:tab pos="12458700" algn="l"/>
                <a:tab pos="12814300" algn="l"/>
                <a:tab pos="13169900" algn="l"/>
                <a:tab pos="13525500" algn="l"/>
                <a:tab pos="13881100" algn="l"/>
                <a:tab pos="14236700" algn="l"/>
                <a:tab pos="14592300" algn="l"/>
                <a:tab pos="14947900" algn="l"/>
                <a:tab pos="15303500" algn="l"/>
                <a:tab pos="15659100" algn="l"/>
                <a:tab pos="16014700" algn="l"/>
                <a:tab pos="16370300" algn="l"/>
                <a:tab pos="16725900" algn="l"/>
                <a:tab pos="17081500" algn="l"/>
                <a:tab pos="17437100" algn="l"/>
                <a:tab pos="17792700" algn="l"/>
                <a:tab pos="18148300" algn="l"/>
                <a:tab pos="18503900" algn="l"/>
                <a:tab pos="18859500" algn="l"/>
                <a:tab pos="19215100" algn="l"/>
                <a:tab pos="19570700" algn="l"/>
                <a:tab pos="19926300" algn="l"/>
                <a:tab pos="20281900" algn="l"/>
                <a:tab pos="20637500" algn="l"/>
                <a:tab pos="20993100" algn="l"/>
                <a:tab pos="21348700" algn="l"/>
                <a:tab pos="21704300" algn="l"/>
                <a:tab pos="22059900" algn="l"/>
                <a:tab pos="22415500" algn="l"/>
                <a:tab pos="22783800" algn="l"/>
                <a:tab pos="23139400" algn="l"/>
                <a:tab pos="23495000" algn="l"/>
                <a:tab pos="23850600" algn="l"/>
                <a:tab pos="24206200" algn="l"/>
                <a:tab pos="24561800" algn="l"/>
                <a:tab pos="24917400" algn="l"/>
                <a:tab pos="25273000" algn="l"/>
                <a:tab pos="25628600" algn="l"/>
                <a:tab pos="25984200" algn="l"/>
                <a:tab pos="26339800" algn="l"/>
                <a:tab pos="26695400" algn="l"/>
                <a:tab pos="27051000" algn="l"/>
                <a:tab pos="27406600" algn="l"/>
                <a:tab pos="27762200" algn="l"/>
                <a:tab pos="28117800" algn="l"/>
                <a:tab pos="28473400" algn="l"/>
                <a:tab pos="28829000" algn="l"/>
                <a:tab pos="29184600" algn="l"/>
                <a:tab pos="29540200" algn="l"/>
                <a:tab pos="29895800" algn="l"/>
                <a:tab pos="30251400" algn="l"/>
                <a:tab pos="30607000" algn="l"/>
                <a:tab pos="30962600" algn="l"/>
                <a:tab pos="31318200" algn="l"/>
                <a:tab pos="31673800" algn="l"/>
                <a:tab pos="32029400" algn="l"/>
                <a:tab pos="32385000" algn="l"/>
                <a:tab pos="32740600" algn="l"/>
                <a:tab pos="33096200" algn="l"/>
                <a:tab pos="33451800" algn="l"/>
                <a:tab pos="33807400" algn="l"/>
                <a:tab pos="34175700" algn="l"/>
                <a:tab pos="34531300" algn="l"/>
                <a:tab pos="34886900" algn="l"/>
                <a:tab pos="35242500" algn="l"/>
                <a:tab pos="355981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The following matrix equation can therefore be defined as fulfilling the intersection subspaces condition (11) and represented as</a:t>
            </a:r>
          </a:p>
        </p:txBody>
      </p:sp>
      <p:sp>
        <p:nvSpPr>
          <p:cNvPr id="165" name="We deconstruct the equation matrix in (12) into two matrix equations as shown below to decrease the number of receiving antennas' complexity and demand"/>
          <p:cNvSpPr txBox="1"/>
          <p:nvPr/>
        </p:nvSpPr>
        <p:spPr>
          <a:xfrm>
            <a:off x="28757" y="4208388"/>
            <a:ext cx="9086486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  <a:tab pos="4622800" algn="l"/>
                <a:tab pos="4978400" algn="l"/>
                <a:tab pos="5334000" algn="l"/>
                <a:tab pos="5689600" algn="l"/>
                <a:tab pos="6045200" algn="l"/>
                <a:tab pos="6400800" algn="l"/>
                <a:tab pos="6756400" algn="l"/>
                <a:tab pos="7112000" algn="l"/>
                <a:tab pos="7467600" algn="l"/>
                <a:tab pos="7823200" algn="l"/>
                <a:tab pos="8178800" algn="l"/>
                <a:tab pos="8534400" algn="l"/>
                <a:tab pos="8890000" algn="l"/>
                <a:tab pos="9245600" algn="l"/>
                <a:tab pos="9601200" algn="l"/>
                <a:tab pos="9956800" algn="l"/>
                <a:tab pos="10312400" algn="l"/>
                <a:tab pos="10668000" algn="l"/>
                <a:tab pos="11023600" algn="l"/>
                <a:tab pos="11391900" algn="l"/>
                <a:tab pos="11747500" algn="l"/>
                <a:tab pos="12103100" algn="l"/>
                <a:tab pos="12458700" algn="l"/>
                <a:tab pos="12814300" algn="l"/>
                <a:tab pos="13169900" algn="l"/>
                <a:tab pos="13525500" algn="l"/>
                <a:tab pos="13881100" algn="l"/>
                <a:tab pos="14236700" algn="l"/>
                <a:tab pos="14592300" algn="l"/>
                <a:tab pos="14947900" algn="l"/>
                <a:tab pos="15303500" algn="l"/>
                <a:tab pos="15659100" algn="l"/>
                <a:tab pos="16014700" algn="l"/>
                <a:tab pos="16370300" algn="l"/>
                <a:tab pos="16725900" algn="l"/>
                <a:tab pos="17081500" algn="l"/>
                <a:tab pos="17437100" algn="l"/>
                <a:tab pos="17792700" algn="l"/>
                <a:tab pos="18148300" algn="l"/>
                <a:tab pos="18503900" algn="l"/>
                <a:tab pos="18859500" algn="l"/>
                <a:tab pos="19215100" algn="l"/>
                <a:tab pos="19570700" algn="l"/>
                <a:tab pos="19926300" algn="l"/>
                <a:tab pos="20281900" algn="l"/>
                <a:tab pos="20637500" algn="l"/>
                <a:tab pos="20993100" algn="l"/>
                <a:tab pos="21348700" algn="l"/>
                <a:tab pos="21704300" algn="l"/>
                <a:tab pos="22059900" algn="l"/>
                <a:tab pos="22415500" algn="l"/>
                <a:tab pos="22783800" algn="l"/>
                <a:tab pos="23139400" algn="l"/>
                <a:tab pos="23495000" algn="l"/>
                <a:tab pos="23850600" algn="l"/>
                <a:tab pos="24206200" algn="l"/>
                <a:tab pos="24561800" algn="l"/>
                <a:tab pos="24917400" algn="l"/>
                <a:tab pos="25273000" algn="l"/>
                <a:tab pos="25628600" algn="l"/>
                <a:tab pos="25984200" algn="l"/>
                <a:tab pos="26339800" algn="l"/>
                <a:tab pos="26695400" algn="l"/>
                <a:tab pos="27051000" algn="l"/>
                <a:tab pos="27406600" algn="l"/>
                <a:tab pos="27762200" algn="l"/>
                <a:tab pos="28117800" algn="l"/>
                <a:tab pos="28473400" algn="l"/>
                <a:tab pos="28829000" algn="l"/>
                <a:tab pos="29184600" algn="l"/>
                <a:tab pos="29540200" algn="l"/>
                <a:tab pos="29895800" algn="l"/>
                <a:tab pos="30251400" algn="l"/>
                <a:tab pos="30607000" algn="l"/>
                <a:tab pos="30962600" algn="l"/>
                <a:tab pos="31318200" algn="l"/>
                <a:tab pos="31673800" algn="l"/>
                <a:tab pos="32029400" algn="l"/>
                <a:tab pos="32385000" algn="l"/>
                <a:tab pos="32740600" algn="l"/>
                <a:tab pos="33096200" algn="l"/>
                <a:tab pos="33451800" algn="l"/>
                <a:tab pos="33807400" algn="l"/>
                <a:tab pos="34175700" algn="l"/>
                <a:tab pos="34531300" algn="l"/>
                <a:tab pos="34886900" algn="l"/>
                <a:tab pos="35242500" algn="l"/>
                <a:tab pos="355981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We deconstruct the equation matrix in (12) into two matrix equations as shown below to decrease the number of receiving antennas' complexity and demand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ystem model"/>
          <p:cNvSpPr txBox="1"/>
          <p:nvPr>
            <p:ph type="title"/>
          </p:nvPr>
        </p:nvSpPr>
        <p:spPr>
          <a:xfrm>
            <a:off x="-9134" y="1006721"/>
            <a:ext cx="9162268" cy="76350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System model</a:t>
            </a:r>
          </a:p>
        </p:txBody>
      </p:sp>
      <p:sp>
        <p:nvSpPr>
          <p:cNvPr id="168" name="Уравнение"/>
          <p:cNvSpPr txBox="1"/>
          <p:nvPr/>
        </p:nvSpPr>
        <p:spPr>
          <a:xfrm>
            <a:off x="3076626" y="2465496"/>
            <a:ext cx="2990748" cy="24337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2,3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2,3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69" name="Уравнение"/>
          <p:cNvSpPr txBox="1"/>
          <p:nvPr/>
        </p:nvSpPr>
        <p:spPr>
          <a:xfrm>
            <a:off x="3061809" y="3005808"/>
            <a:ext cx="3020382" cy="24337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3,1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3,1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.</m:t>
                  </m:r>
                </m:oMath>
              </m:oMathPara>
            </a14:m>
            <a:endParaRPr sz="1400"/>
          </a:p>
        </p:txBody>
      </p:sp>
      <p:sp>
        <p:nvSpPr>
          <p:cNvPr id="170" name="Like users in cell 1, for users of cells 2 and 3 we describe the span subspaces as below"/>
          <p:cNvSpPr txBox="1"/>
          <p:nvPr/>
        </p:nvSpPr>
        <p:spPr>
          <a:xfrm>
            <a:off x="-68" y="1936019"/>
            <a:ext cx="9144136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  <a:tab pos="4622800" algn="l"/>
                <a:tab pos="4978400" algn="l"/>
                <a:tab pos="5334000" algn="l"/>
                <a:tab pos="5689600" algn="l"/>
                <a:tab pos="6045200" algn="l"/>
                <a:tab pos="6400800" algn="l"/>
                <a:tab pos="6756400" algn="l"/>
                <a:tab pos="7112000" algn="l"/>
                <a:tab pos="7467600" algn="l"/>
                <a:tab pos="7823200" algn="l"/>
                <a:tab pos="8178800" algn="l"/>
                <a:tab pos="8534400" algn="l"/>
                <a:tab pos="8890000" algn="l"/>
                <a:tab pos="9245600" algn="l"/>
                <a:tab pos="9601200" algn="l"/>
                <a:tab pos="9956800" algn="l"/>
                <a:tab pos="10312400" algn="l"/>
                <a:tab pos="10668000" algn="l"/>
                <a:tab pos="11023600" algn="l"/>
                <a:tab pos="11391900" algn="l"/>
                <a:tab pos="11747500" algn="l"/>
                <a:tab pos="12103100" algn="l"/>
                <a:tab pos="12458700" algn="l"/>
                <a:tab pos="12814300" algn="l"/>
                <a:tab pos="13169900" algn="l"/>
                <a:tab pos="13525500" algn="l"/>
                <a:tab pos="13881100" algn="l"/>
                <a:tab pos="14236700" algn="l"/>
                <a:tab pos="14592300" algn="l"/>
                <a:tab pos="14947900" algn="l"/>
                <a:tab pos="15303500" algn="l"/>
                <a:tab pos="15659100" algn="l"/>
                <a:tab pos="16014700" algn="l"/>
                <a:tab pos="16370300" algn="l"/>
                <a:tab pos="16725900" algn="l"/>
                <a:tab pos="17081500" algn="l"/>
                <a:tab pos="17437100" algn="l"/>
                <a:tab pos="17792700" algn="l"/>
                <a:tab pos="18148300" algn="l"/>
                <a:tab pos="18503900" algn="l"/>
                <a:tab pos="18859500" algn="l"/>
                <a:tab pos="19215100" algn="l"/>
                <a:tab pos="19570700" algn="l"/>
                <a:tab pos="19926300" algn="l"/>
                <a:tab pos="20281900" algn="l"/>
                <a:tab pos="20637500" algn="l"/>
                <a:tab pos="20993100" algn="l"/>
                <a:tab pos="21348700" algn="l"/>
                <a:tab pos="21704300" algn="l"/>
                <a:tab pos="22059900" algn="l"/>
                <a:tab pos="22415500" algn="l"/>
                <a:tab pos="22783800" algn="l"/>
                <a:tab pos="23139400" algn="l"/>
                <a:tab pos="23495000" algn="l"/>
                <a:tab pos="23850600" algn="l"/>
                <a:tab pos="24206200" algn="l"/>
                <a:tab pos="24561800" algn="l"/>
                <a:tab pos="24917400" algn="l"/>
                <a:tab pos="25273000" algn="l"/>
                <a:tab pos="25628600" algn="l"/>
                <a:tab pos="25984200" algn="l"/>
                <a:tab pos="26339800" algn="l"/>
                <a:tab pos="26695400" algn="l"/>
                <a:tab pos="27051000" algn="l"/>
                <a:tab pos="27406600" algn="l"/>
                <a:tab pos="27762200" algn="l"/>
                <a:tab pos="28117800" algn="l"/>
                <a:tab pos="28473400" algn="l"/>
                <a:tab pos="28829000" algn="l"/>
                <a:tab pos="29184600" algn="l"/>
                <a:tab pos="29540200" algn="l"/>
                <a:tab pos="29895800" algn="l"/>
                <a:tab pos="30251400" algn="l"/>
                <a:tab pos="30607000" algn="l"/>
                <a:tab pos="30962600" algn="l"/>
                <a:tab pos="31318200" algn="l"/>
                <a:tab pos="31673800" algn="l"/>
                <a:tab pos="32029400" algn="l"/>
                <a:tab pos="32385000" algn="l"/>
                <a:tab pos="32740600" algn="l"/>
                <a:tab pos="33096200" algn="l"/>
                <a:tab pos="33451800" algn="l"/>
                <a:tab pos="33807400" algn="l"/>
                <a:tab pos="34175700" algn="l"/>
                <a:tab pos="34531300" algn="l"/>
                <a:tab pos="34886900" algn="l"/>
                <a:tab pos="35242500" algn="l"/>
                <a:tab pos="355981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Like users in cell 1, for users of cells 2 and 3 we describe the span subspaces as below</a:t>
            </a:r>
          </a:p>
        </p:txBody>
      </p:sp>
      <p:sp>
        <p:nvSpPr>
          <p:cNvPr id="171" name="(15)"/>
          <p:cNvSpPr txBox="1"/>
          <p:nvPr/>
        </p:nvSpPr>
        <p:spPr>
          <a:xfrm>
            <a:off x="8712330" y="2479617"/>
            <a:ext cx="351472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(15)</a:t>
            </a:r>
          </a:p>
        </p:txBody>
      </p:sp>
      <p:sp>
        <p:nvSpPr>
          <p:cNvPr id="172" name="(16)"/>
          <p:cNvSpPr txBox="1"/>
          <p:nvPr/>
        </p:nvSpPr>
        <p:spPr>
          <a:xfrm>
            <a:off x="8712330" y="2986096"/>
            <a:ext cx="351472" cy="209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(16)</a:t>
            </a:r>
          </a:p>
        </p:txBody>
      </p:sp>
      <p:sp>
        <p:nvSpPr>
          <p:cNvPr id="173" name="Номер слайда"/>
          <p:cNvSpPr txBox="1"/>
          <p:nvPr>
            <p:ph type="sldNum" sz="quarter" idx="4294967295"/>
          </p:nvPr>
        </p:nvSpPr>
        <p:spPr>
          <a:xfrm>
            <a:off x="8754974" y="6320775"/>
            <a:ext cx="266176" cy="3183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1" tIns="91421" rIns="91421" bIns="91421"/>
          <a:lstStyle/>
          <a:p>
            <a:pPr/>
            <a:fld id="{86CB4B4D-7CA3-9044-876B-883B54F8677D}" type="slidenum"/>
          </a:p>
        </p:txBody>
      </p:sp>
      <p:sp>
        <p:nvSpPr>
          <p:cNvPr id="174" name="Уравнение"/>
          <p:cNvSpPr txBox="1"/>
          <p:nvPr/>
        </p:nvSpPr>
        <p:spPr>
          <a:xfrm>
            <a:off x="2720573" y="3923726"/>
            <a:ext cx="3702854" cy="24425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u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[</m:t>
                  </m:r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p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1400"/>
          </a:p>
        </p:txBody>
      </p:sp>
      <p:sp>
        <p:nvSpPr>
          <p:cNvPr id="175" name="Since each user observe a single   related ICI channel connection under the scenario under consideration, we decide the first ICI accounting factor as follows"/>
          <p:cNvSpPr txBox="1"/>
          <p:nvPr/>
        </p:nvSpPr>
        <p:spPr>
          <a:xfrm>
            <a:off x="12898" y="3492706"/>
            <a:ext cx="9118204" cy="36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just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  <a:tab pos="4622800" algn="l"/>
                <a:tab pos="4978400" algn="l"/>
                <a:tab pos="5334000" algn="l"/>
                <a:tab pos="5689600" algn="l"/>
                <a:tab pos="6045200" algn="l"/>
                <a:tab pos="6400800" algn="l"/>
                <a:tab pos="6756400" algn="l"/>
                <a:tab pos="7112000" algn="l"/>
                <a:tab pos="7467600" algn="l"/>
                <a:tab pos="7823200" algn="l"/>
                <a:tab pos="8178800" algn="l"/>
                <a:tab pos="8534400" algn="l"/>
                <a:tab pos="8890000" algn="l"/>
                <a:tab pos="9245600" algn="l"/>
                <a:tab pos="9601200" algn="l"/>
                <a:tab pos="9956800" algn="l"/>
                <a:tab pos="10312400" algn="l"/>
                <a:tab pos="10668000" algn="l"/>
                <a:tab pos="11023600" algn="l"/>
                <a:tab pos="11391900" algn="l"/>
                <a:tab pos="11747500" algn="l"/>
                <a:tab pos="12103100" algn="l"/>
                <a:tab pos="12458700" algn="l"/>
                <a:tab pos="12814300" algn="l"/>
                <a:tab pos="13169900" algn="l"/>
                <a:tab pos="13525500" algn="l"/>
                <a:tab pos="13881100" algn="l"/>
                <a:tab pos="14236700" algn="l"/>
                <a:tab pos="14592300" algn="l"/>
                <a:tab pos="14947900" algn="l"/>
                <a:tab pos="15303500" algn="l"/>
                <a:tab pos="15659100" algn="l"/>
                <a:tab pos="16014700" algn="l"/>
                <a:tab pos="16370300" algn="l"/>
                <a:tab pos="16725900" algn="l"/>
                <a:tab pos="17081500" algn="l"/>
                <a:tab pos="17437100" algn="l"/>
                <a:tab pos="17792700" algn="l"/>
                <a:tab pos="18148300" algn="l"/>
                <a:tab pos="18503900" algn="l"/>
                <a:tab pos="18859500" algn="l"/>
                <a:tab pos="19215100" algn="l"/>
                <a:tab pos="19570700" algn="l"/>
                <a:tab pos="19926300" algn="l"/>
                <a:tab pos="20281900" algn="l"/>
                <a:tab pos="20637500" algn="l"/>
                <a:tab pos="20993100" algn="l"/>
                <a:tab pos="21348700" algn="l"/>
                <a:tab pos="21704300" algn="l"/>
                <a:tab pos="22059900" algn="l"/>
                <a:tab pos="22415500" algn="l"/>
                <a:tab pos="22783800" algn="l"/>
                <a:tab pos="23139400" algn="l"/>
                <a:tab pos="23495000" algn="l"/>
                <a:tab pos="23850600" algn="l"/>
                <a:tab pos="24206200" algn="l"/>
                <a:tab pos="24561800" algn="l"/>
                <a:tab pos="24917400" algn="l"/>
                <a:tab pos="25273000" algn="l"/>
                <a:tab pos="25628600" algn="l"/>
                <a:tab pos="25984200" algn="l"/>
                <a:tab pos="26339800" algn="l"/>
                <a:tab pos="26695400" algn="l"/>
                <a:tab pos="27051000" algn="l"/>
                <a:tab pos="27406600" algn="l"/>
                <a:tab pos="27762200" algn="l"/>
                <a:tab pos="28117800" algn="l"/>
                <a:tab pos="28473400" algn="l"/>
                <a:tab pos="28829000" algn="l"/>
                <a:tab pos="29184600" algn="l"/>
                <a:tab pos="29540200" algn="l"/>
                <a:tab pos="29895800" algn="l"/>
                <a:tab pos="30251400" algn="l"/>
                <a:tab pos="30607000" algn="l"/>
                <a:tab pos="30962600" algn="l"/>
                <a:tab pos="31318200" algn="l"/>
                <a:tab pos="31673800" algn="l"/>
                <a:tab pos="32029400" algn="l"/>
                <a:tab pos="32385000" algn="l"/>
                <a:tab pos="32740600" algn="l"/>
                <a:tab pos="33096200" algn="l"/>
                <a:tab pos="33451800" algn="l"/>
                <a:tab pos="33807400" algn="l"/>
                <a:tab pos="34175700" algn="l"/>
                <a:tab pos="34531300" algn="l"/>
                <a:tab pos="34886900" algn="l"/>
                <a:tab pos="35242500" algn="l"/>
                <a:tab pos="35598100" algn="l"/>
              </a:tabLst>
              <a:defRPr sz="1200">
                <a:solidFill>
                  <a:srgbClr val="000000"/>
                </a:solidFill>
              </a:defRPr>
            </a:pPr>
            <a:r>
              <a:t>Since each user observe a single </a:t>
            </a:r>
            <a14:m>
              <m:oMath>
                <m:sSub>
                  <m:e>
                    <m:r>
                      <m:rPr>
                        <m:nor/>
                      </m:rPr>
                      <a:rPr xmlns:a="http://schemas.openxmlformats.org/drawingml/2006/main" sz="1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K</m:t>
                    </m:r>
                  </m:e>
                  <m:sub>
                    <m:r>
                      <a:rPr xmlns:a="http://schemas.openxmlformats.org/drawingml/2006/main" sz="1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</m:sSub>
              </m:oMath>
            </a14:m>
            <a:r>
              <a:t> related ICI channel connection under the scenario under consideration, we decide the first ICI accounting factor as follows</a:t>
            </a:r>
          </a:p>
        </p:txBody>
      </p:sp>
      <p:sp>
        <p:nvSpPr>
          <p:cNvPr id="176" name="(17)"/>
          <p:cNvSpPr txBox="1"/>
          <p:nvPr/>
        </p:nvSpPr>
        <p:spPr>
          <a:xfrm>
            <a:off x="8712330" y="3941019"/>
            <a:ext cx="351472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(17)</a:t>
            </a:r>
          </a:p>
        </p:txBody>
      </p:sp>
      <p:sp>
        <p:nvSpPr>
          <p:cNvPr id="177" name="Уравнение"/>
          <p:cNvSpPr txBox="1"/>
          <p:nvPr/>
        </p:nvSpPr>
        <p:spPr>
          <a:xfrm>
            <a:off x="1505916" y="4857615"/>
            <a:ext cx="6137452" cy="57218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limLow>
                    <m:e>
                      <m:limLow>
                        <m:e>
                          <m:borderBox>
                            <m:borderBoxPr>
                              <m:ctrlPr>
                                <a:rPr xmlns:a="http://schemas.openxmlformats.org/drawingml/2006/main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  <m:hideLeft m:val="on"/>
                              <m:hideRight m:val="on"/>
                              <m:hideTop m:val="on"/>
                              <m:hideBot m:val="on"/>
                              <m:strikeBLTR m:val="on"/>
                            </m:borderBoxPr>
                            <m:e>
                              <m:sSubSup>
                                <m:e>
                                  <m:r>
                                    <m:rPr>
                                      <m:nor/>
                                    </m:rP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e>
                                <m:sub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  <m:sSubSup>
                                <m:e>
                                  <m:r>
                                    <m:rPr>
                                      <m:nor/>
                                    </m:rP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1,2</m:t>
                                  </m:r>
                                </m:sub>
                                <m:sup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sup>
                              </m:sSubSup>
                              <m:sSubSup>
                                <m:e>
                                  <m:r>
                                    <m:rPr>
                                      <m:nor/>
                                    </m:rP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sup>
                              </m:sSubSup>
                              <m:sSubSup>
                                <m:e>
                                  <m:r>
                                    <m:rPr>
                                      <m:nor/>
                                    </m:rP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sup>
                              </m:sSubSup>
                              <m:sSub>
                                <m:e>
                                  <m:r>
                                    <m:rPr>
                                      <m:nor/>
                                    </m:rP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a:rPr xmlns:a="http://schemas.openxmlformats.org/drawingml/2006/main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borderBox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⏟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lim>
                  </m:limLow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1,3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</m:oMath>
              </m:oMathPara>
            </a14:m>
            <a:endParaRPr sz="1400"/>
          </a:p>
        </p:txBody>
      </p:sp>
      <p:sp>
        <p:nvSpPr>
          <p:cNvPr id="178" name="Уравнение"/>
          <p:cNvSpPr txBox="1"/>
          <p:nvPr/>
        </p:nvSpPr>
        <p:spPr>
          <a:xfrm>
            <a:off x="1819983" y="5465052"/>
            <a:ext cx="3214294" cy="52490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lim>
                  </m:limUp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1,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Sup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sSub>
                    <m:e>
                      <m:r>
                        <m:rPr>
                          <m:nor/>
                        </m:rP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Sup>
                    <m:e>
                      <m:limUpp>
                        <m:e>
                          <m:r>
                            <m:rPr>
                              <m:nor/>
                            </m:rP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sup>
                  </m:sSubSup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1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∈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</m:oMath>
              </m:oMathPara>
            </a14:m>
            <a:endParaRPr sz="1400"/>
          </a:p>
        </p:txBody>
      </p:sp>
      <p:sp>
        <p:nvSpPr>
          <p:cNvPr id="179" name="(18)"/>
          <p:cNvSpPr txBox="1"/>
          <p:nvPr/>
        </p:nvSpPr>
        <p:spPr>
          <a:xfrm>
            <a:off x="8712330" y="5622671"/>
            <a:ext cx="351472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(18)</a:t>
            </a:r>
          </a:p>
        </p:txBody>
      </p:sp>
      <p:sp>
        <p:nvSpPr>
          <p:cNvPr id="180" name="The received signal on each user   within cell 1"/>
          <p:cNvSpPr txBox="1"/>
          <p:nvPr/>
        </p:nvSpPr>
        <p:spPr>
          <a:xfrm>
            <a:off x="21761" y="4481502"/>
            <a:ext cx="9100478" cy="24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  <a:r>
              <a:t>The received signal on each user </a:t>
            </a:r>
            <a14:m>
              <m:oMath>
                <m:r>
                  <a:rPr xmlns:a="http://schemas.openxmlformats.org/drawingml/2006/main" sz="1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k</m:t>
                </m:r>
              </m:oMath>
            </a14:m>
            <a:r>
              <a:t> within cell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U green theme">
  <a:themeElements>
    <a:clrScheme name="NU green theme">
      <a:dk1>
        <a:srgbClr val="212121"/>
      </a:dk1>
      <a:lt1>
        <a:srgbClr val="212121"/>
      </a:lt1>
      <a:dk2>
        <a:srgbClr val="A7A7A7"/>
      </a:dk2>
      <a:lt2>
        <a:srgbClr val="535353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0000FF"/>
      </a:hlink>
      <a:folHlink>
        <a:srgbClr val="FF00FF"/>
      </a:folHlink>
    </a:clrScheme>
    <a:fontScheme name="NU green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NU green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12121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212121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212121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U green theme">
  <a:themeElements>
    <a:clrScheme name="NU green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0000FF"/>
      </a:hlink>
      <a:folHlink>
        <a:srgbClr val="FF00FF"/>
      </a:folHlink>
    </a:clrScheme>
    <a:fontScheme name="NU green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NU green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12121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212121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212121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