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62" r:id="rId4"/>
    <p:sldId id="263" r:id="rId5"/>
    <p:sldId id="264" r:id="rId6"/>
    <p:sldId id="265" r:id="rId7"/>
    <p:sldId id="268" r:id="rId8"/>
    <p:sldId id="269" r:id="rId9"/>
    <p:sldId id="266" r:id="rId10"/>
    <p:sldId id="271" r:id="rId11"/>
    <p:sldId id="270" r:id="rId12"/>
    <p:sldId id="278" r:id="rId13"/>
    <p:sldId id="273" r:id="rId14"/>
    <p:sldId id="277" r:id="rId15"/>
    <p:sldId id="274" r:id="rId16"/>
    <p:sldId id="275" r:id="rId17"/>
    <p:sldId id="267" r:id="rId18"/>
    <p:sldId id="276" r:id="rId19"/>
    <p:sldId id="261" r:id="rId20"/>
    <p:sldId id="280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73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60"/>
  </p:normalViewPr>
  <p:slideViewPr>
    <p:cSldViewPr snapToGrid="0">
      <p:cViewPr varScale="1">
        <p:scale>
          <a:sx n="54" d="100"/>
          <a:sy n="54" d="100"/>
        </p:scale>
        <p:origin x="619" y="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1aecf15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1aecf15f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5360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45" y="268711"/>
            <a:ext cx="1452698" cy="1025434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25591" r="3712" b="28319"/>
          <a:stretch/>
        </p:blipFill>
        <p:spPr>
          <a:xfrm>
            <a:off x="-549130" y="1928988"/>
            <a:ext cx="10242247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92" y="-246816"/>
            <a:ext cx="1926320" cy="13597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45" y="268711"/>
            <a:ext cx="1452698" cy="1025434"/>
          </a:xfrm>
          <a:prstGeom prst="rect">
            <a:avLst/>
          </a:prstGeom>
        </p:spPr>
      </p:pic>
      <p:sp>
        <p:nvSpPr>
          <p:cNvPr id="8" name="Google Shape;14;p3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25591" r="3712" b="28319"/>
          <a:stretch/>
        </p:blipFill>
        <p:spPr>
          <a:xfrm>
            <a:off x="-549132" y="1997838"/>
            <a:ext cx="10242247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"/>
          <p:cNvSpPr txBox="1"/>
          <p:nvPr userDrawn="1"/>
        </p:nvSpPr>
        <p:spPr>
          <a:xfrm>
            <a:off x="3684684" y="4881890"/>
            <a:ext cx="1774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www.nu.edu.kz</a:t>
            </a:r>
            <a:endParaRPr lang="ru-RU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bakhtiyar-ospanov.github.io/MLAT/index.html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bakhtiyar.ospanov@nu.edu.k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2415" y="1912187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bg1"/>
                </a:solidFill>
              </a:rPr>
              <a:t>Training intelligent tennis adversaries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using self-play with ML agents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4674A7-324B-4619-B364-CB1FA6C3429B}"/>
              </a:ext>
            </a:extLst>
          </p:cNvPr>
          <p:cNvSpPr txBox="1"/>
          <p:nvPr/>
        </p:nvSpPr>
        <p:spPr>
          <a:xfrm>
            <a:off x="2010428" y="4431551"/>
            <a:ext cx="51231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Author: Bakhtiyar Ospanov</a:t>
            </a:r>
            <a:endParaRPr lang="ru-RU" b="0" i="0" dirty="0">
              <a:effectLst/>
              <a:latin typeface="Arial" panose="020B0604020202020204" pitchFamily="34" charset="0"/>
            </a:endParaRPr>
          </a:p>
          <a:p>
            <a:pPr algn="ctr"/>
            <a:r>
              <a:rPr lang="en-US" b="0" i="0" dirty="0">
                <a:effectLst/>
                <a:latin typeface="Arial" panose="020B0604020202020204" pitchFamily="34" charset="0"/>
              </a:rPr>
              <a:t>Thesis Supervisor: M.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Fatih</a:t>
            </a:r>
            <a:r>
              <a:rPr lang="en-US" b="0" i="0" dirty="0">
                <a:effectLst/>
                <a:latin typeface="Arial" panose="020B0604020202020204" pitchFamily="34" charset="0"/>
              </a:rPr>
              <a:t>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Demirci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Experiments and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6890958" cy="7044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statistics during the training were recorded by ML-Agents Toolkit and tracked via </a:t>
            </a:r>
            <a:r>
              <a:rPr lang="en-US" dirty="0" err="1">
                <a:solidFill>
                  <a:schemeClr val="bg1"/>
                </a:solidFill>
              </a:rPr>
              <a:t>TensorBoard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DA6A8-85F8-40D3-BC9D-601B81DBA0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F2BF8D-258C-4169-ABEE-3D20AA0AF8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3656" y="2119132"/>
            <a:ext cx="2291970" cy="16203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B7FBC7-E94C-407F-8853-3FD163F642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55520" y="2100082"/>
            <a:ext cx="2317674" cy="16394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D41C98-6E5E-46C2-BF1F-045CB2739ECD}"/>
              </a:ext>
            </a:extLst>
          </p:cNvPr>
          <p:cNvSpPr txBox="1"/>
          <p:nvPr/>
        </p:nvSpPr>
        <p:spPr>
          <a:xfrm>
            <a:off x="1035234" y="3871459"/>
            <a:ext cx="2954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ctr">
              <a:buAutoNum type="alphaLcParenBoth"/>
            </a:pPr>
            <a:r>
              <a:rPr lang="en-US" sz="1000" dirty="0"/>
              <a:t>Sample Cumulative Reward </a:t>
            </a:r>
          </a:p>
          <a:p>
            <a:pPr algn="ctr"/>
            <a:r>
              <a:rPr lang="en-US" sz="1000" dirty="0"/>
              <a:t>over a test run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F355F8-5E6C-4609-83D6-F76E051E87C2}"/>
              </a:ext>
            </a:extLst>
          </p:cNvPr>
          <p:cNvSpPr txBox="1"/>
          <p:nvPr/>
        </p:nvSpPr>
        <p:spPr>
          <a:xfrm>
            <a:off x="4814139" y="3850348"/>
            <a:ext cx="2597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(b) Episodes Lengths for the various</a:t>
            </a:r>
          </a:p>
          <a:p>
            <a:pPr algn="ctr"/>
            <a:r>
              <a:rPr lang="en-US" sz="1000" dirty="0"/>
              <a:t>configuration runs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5BF08-7721-4A79-8C81-F48A123F1354}"/>
              </a:ext>
            </a:extLst>
          </p:cNvPr>
          <p:cNvSpPr txBox="1"/>
          <p:nvPr/>
        </p:nvSpPr>
        <p:spPr>
          <a:xfrm>
            <a:off x="3056063" y="4501304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4. Tracking of Environment metrics</a:t>
            </a:r>
          </a:p>
        </p:txBody>
      </p:sp>
    </p:spTree>
    <p:extLst>
      <p:ext uri="{BB962C8B-B14F-4D97-AF65-F5344CB8AC3E}">
        <p14:creationId xmlns:p14="http://schemas.microsoft.com/office/powerpoint/2010/main" val="292955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Experiments and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DA6A8-85F8-40D3-BC9D-601B81DBA0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FD9CC6-B1E1-484A-8B24-2236A4AE7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053" y="2931290"/>
            <a:ext cx="2016595" cy="14245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043364-E7AA-4C24-B5BB-B37A44F16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514" y="3020697"/>
            <a:ext cx="2016210" cy="14245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B13892-FAA5-42F2-94C2-986DE1FA5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24" y="1138171"/>
            <a:ext cx="2015841" cy="14245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639777-3182-4FC3-A5D3-A4C4573AC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4456" y="1138171"/>
            <a:ext cx="2015268" cy="142455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70A475E-7EB1-4D28-BCC7-928607C6AB5A}"/>
              </a:ext>
            </a:extLst>
          </p:cNvPr>
          <p:cNvSpPr txBox="1"/>
          <p:nvPr/>
        </p:nvSpPr>
        <p:spPr>
          <a:xfrm>
            <a:off x="311700" y="2585424"/>
            <a:ext cx="36236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(a) Entropy values for the various configuration runs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B9E21-971A-439B-8219-1E34E9EF8BD6}"/>
              </a:ext>
            </a:extLst>
          </p:cNvPr>
          <p:cNvSpPr txBox="1"/>
          <p:nvPr/>
        </p:nvSpPr>
        <p:spPr>
          <a:xfrm>
            <a:off x="4242645" y="2590748"/>
            <a:ext cx="29542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(b) Value loses for the various configuration runs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4BC3B9-4820-49C3-B4AF-1173A7A074BF}"/>
              </a:ext>
            </a:extLst>
          </p:cNvPr>
          <p:cNvSpPr txBox="1"/>
          <p:nvPr/>
        </p:nvSpPr>
        <p:spPr>
          <a:xfrm>
            <a:off x="537865" y="4469985"/>
            <a:ext cx="29542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(c) Elo ratings for the various configuration runs.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F2D1E5-5B50-4118-BA94-A6344DC09886}"/>
              </a:ext>
            </a:extLst>
          </p:cNvPr>
          <p:cNvSpPr txBox="1"/>
          <p:nvPr/>
        </p:nvSpPr>
        <p:spPr>
          <a:xfrm>
            <a:off x="3946936" y="4465553"/>
            <a:ext cx="338936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(c) Elo rating for the Curriculum Learning run.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1E1531-D6F6-4A05-81CF-D464C535097F}"/>
              </a:ext>
            </a:extLst>
          </p:cNvPr>
          <p:cNvSpPr txBox="1"/>
          <p:nvPr/>
        </p:nvSpPr>
        <p:spPr>
          <a:xfrm>
            <a:off x="2816913" y="4810596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5. Tracking of Environment metrics</a:t>
            </a:r>
          </a:p>
        </p:txBody>
      </p:sp>
    </p:spTree>
    <p:extLst>
      <p:ext uri="{BB962C8B-B14F-4D97-AF65-F5344CB8AC3E}">
        <p14:creationId xmlns:p14="http://schemas.microsoft.com/office/powerpoint/2010/main" val="162906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Experiments and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A survey: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13 participants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Check the ability to distinguish between an expert and ML agent behaviors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Evaluate behavior performance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1E53B-C149-4120-B0F5-B5BB2411D5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442F41-5BAB-485C-84B0-BCBE9760F2B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832400" y="1152475"/>
            <a:ext cx="3999900" cy="711494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Questions: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91B403-7EB7-48C5-9194-7FB4C9BC1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552" y="1595509"/>
            <a:ext cx="3615399" cy="12990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3012C1-1C21-42FB-B30F-DF408CEE5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688" y="3895714"/>
            <a:ext cx="3573193" cy="9426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8F6965-43C0-4694-843C-4078EF2FA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4464" y="2924807"/>
            <a:ext cx="3527573" cy="94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8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Video #1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33A54-2BFA-4158-81B5-731DB16CC5A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Video #2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F8E46-349C-4BBC-93FD-0760B7AF54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7" name="ML-Agents Tennis [MS Thesis Survey] Video #1">
            <a:hlinkClick r:id="" action="ppaction://media"/>
            <a:extLst>
              <a:ext uri="{FF2B5EF4-FFF2-40B4-BE49-F238E27FC236}">
                <a16:creationId xmlns:a16="http://schemas.microsoft.com/office/drawing/2014/main" id="{99E74830-391A-4741-AFAF-68D44B1D16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0030" y="1703266"/>
            <a:ext cx="4235523" cy="2397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ML-Agents Tennis [MS Thesis Survey] Video #2">
            <a:hlinkClick r:id="" action="ppaction://media"/>
            <a:extLst>
              <a:ext uri="{FF2B5EF4-FFF2-40B4-BE49-F238E27FC236}">
                <a16:creationId xmlns:a16="http://schemas.microsoft.com/office/drawing/2014/main" id="{91371000-D08E-4578-B9F1-524B9497204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00323" y="1689558"/>
            <a:ext cx="4274034" cy="2397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898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3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Experiments and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DA6A8-85F8-40D3-BC9D-601B81DBA0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FD9CC6-B1E1-484A-8B24-2236A4AE7F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235" y="2902474"/>
            <a:ext cx="3284619" cy="1518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043364-E7AA-4C24-B5BB-B37A44F16E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78405" y="2922031"/>
            <a:ext cx="3282696" cy="15328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B13892-FAA5-42F2-94C2-986DE1FA510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82462" y="1034081"/>
            <a:ext cx="3283392" cy="15513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639777-3182-4FC3-A5D3-A4C4573AC3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056696" y="1037186"/>
            <a:ext cx="3282459" cy="15412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70A475E-7EB1-4D28-BCC7-928607C6AB5A}"/>
              </a:ext>
            </a:extLst>
          </p:cNvPr>
          <p:cNvSpPr txBox="1"/>
          <p:nvPr/>
        </p:nvSpPr>
        <p:spPr>
          <a:xfrm>
            <a:off x="311700" y="2585424"/>
            <a:ext cx="362369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(a) Video clips differentiation results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8B9E21-971A-439B-8219-1E34E9EF8BD6}"/>
              </a:ext>
            </a:extLst>
          </p:cNvPr>
          <p:cNvSpPr txBox="1"/>
          <p:nvPr/>
        </p:nvSpPr>
        <p:spPr>
          <a:xfrm>
            <a:off x="4242645" y="2590748"/>
            <a:ext cx="29542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(b) Behavior resemblance evaluation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4BC3B9-4820-49C3-B4AF-1173A7A074BF}"/>
              </a:ext>
            </a:extLst>
          </p:cNvPr>
          <p:cNvSpPr txBox="1"/>
          <p:nvPr/>
        </p:nvSpPr>
        <p:spPr>
          <a:xfrm>
            <a:off x="537865" y="4469985"/>
            <a:ext cx="29542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(c) Expert user performance evaluation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F2D1E5-5B50-4118-BA94-A6344DC09886}"/>
              </a:ext>
            </a:extLst>
          </p:cNvPr>
          <p:cNvSpPr txBox="1"/>
          <p:nvPr/>
        </p:nvSpPr>
        <p:spPr>
          <a:xfrm>
            <a:off x="3946936" y="4465553"/>
            <a:ext cx="338936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(c) ML agent performance evaluation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1E1531-D6F6-4A05-81CF-D464C535097F}"/>
              </a:ext>
            </a:extLst>
          </p:cNvPr>
          <p:cNvSpPr txBox="1"/>
          <p:nvPr/>
        </p:nvSpPr>
        <p:spPr>
          <a:xfrm>
            <a:off x="2816913" y="4810596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5. Tracking of Environment metrics</a:t>
            </a:r>
          </a:p>
        </p:txBody>
      </p:sp>
    </p:spTree>
    <p:extLst>
      <p:ext uri="{BB962C8B-B14F-4D97-AF65-F5344CB8AC3E}">
        <p14:creationId xmlns:p14="http://schemas.microsoft.com/office/powerpoint/2010/main" val="4085415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1152475"/>
            <a:ext cx="6897993" cy="34164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agent is able to move along all three axes and rotate around z-axis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F8E46-349C-4BBC-93FD-0760B7AF54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10" name="3d">
            <a:hlinkClick r:id="" action="ppaction://media"/>
            <a:extLst>
              <a:ext uri="{FF2B5EF4-FFF2-40B4-BE49-F238E27FC236}">
                <a16:creationId xmlns:a16="http://schemas.microsoft.com/office/drawing/2014/main" id="{1A711A70-63FF-40B2-AAE8-53718C58E1C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9462" t="14632" r="9615" b="5094"/>
          <a:stretch/>
        </p:blipFill>
        <p:spPr>
          <a:xfrm>
            <a:off x="1674055" y="1609674"/>
            <a:ext cx="5535638" cy="3088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280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8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Live 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6539266" cy="34164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Test application: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game is built for the WebGL platform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The neural network is processed by Unity Inference Engine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5-sets match in game of tennis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Available at </a:t>
            </a:r>
            <a:r>
              <a:rPr lang="en-US" dirty="0">
                <a:solidFill>
                  <a:schemeClr val="bg1"/>
                </a:solidFill>
                <a:hlinkClick r:id="rId2"/>
              </a:rPr>
              <a:t>https://bakhtiyar-ospanov.github.io/MLAT/index.html</a:t>
            </a: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F8E46-349C-4BBC-93FD-0760B7AF54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84400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well-established environment facilitated the collection of accurate and versatile observations during the training</a:t>
            </a:r>
          </a:p>
          <a:p>
            <a:pPr marL="13970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There are two satisfactory models which are produced as the output of this study: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Production-ready but limited in movement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Unrestricted version but unstable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33A54-2BFA-4158-81B5-731DB16CC5A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Contribution: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Physically and visually rich environment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Training setup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Trained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F8E46-349C-4BBC-93FD-0760B7AF54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80906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Limitations: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 small number of questionnaire responders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Unstable performance in fully unlocked mode due to: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complex interactions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large search space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33A54-2BFA-4158-81B5-731DB16CC5A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832400" y="1152474"/>
            <a:ext cx="3999900" cy="362350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Future research directions: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Expand pool of survey participants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Introduce </a:t>
            </a:r>
            <a:r>
              <a:rPr lang="en-US" i="1" dirty="0">
                <a:solidFill>
                  <a:schemeClr val="bg1"/>
                </a:solidFill>
              </a:rPr>
              <a:t>imitation learning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Generative Adversarial Imitation Learning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Behavior Cloning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Add </a:t>
            </a:r>
            <a:r>
              <a:rPr lang="en-US" i="1" dirty="0">
                <a:solidFill>
                  <a:schemeClr val="bg1"/>
                </a:solidFill>
              </a:rPr>
              <a:t>intrinsic rewards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Curiosity reward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Random Network Distillation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F8E46-349C-4BBC-93FD-0760B7AF54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63042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4;p13"/>
          <p:cNvSpPr txBox="1">
            <a:spLocks noGrp="1"/>
          </p:cNvSpPr>
          <p:nvPr>
            <p:ph type="title"/>
          </p:nvPr>
        </p:nvSpPr>
        <p:spPr>
          <a:xfrm>
            <a:off x="312415" y="1566662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Thank you!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11D4477-7005-43AD-B26E-E245BE4A4AC0}"/>
              </a:ext>
            </a:extLst>
          </p:cNvPr>
          <p:cNvSpPr txBox="1">
            <a:spLocks/>
          </p:cNvSpPr>
          <p:nvPr/>
        </p:nvSpPr>
        <p:spPr>
          <a:xfrm>
            <a:off x="3081930" y="4261435"/>
            <a:ext cx="2980140" cy="71852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Contact info</a:t>
            </a:r>
            <a:r>
              <a:rPr lang="en-US" b="1" dirty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n-US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bakhtiyar.ospanov@nu.edu.kz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body" idx="4294967295"/>
          </p:nvPr>
        </p:nvSpPr>
        <p:spPr>
          <a:xfrm>
            <a:off x="2295244" y="1090575"/>
            <a:ext cx="5167666" cy="37979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Introduction</a:t>
            </a:r>
          </a:p>
          <a:p>
            <a:pPr marL="342900"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Related Work </a:t>
            </a:r>
            <a:r>
              <a:rPr lang="en-US" sz="1400" dirty="0">
                <a:solidFill>
                  <a:schemeClr val="bg1"/>
                </a:solidFill>
              </a:rPr>
              <a:t>– Machine Learning &amp; Unity</a:t>
            </a:r>
          </a:p>
          <a:p>
            <a:pPr marL="342900"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Methodology </a:t>
            </a:r>
          </a:p>
          <a:p>
            <a:pPr marL="800100" lvl="1">
              <a:spcBef>
                <a:spcPts val="0"/>
              </a:spcBef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Environment design</a:t>
            </a:r>
          </a:p>
          <a:p>
            <a:pPr marL="800100" lvl="1">
              <a:spcBef>
                <a:spcPts val="0"/>
              </a:spcBef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Training Configuration</a:t>
            </a:r>
          </a:p>
          <a:p>
            <a:pPr marL="342900"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Experiments and Results</a:t>
            </a:r>
          </a:p>
          <a:p>
            <a:pPr marL="342900">
              <a:spcAft>
                <a:spcPts val="1600"/>
              </a:spcAft>
            </a:pPr>
            <a:r>
              <a:rPr lang="en-US" dirty="0">
                <a:solidFill>
                  <a:schemeClr val="bg1"/>
                </a:solidFill>
              </a:rPr>
              <a:t>Conclusion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459411" y="102840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Outline: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FF0C5-0DF4-4B2F-A7E1-9E4B6311C7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5E9B-D60E-405A-8D4A-5720A25E8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Reference list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988CB-D4F4-4271-BE29-F4962E623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7995272" cy="34164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[1] </a:t>
            </a:r>
            <a:r>
              <a:rPr lang="en-US" dirty="0" err="1">
                <a:solidFill>
                  <a:schemeClr val="bg1"/>
                </a:solidFill>
              </a:rPr>
              <a:t>Muelling</a:t>
            </a:r>
            <a:r>
              <a:rPr lang="en-US" dirty="0">
                <a:solidFill>
                  <a:schemeClr val="bg1"/>
                </a:solidFill>
              </a:rPr>
              <a:t>, K., </a:t>
            </a:r>
            <a:r>
              <a:rPr lang="en-US" dirty="0" err="1">
                <a:solidFill>
                  <a:schemeClr val="bg1"/>
                </a:solidFill>
              </a:rPr>
              <a:t>Boularias</a:t>
            </a:r>
            <a:r>
              <a:rPr lang="en-US" dirty="0">
                <a:solidFill>
                  <a:schemeClr val="bg1"/>
                </a:solidFill>
              </a:rPr>
              <a:t>, A., Mohler, B., </a:t>
            </a:r>
            <a:r>
              <a:rPr lang="en-US" dirty="0" err="1">
                <a:solidFill>
                  <a:schemeClr val="bg1"/>
                </a:solidFill>
              </a:rPr>
              <a:t>Schölkopf</a:t>
            </a:r>
            <a:r>
              <a:rPr lang="en-US" dirty="0">
                <a:solidFill>
                  <a:schemeClr val="bg1"/>
                </a:solidFill>
              </a:rPr>
              <a:t>, B., &amp; Peters, J. (2014). Learning strategies in table tennis using inverse reinforcement learning. Biological cybernetics, 108(5), 603-619.</a:t>
            </a:r>
          </a:p>
          <a:p>
            <a:r>
              <a:rPr lang="en-US" dirty="0">
                <a:solidFill>
                  <a:schemeClr val="bg1"/>
                </a:solidFill>
              </a:rPr>
              <a:t>[2] Gao, W., </a:t>
            </a:r>
            <a:r>
              <a:rPr lang="en-US" dirty="0" err="1">
                <a:solidFill>
                  <a:schemeClr val="bg1"/>
                </a:solidFill>
              </a:rPr>
              <a:t>Graesser</a:t>
            </a:r>
            <a:r>
              <a:rPr lang="en-US" dirty="0">
                <a:solidFill>
                  <a:schemeClr val="bg1"/>
                </a:solidFill>
              </a:rPr>
              <a:t>, L., </a:t>
            </a:r>
            <a:r>
              <a:rPr lang="en-US" dirty="0" err="1">
                <a:solidFill>
                  <a:schemeClr val="bg1"/>
                </a:solidFill>
              </a:rPr>
              <a:t>Choromanski</a:t>
            </a:r>
            <a:r>
              <a:rPr lang="en-US" dirty="0">
                <a:solidFill>
                  <a:schemeClr val="bg1"/>
                </a:solidFill>
              </a:rPr>
              <a:t>, K., Song, X., </a:t>
            </a:r>
            <a:r>
              <a:rPr lang="en-US" dirty="0" err="1">
                <a:solidFill>
                  <a:schemeClr val="bg1"/>
                </a:solidFill>
              </a:rPr>
              <a:t>Lazic</a:t>
            </a:r>
            <a:r>
              <a:rPr lang="en-US" dirty="0">
                <a:solidFill>
                  <a:schemeClr val="bg1"/>
                </a:solidFill>
              </a:rPr>
              <a:t>, N., </a:t>
            </a:r>
            <a:r>
              <a:rPr lang="en-US" dirty="0" err="1">
                <a:solidFill>
                  <a:schemeClr val="bg1"/>
                </a:solidFill>
              </a:rPr>
              <a:t>Sanketi</a:t>
            </a:r>
            <a:r>
              <a:rPr lang="en-US" dirty="0">
                <a:solidFill>
                  <a:schemeClr val="bg1"/>
                </a:solidFill>
              </a:rPr>
              <a:t>, P., ... &amp; </a:t>
            </a:r>
            <a:r>
              <a:rPr lang="en-US" dirty="0" err="1">
                <a:solidFill>
                  <a:schemeClr val="bg1"/>
                </a:solidFill>
              </a:rPr>
              <a:t>Jaitly</a:t>
            </a:r>
            <a:r>
              <a:rPr lang="en-US" dirty="0">
                <a:solidFill>
                  <a:schemeClr val="bg1"/>
                </a:solidFill>
              </a:rPr>
              <a:t>, N. (2020). Robotic Table Tennis with Model-Free Reinforcement Learning. </a:t>
            </a:r>
            <a:r>
              <a:rPr lang="en-US" dirty="0" err="1">
                <a:solidFill>
                  <a:schemeClr val="bg1"/>
                </a:solidFill>
              </a:rPr>
              <a:t>arXiv</a:t>
            </a:r>
            <a:r>
              <a:rPr lang="en-US" dirty="0">
                <a:solidFill>
                  <a:schemeClr val="bg1"/>
                </a:solidFill>
              </a:rPr>
              <a:t> preprint arXiv:2003.14398.</a:t>
            </a:r>
          </a:p>
          <a:p>
            <a:r>
              <a:rPr lang="en-US" dirty="0">
                <a:solidFill>
                  <a:schemeClr val="bg1"/>
                </a:solidFill>
              </a:rPr>
              <a:t>[3] I </a:t>
            </a:r>
            <a:r>
              <a:rPr lang="en-US" dirty="0" err="1">
                <a:solidFill>
                  <a:schemeClr val="bg1"/>
                </a:solidFill>
              </a:rPr>
              <a:t>Akkaya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OpenAI</a:t>
            </a:r>
            <a:r>
              <a:rPr lang="en-US" dirty="0">
                <a:solidFill>
                  <a:schemeClr val="bg1"/>
                </a:solidFill>
              </a:rPr>
              <a:t>, Marcin </a:t>
            </a:r>
            <a:r>
              <a:rPr lang="en-US" dirty="0" err="1">
                <a:solidFill>
                  <a:schemeClr val="bg1"/>
                </a:solidFill>
              </a:rPr>
              <a:t>Andrychowicz</a:t>
            </a:r>
            <a:r>
              <a:rPr lang="en-US" dirty="0">
                <a:solidFill>
                  <a:schemeClr val="bg1"/>
                </a:solidFill>
              </a:rPr>
              <a:t>, Maciek </a:t>
            </a:r>
            <a:r>
              <a:rPr lang="en-US" dirty="0" err="1">
                <a:solidFill>
                  <a:schemeClr val="bg1"/>
                </a:solidFill>
              </a:rPr>
              <a:t>Chociej</a:t>
            </a:r>
            <a:r>
              <a:rPr lang="en-US" dirty="0">
                <a:solidFill>
                  <a:schemeClr val="bg1"/>
                </a:solidFill>
              </a:rPr>
              <a:t>, Mateusz Litwin, Bob McGrew, Arthur Petron, Alex </a:t>
            </a:r>
            <a:r>
              <a:rPr lang="en-US" dirty="0" err="1">
                <a:solidFill>
                  <a:schemeClr val="bg1"/>
                </a:solidFill>
              </a:rPr>
              <a:t>Paino</a:t>
            </a:r>
            <a:r>
              <a:rPr lang="en-US" dirty="0">
                <a:solidFill>
                  <a:schemeClr val="bg1"/>
                </a:solidFill>
              </a:rPr>
              <a:t>, Matthias </a:t>
            </a:r>
            <a:r>
              <a:rPr lang="en-US" dirty="0" err="1">
                <a:solidFill>
                  <a:schemeClr val="bg1"/>
                </a:solidFill>
              </a:rPr>
              <a:t>Plappert</a:t>
            </a:r>
            <a:r>
              <a:rPr lang="en-US" dirty="0">
                <a:solidFill>
                  <a:schemeClr val="bg1"/>
                </a:solidFill>
              </a:rPr>
              <a:t>, Glenn Powell, Raphael </a:t>
            </a:r>
            <a:r>
              <a:rPr lang="en-US" dirty="0" err="1">
                <a:solidFill>
                  <a:schemeClr val="bg1"/>
                </a:solidFill>
              </a:rPr>
              <a:t>Ribas</a:t>
            </a:r>
            <a:r>
              <a:rPr lang="en-US" dirty="0">
                <a:solidFill>
                  <a:schemeClr val="bg1"/>
                </a:solidFill>
              </a:rPr>
              <a:t>, et al. Solving </a:t>
            </a:r>
            <a:r>
              <a:rPr lang="en-US" dirty="0" err="1">
                <a:solidFill>
                  <a:schemeClr val="bg1"/>
                </a:solidFill>
              </a:rPr>
              <a:t>rubik’s</a:t>
            </a:r>
            <a:r>
              <a:rPr lang="en-US" dirty="0">
                <a:solidFill>
                  <a:schemeClr val="bg1"/>
                </a:solidFill>
              </a:rPr>
              <a:t> cube with a robot hand. </a:t>
            </a:r>
            <a:r>
              <a:rPr lang="en-US" dirty="0" err="1">
                <a:solidFill>
                  <a:schemeClr val="bg1"/>
                </a:solidFill>
              </a:rPr>
              <a:t>arXiv</a:t>
            </a:r>
            <a:r>
              <a:rPr lang="en-US" dirty="0">
                <a:solidFill>
                  <a:schemeClr val="bg1"/>
                </a:solidFill>
              </a:rPr>
              <a:t> preprint arXiv:1910.07113, 10, 2019</a:t>
            </a:r>
          </a:p>
          <a:p>
            <a:r>
              <a:rPr lang="en-US" dirty="0">
                <a:solidFill>
                  <a:schemeClr val="bg1"/>
                </a:solidFill>
              </a:rPr>
              <a:t>[4] Guillaume </a:t>
            </a:r>
            <a:r>
              <a:rPr lang="en-US" dirty="0" err="1">
                <a:solidFill>
                  <a:schemeClr val="bg1"/>
                </a:solidFill>
              </a:rPr>
              <a:t>Lample</a:t>
            </a:r>
            <a:r>
              <a:rPr lang="en-US" dirty="0">
                <a:solidFill>
                  <a:schemeClr val="bg1"/>
                </a:solidFill>
              </a:rPr>
              <a:t> and Devendra Singh </a:t>
            </a:r>
            <a:r>
              <a:rPr lang="en-US" dirty="0" err="1">
                <a:solidFill>
                  <a:schemeClr val="bg1"/>
                </a:solidFill>
              </a:rPr>
              <a:t>Chaplot</a:t>
            </a:r>
            <a:r>
              <a:rPr lang="en-US" dirty="0">
                <a:solidFill>
                  <a:schemeClr val="bg1"/>
                </a:solidFill>
              </a:rPr>
              <a:t>. Playing fps games with deep reinforcement learning. In Proceedings of the AAAI Conference on Artificial Intelligence, volume 31, 2017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6FBCC-AB54-4F5D-9920-6439D39FE2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05615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7467734" cy="34164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Problem definition: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Training intelligent agents in a game of tennis: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Environment design in Unity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Reinforcement Learning for training</a:t>
            </a:r>
          </a:p>
          <a:p>
            <a:pPr lvl="1"/>
            <a:r>
              <a:rPr lang="en-US" i="1" dirty="0">
                <a:solidFill>
                  <a:schemeClr val="bg1"/>
                </a:solidFill>
              </a:rPr>
              <a:t>Setup: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Two-player game where agents control rackets to hit a ball over the net.</a:t>
            </a:r>
          </a:p>
          <a:p>
            <a:pPr lvl="1"/>
            <a:r>
              <a:rPr lang="en-US" i="1" dirty="0">
                <a:solidFill>
                  <a:schemeClr val="bg1"/>
                </a:solidFill>
              </a:rPr>
              <a:t>Goal: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 agents must hit the ball so that the opponent cannot hit a valid return.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C473FC-E7C6-46C6-B26A-B37B56EBB6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7625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1152475"/>
            <a:ext cx="7587309" cy="34164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Motivation: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Machine Learning disrupts industries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Game engines can be used as simulation environments and ML research platform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Explicitly programmed algorithms stall the industry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Playing against an intelligent, creative, and context-aware opponent is more engaging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C1A51F-7CC4-42F2-8529-30DF078366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9806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Related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Machine Learning: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Supervised learning, unsupervised learning, and reinforcement learning</a:t>
            </a:r>
          </a:p>
          <a:p>
            <a:pPr lvl="1"/>
            <a:endParaRPr lang="ru-RU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Deep Reinforcement Learning: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Agent with dynamic behavior</a:t>
            </a:r>
          </a:p>
          <a:p>
            <a:pPr lvl="1"/>
            <a:r>
              <a:rPr lang="en-US" i="1" dirty="0">
                <a:solidFill>
                  <a:schemeClr val="bg1"/>
                </a:solidFill>
              </a:rPr>
              <a:t>Keywords</a:t>
            </a:r>
            <a:r>
              <a:rPr lang="en-US" dirty="0">
                <a:solidFill>
                  <a:schemeClr val="bg1"/>
                </a:solidFill>
              </a:rPr>
              <a:t>: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Agent, environment, observation, action space, reward, policy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On-policy vs Off-policy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33A54-2BFA-4158-81B5-731DB16CC5A1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Similar works:</a:t>
            </a:r>
            <a:endParaRPr lang="ru-RU" b="1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A few similar literature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Learning strategies in table tennis using inverse reinforcement learning [1]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Robotic Table Tennis with Model-Free Reinforcement Learning [2] – uses PPO but max 34% success return rate</a:t>
            </a:r>
            <a:endParaRPr lang="ru-RU" dirty="0">
              <a:solidFill>
                <a:schemeClr val="bg1"/>
              </a:solidFill>
            </a:endParaRPr>
          </a:p>
          <a:p>
            <a:pPr lvl="1"/>
            <a:r>
              <a:rPr lang="en-US" i="1" dirty="0">
                <a:solidFill>
                  <a:schemeClr val="bg1"/>
                </a:solidFill>
              </a:rPr>
              <a:t>RL in simulation</a:t>
            </a:r>
            <a:r>
              <a:rPr lang="en-US" dirty="0">
                <a:solidFill>
                  <a:schemeClr val="bg1"/>
                </a:solidFill>
              </a:rPr>
              <a:t>: Solving </a:t>
            </a:r>
            <a:r>
              <a:rPr lang="en-US" dirty="0" err="1">
                <a:solidFill>
                  <a:schemeClr val="bg1"/>
                </a:solidFill>
              </a:rPr>
              <a:t>rubik’s</a:t>
            </a:r>
            <a:r>
              <a:rPr lang="en-US" dirty="0">
                <a:solidFill>
                  <a:schemeClr val="bg1"/>
                </a:solidFill>
              </a:rPr>
              <a:t> cube with a robot hand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[3], outperforming human in Doom [4], and more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1E53B-C149-4120-B0F5-B5BB2411D5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81514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Physical environment: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Collision tracking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Physic materials: bounciness, static &amp; dynamic friction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Mass, angular drag, velocity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Default gravity, time scale x10 (for training), 0.02 sec. for physics updates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A8984-30D8-4D14-8BC3-5DFDA596AD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234CA9-22CD-42FA-9F34-6D1830E8B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630" y="2744550"/>
            <a:ext cx="2542199" cy="14295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CC0038-984F-410C-97BA-661A3DF03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630" y="703854"/>
            <a:ext cx="2542199" cy="14188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423768-DADB-45D0-B76D-A2D20C90CF83}"/>
              </a:ext>
            </a:extLst>
          </p:cNvPr>
          <p:cNvSpPr txBox="1"/>
          <p:nvPr/>
        </p:nvSpPr>
        <p:spPr>
          <a:xfrm>
            <a:off x="5620621" y="2147978"/>
            <a:ext cx="2954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(a) Tennis Area prefab: 1 - agents, 2 - ball,</a:t>
            </a:r>
          </a:p>
          <a:p>
            <a:pPr algn="ctr"/>
            <a:r>
              <a:rPr lang="en-US" sz="1000" dirty="0"/>
              <a:t>3 - net, 4 - court area, 5 - borders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8FAB0C-F747-41B5-A200-1478FAB34C3F}"/>
              </a:ext>
            </a:extLst>
          </p:cNvPr>
          <p:cNvSpPr txBox="1"/>
          <p:nvPr/>
        </p:nvSpPr>
        <p:spPr>
          <a:xfrm>
            <a:off x="5798878" y="4212191"/>
            <a:ext cx="2597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(b) Training setup: 18 instances of the tennis area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5DE6CD-8783-4ECF-9872-2B8CC1AE9F82}"/>
              </a:ext>
            </a:extLst>
          </p:cNvPr>
          <p:cNvSpPr txBox="1"/>
          <p:nvPr/>
        </p:nvSpPr>
        <p:spPr>
          <a:xfrm>
            <a:off x="5771128" y="4715306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1. Environment setup</a:t>
            </a:r>
          </a:p>
        </p:txBody>
      </p:sp>
    </p:spTree>
    <p:extLst>
      <p:ext uri="{BB962C8B-B14F-4D97-AF65-F5344CB8AC3E}">
        <p14:creationId xmlns:p14="http://schemas.microsoft.com/office/powerpoint/2010/main" val="1838010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5273174" cy="34164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Learning environment: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Academy class communicates with Python API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The simulation process consists of episodes:</a:t>
            </a:r>
          </a:p>
          <a:p>
            <a:pPr lvl="2"/>
            <a:r>
              <a:rPr lang="en-US" i="1" dirty="0" err="1">
                <a:solidFill>
                  <a:schemeClr val="bg1"/>
                </a:solidFill>
              </a:rPr>
              <a:t>OnEpisodeBegin</a:t>
            </a:r>
            <a:r>
              <a:rPr lang="en-US" i="1" dirty="0">
                <a:solidFill>
                  <a:schemeClr val="bg1"/>
                </a:solidFill>
              </a:rPr>
              <a:t>(): </a:t>
            </a:r>
            <a:r>
              <a:rPr lang="en-US" dirty="0">
                <a:solidFill>
                  <a:schemeClr val="bg1"/>
                </a:solidFill>
              </a:rPr>
              <a:t>resetting and randomization</a:t>
            </a:r>
          </a:p>
          <a:p>
            <a:pPr lvl="2"/>
            <a:r>
              <a:rPr lang="en-US" i="1" dirty="0" err="1">
                <a:solidFill>
                  <a:schemeClr val="bg1"/>
                </a:solidFill>
              </a:rPr>
              <a:t>CollectObservations</a:t>
            </a:r>
            <a:r>
              <a:rPr lang="en-US" i="1" dirty="0">
                <a:solidFill>
                  <a:schemeClr val="bg1"/>
                </a:solidFill>
              </a:rPr>
              <a:t>(): </a:t>
            </a:r>
            <a:r>
              <a:rPr lang="en-US" dirty="0">
                <a:solidFill>
                  <a:schemeClr val="bg1"/>
                </a:solidFill>
              </a:rPr>
              <a:t>feature vector</a:t>
            </a:r>
            <a:endParaRPr lang="en-US" i="1" dirty="0">
              <a:solidFill>
                <a:schemeClr val="bg1"/>
              </a:solidFill>
            </a:endParaRPr>
          </a:p>
          <a:p>
            <a:pPr lvl="2"/>
            <a:r>
              <a:rPr lang="en-US" i="1" dirty="0" err="1">
                <a:solidFill>
                  <a:schemeClr val="bg1"/>
                </a:solidFill>
              </a:rPr>
              <a:t>OnActionReceived</a:t>
            </a:r>
            <a:r>
              <a:rPr lang="en-US" i="1" dirty="0">
                <a:solidFill>
                  <a:schemeClr val="bg1"/>
                </a:solidFill>
              </a:rPr>
              <a:t>(): </a:t>
            </a:r>
            <a:r>
              <a:rPr lang="en-US" dirty="0">
                <a:solidFill>
                  <a:schemeClr val="bg1"/>
                </a:solidFill>
              </a:rPr>
              <a:t>decision-making</a:t>
            </a:r>
            <a:endParaRPr lang="en-US" i="1" dirty="0">
              <a:solidFill>
                <a:schemeClr val="bg1"/>
              </a:solidFill>
            </a:endParaRPr>
          </a:p>
          <a:p>
            <a:pPr lvl="2"/>
            <a:r>
              <a:rPr lang="en-US" i="1" dirty="0" err="1">
                <a:solidFill>
                  <a:schemeClr val="bg1"/>
                </a:solidFill>
              </a:rPr>
              <a:t>OnEpisodeEnd</a:t>
            </a:r>
            <a:r>
              <a:rPr lang="en-US" i="1" dirty="0">
                <a:solidFill>
                  <a:schemeClr val="bg1"/>
                </a:solidFill>
              </a:rPr>
              <a:t>()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A8984-30D8-4D14-8BC3-5DFDA596AD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1D751E1-1A60-4BE2-AB77-FE2E55B85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830" y="2628898"/>
            <a:ext cx="3477549" cy="156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B997B0-D724-4EA8-9EDA-D42F93A44996}"/>
              </a:ext>
            </a:extLst>
          </p:cNvPr>
          <p:cNvSpPr txBox="1"/>
          <p:nvPr/>
        </p:nvSpPr>
        <p:spPr>
          <a:xfrm>
            <a:off x="5874755" y="4443261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2. Training setup</a:t>
            </a:r>
          </a:p>
        </p:txBody>
      </p:sp>
    </p:spTree>
    <p:extLst>
      <p:ext uri="{BB962C8B-B14F-4D97-AF65-F5344CB8AC3E}">
        <p14:creationId xmlns:p14="http://schemas.microsoft.com/office/powerpoint/2010/main" val="1113889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Methodology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7060087-2A48-49A8-A781-EA68B5A6BA0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5273174" cy="3904342"/>
              </a:xfrm>
            </p:spPr>
            <p:txBody>
              <a:bodyPr/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Training Configuration:</a:t>
                </a:r>
              </a:p>
              <a:p>
                <a:pPr lvl="1"/>
                <a:r>
                  <a:rPr lang="en-US" i="1" dirty="0">
                    <a:solidFill>
                      <a:schemeClr val="bg1"/>
                    </a:solidFill>
                  </a:rPr>
                  <a:t>Observation vector: 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- position of an agent 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- velocity of an agent 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- rotation of an agent 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- position of a ball 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- velocity of a ball 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en-US" dirty="0" err="1">
                    <a:solidFill>
                      <a:schemeClr val="bg1"/>
                    </a:solidFill>
                  </a:rPr>
                  <a:t>estimatedSectorId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pPr marL="1066800" lvl="2" indent="0">
                  <a:spcBef>
                    <a:spcPts val="600"/>
                  </a:spcBef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lvl="1">
                  <a:spcBef>
                    <a:spcPts val="600"/>
                  </a:spcBef>
                </a:pPr>
                <a:r>
                  <a:rPr lang="en-US" i="1" dirty="0">
                    <a:solidFill>
                      <a:schemeClr val="bg1"/>
                    </a:solidFill>
                  </a:rPr>
                  <a:t>Network settings: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en-US" dirty="0" err="1">
                    <a:solidFill>
                      <a:schemeClr val="bg1"/>
                    </a:solidFill>
                  </a:rPr>
                  <a:t>hidden_units</a:t>
                </a:r>
                <a:r>
                  <a:rPr lang="en-US" dirty="0">
                    <a:solidFill>
                      <a:schemeClr val="bg1"/>
                    </a:solidFill>
                  </a:rPr>
                  <a:t>: 256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en-US" dirty="0" err="1">
                    <a:solidFill>
                      <a:schemeClr val="bg1"/>
                    </a:solidFill>
                  </a:rPr>
                  <a:t>num_layers</a:t>
                </a:r>
                <a:r>
                  <a:rPr lang="en-US" dirty="0">
                    <a:solidFill>
                      <a:schemeClr val="bg1"/>
                    </a:solidFill>
                  </a:rPr>
                  <a:t>: 2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7060087-2A48-49A8-A781-EA68B5A6BA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5273174" cy="390434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A8984-30D8-4D14-8BC3-5DFDA596AD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576C67B-A2A9-4411-BC02-7255D2F8FDC9}"/>
              </a:ext>
            </a:extLst>
          </p:cNvPr>
          <p:cNvSpPr txBox="1">
            <a:spLocks/>
          </p:cNvSpPr>
          <p:nvPr/>
        </p:nvSpPr>
        <p:spPr>
          <a:xfrm>
            <a:off x="4392079" y="1497134"/>
            <a:ext cx="5273174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i="1" dirty="0">
                <a:solidFill>
                  <a:schemeClr val="bg1"/>
                </a:solidFill>
              </a:rPr>
              <a:t>Hyperparameters</a:t>
            </a:r>
            <a:r>
              <a:rPr lang="en-US" dirty="0">
                <a:solidFill>
                  <a:schemeClr val="bg1"/>
                </a:solidFill>
              </a:rPr>
              <a:t> (total 27): 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battch_size</a:t>
            </a:r>
            <a:r>
              <a:rPr lang="en-US" dirty="0">
                <a:solidFill>
                  <a:schemeClr val="bg1"/>
                </a:solidFill>
              </a:rPr>
              <a:t> = 2048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buffer_size</a:t>
            </a:r>
            <a:r>
              <a:rPr lang="en-US" dirty="0">
                <a:solidFill>
                  <a:schemeClr val="bg1"/>
                </a:solidFill>
              </a:rPr>
              <a:t> = 20480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learning_rate</a:t>
            </a:r>
            <a:r>
              <a:rPr lang="en-US" dirty="0">
                <a:solidFill>
                  <a:schemeClr val="bg1"/>
                </a:solidFill>
              </a:rPr>
              <a:t> = 0.0002 (constant)</a:t>
            </a:r>
          </a:p>
          <a:p>
            <a:pPr lvl="2">
              <a:spcBef>
                <a:spcPts val="600"/>
              </a:spcBef>
            </a:pPr>
            <a:r>
              <a:rPr lang="en-US" dirty="0">
                <a:solidFill>
                  <a:schemeClr val="bg1"/>
                </a:solidFill>
              </a:rPr>
              <a:t>beta = 0.003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num_epoch</a:t>
            </a:r>
            <a:r>
              <a:rPr lang="en-US" dirty="0">
                <a:solidFill>
                  <a:schemeClr val="bg1"/>
                </a:solidFill>
              </a:rPr>
              <a:t> = 4</a:t>
            </a:r>
          </a:p>
          <a:p>
            <a:pPr lvl="1">
              <a:spcBef>
                <a:spcPts val="600"/>
              </a:spcBef>
            </a:pPr>
            <a:endParaRPr lang="en-US" dirty="0">
              <a:solidFill>
                <a:schemeClr val="bg1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Self-play setup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team_change</a:t>
            </a:r>
            <a:r>
              <a:rPr lang="en-US" dirty="0">
                <a:solidFill>
                  <a:schemeClr val="bg1"/>
                </a:solidFill>
              </a:rPr>
              <a:t>: 100000</a:t>
            </a:r>
          </a:p>
          <a:p>
            <a:pPr lvl="2">
              <a:spcBef>
                <a:spcPts val="600"/>
              </a:spcBef>
            </a:pPr>
            <a:r>
              <a:rPr lang="en-US" dirty="0">
                <a:solidFill>
                  <a:schemeClr val="bg1"/>
                </a:solidFill>
              </a:rPr>
              <a:t>window: 10</a:t>
            </a:r>
          </a:p>
          <a:p>
            <a:pPr lvl="2">
              <a:spcBef>
                <a:spcPts val="600"/>
              </a:spcBef>
            </a:pPr>
            <a:r>
              <a:rPr lang="en-US" dirty="0" err="1">
                <a:solidFill>
                  <a:schemeClr val="bg1"/>
                </a:solidFill>
              </a:rPr>
              <a:t>play_against_latest_model_ratio</a:t>
            </a:r>
            <a:r>
              <a:rPr lang="en-US" dirty="0">
                <a:solidFill>
                  <a:schemeClr val="bg1"/>
                </a:solidFill>
              </a:rPr>
              <a:t>: 0.5</a:t>
            </a:r>
          </a:p>
        </p:txBody>
      </p:sp>
    </p:spTree>
    <p:extLst>
      <p:ext uri="{BB962C8B-B14F-4D97-AF65-F5344CB8AC3E}">
        <p14:creationId xmlns:p14="http://schemas.microsoft.com/office/powerpoint/2010/main" val="367081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CB98-91E7-46D7-9B78-AA6725165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60087-2A48-49A8-A781-EA68B5A6B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Curriculum learning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Large search space -&gt; sparse reward signal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Progressive increase of task difficulty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The ‘</a:t>
            </a:r>
            <a:r>
              <a:rPr lang="en-US" b="1" dirty="0" err="1">
                <a:solidFill>
                  <a:schemeClr val="bg1"/>
                </a:solidFill>
              </a:rPr>
              <a:t>estimatedSectorId</a:t>
            </a:r>
            <a:r>
              <a:rPr lang="en-US" b="1" dirty="0">
                <a:solidFill>
                  <a:schemeClr val="bg1"/>
                </a:solidFill>
              </a:rPr>
              <a:t>’: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Landing sector prediction within 9x9 grid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DA6A8-85F8-40D3-BC9D-601B81DBA0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F2BF8D-258C-4169-ABEE-3D20AA0AF8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30973" y="2744550"/>
            <a:ext cx="2533513" cy="1429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B7FBC7-E94C-407F-8853-3FD163F642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38446" y="703854"/>
            <a:ext cx="2518566" cy="1418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D41C98-6E5E-46C2-BF1F-045CB2739ECD}"/>
              </a:ext>
            </a:extLst>
          </p:cNvPr>
          <p:cNvSpPr txBox="1"/>
          <p:nvPr/>
        </p:nvSpPr>
        <p:spPr>
          <a:xfrm>
            <a:off x="5620621" y="2147978"/>
            <a:ext cx="29542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(a) Limiting walls along court sidelines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F355F8-5E6C-4609-83D6-F76E051E87C2}"/>
              </a:ext>
            </a:extLst>
          </p:cNvPr>
          <p:cNvSpPr txBox="1"/>
          <p:nvPr/>
        </p:nvSpPr>
        <p:spPr>
          <a:xfrm>
            <a:off x="5798878" y="4212191"/>
            <a:ext cx="25977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(b) Landing sector prediction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5BF08-7721-4A79-8C81-F48A123F1354}"/>
              </a:ext>
            </a:extLst>
          </p:cNvPr>
          <p:cNvSpPr txBox="1"/>
          <p:nvPr/>
        </p:nvSpPr>
        <p:spPr>
          <a:xfrm>
            <a:off x="5771128" y="4644966"/>
            <a:ext cx="25977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Figure 3. The proposed measures to decrease a search space</a:t>
            </a:r>
          </a:p>
        </p:txBody>
      </p:sp>
    </p:spTree>
    <p:extLst>
      <p:ext uri="{BB962C8B-B14F-4D97-AF65-F5344CB8AC3E}">
        <p14:creationId xmlns:p14="http://schemas.microsoft.com/office/powerpoint/2010/main" val="1203901829"/>
      </p:ext>
    </p:extLst>
  </p:cSld>
  <p:clrMapOvr>
    <a:masterClrMapping/>
  </p:clrMapOvr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4316</TotalTime>
  <Words>1059</Words>
  <Application>Microsoft Office PowerPoint</Application>
  <PresentationFormat>On-screen Show (16:9)</PresentationFormat>
  <Paragraphs>179</Paragraphs>
  <Slides>20</Slides>
  <Notes>2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Cambria Math</vt:lpstr>
      <vt:lpstr>NU white  theme</vt:lpstr>
      <vt:lpstr>Training intelligent tennis adversaries  using self-play with ML agents</vt:lpstr>
      <vt:lpstr>Outline:</vt:lpstr>
      <vt:lpstr>Introduction</vt:lpstr>
      <vt:lpstr>Introduction</vt:lpstr>
      <vt:lpstr>Related Work</vt:lpstr>
      <vt:lpstr>Methodology</vt:lpstr>
      <vt:lpstr>Methodology</vt:lpstr>
      <vt:lpstr>Methodology</vt:lpstr>
      <vt:lpstr>Methodology</vt:lpstr>
      <vt:lpstr>Experiments and Results</vt:lpstr>
      <vt:lpstr>Experiments and Results</vt:lpstr>
      <vt:lpstr>Experiments and Results</vt:lpstr>
      <vt:lpstr>Demo</vt:lpstr>
      <vt:lpstr>Experiments and Results</vt:lpstr>
      <vt:lpstr>Demo</vt:lpstr>
      <vt:lpstr>Live Demo</vt:lpstr>
      <vt:lpstr>Conclusion</vt:lpstr>
      <vt:lpstr>Conclusion</vt:lpstr>
      <vt:lpstr>Thank you!</vt:lpstr>
      <vt:lpstr>Reference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Bakhtiyar Ospanov</cp:lastModifiedBy>
  <cp:revision>70</cp:revision>
  <dcterms:modified xsi:type="dcterms:W3CDTF">2021-04-26T09:05:58Z</dcterms:modified>
</cp:coreProperties>
</file>