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4" r:id="rId2"/>
    <p:sldMasterId id="2147483821" r:id="rId3"/>
    <p:sldMasterId id="2147483836" r:id="rId4"/>
  </p:sldMasterIdLst>
  <p:notesMasterIdLst>
    <p:notesMasterId r:id="rId40"/>
  </p:notesMasterIdLst>
  <p:sldIdLst>
    <p:sldId id="258" r:id="rId5"/>
    <p:sldId id="368" r:id="rId6"/>
    <p:sldId id="369" r:id="rId7"/>
    <p:sldId id="379" r:id="rId8"/>
    <p:sldId id="380" r:id="rId9"/>
    <p:sldId id="373" r:id="rId10"/>
    <p:sldId id="378" r:id="rId11"/>
    <p:sldId id="387" r:id="rId12"/>
    <p:sldId id="388" r:id="rId13"/>
    <p:sldId id="389" r:id="rId14"/>
    <p:sldId id="390" r:id="rId15"/>
    <p:sldId id="391" r:id="rId16"/>
    <p:sldId id="392" r:id="rId17"/>
    <p:sldId id="385" r:id="rId18"/>
    <p:sldId id="382" r:id="rId19"/>
    <p:sldId id="383" r:id="rId20"/>
    <p:sldId id="384" r:id="rId21"/>
    <p:sldId id="352" r:id="rId22"/>
    <p:sldId id="353" r:id="rId23"/>
    <p:sldId id="354" r:id="rId24"/>
    <p:sldId id="355" r:id="rId25"/>
    <p:sldId id="356" r:id="rId26"/>
    <p:sldId id="357" r:id="rId27"/>
    <p:sldId id="358" r:id="rId28"/>
    <p:sldId id="359" r:id="rId29"/>
    <p:sldId id="360" r:id="rId30"/>
    <p:sldId id="361" r:id="rId31"/>
    <p:sldId id="362" r:id="rId32"/>
    <p:sldId id="363" r:id="rId33"/>
    <p:sldId id="364" r:id="rId34"/>
    <p:sldId id="365" r:id="rId35"/>
    <p:sldId id="366" r:id="rId36"/>
    <p:sldId id="393" r:id="rId37"/>
    <p:sldId id="386" r:id="rId38"/>
    <p:sldId id="296" r:id="rId39"/>
  </p:sldIdLst>
  <p:sldSz cx="9144000" cy="5143500" type="screen16x9"/>
  <p:notesSz cx="6858000" cy="9144000"/>
  <p:embeddedFontLst>
    <p:embeddedFont>
      <p:font typeface="Prata" panose="020B0604020202020204" charset="-52"/>
      <p:regular r:id="rId41"/>
    </p:embeddedFont>
    <p:embeddedFont>
      <p:font typeface="Georgia" panose="02040502050405020303" pitchFamily="18" charset="0"/>
      <p:regular r:id="rId42"/>
      <p:bold r:id="rId43"/>
      <p:italic r:id="rId44"/>
      <p:boldItalic r:id="rId45"/>
    </p:embeddedFont>
    <p:embeddedFont>
      <p:font typeface="Yu Gothic Medium" panose="020B0500000000000000" pitchFamily="34" charset="-128"/>
      <p:regular r:id="rId46"/>
    </p:embeddedFont>
    <p:embeddedFont>
      <p:font typeface="Calibri Light" panose="020F0302020204030204" pitchFamily="34" charset="0"/>
      <p:regular r:id="rId47"/>
      <p:italic r:id="rId48"/>
    </p:embeddedFont>
    <p:embeddedFont>
      <p:font typeface="Inter Medium" panose="020B0604020202020204" charset="0"/>
      <p:regular r:id="rId49"/>
      <p:bold r:id="rId50"/>
    </p:embeddedFont>
    <p:embeddedFont>
      <p:font typeface="Calibri" panose="020F0502020204030204" pitchFamily="34"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3003" userDrawn="1">
          <p15:clr>
            <a:srgbClr val="9AA0A6"/>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6" roundtripDataSignature="AMtx7mggZ9vhGbKM88B99EwqTKzHdjSRy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08" autoAdjust="0"/>
  </p:normalViewPr>
  <p:slideViewPr>
    <p:cSldViewPr snapToGrid="0">
      <p:cViewPr varScale="1">
        <p:scale>
          <a:sx n="140" d="100"/>
          <a:sy n="140" d="100"/>
        </p:scale>
        <p:origin x="774" y="114"/>
      </p:cViewPr>
      <p:guideLst>
        <p:guide orient="horz" pos="1620"/>
        <p:guide pos="2880"/>
        <p:guide orient="horz" pos="300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3.fntdata"/><Relationship Id="rId48" Type="http://schemas.openxmlformats.org/officeDocument/2006/relationships/font" Target="fonts/font8.fntdata"/><Relationship Id="rId56" Type="http://customschemas.google.com/relationships/presentationmetadata" Target="metadata"/><Relationship Id="rId8" Type="http://schemas.openxmlformats.org/officeDocument/2006/relationships/slide" Target="slides/slide4.xml"/><Relationship Id="rId51" Type="http://schemas.openxmlformats.org/officeDocument/2006/relationships/font" Target="fonts/font11.fntdata"/><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6.fntdata"/><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font" Target="fonts/font1.fntdata"/><Relationship Id="rId54"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9.fntdata"/><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4.fntdata"/><Relationship Id="rId52" Type="http://schemas.openxmlformats.org/officeDocument/2006/relationships/font" Target="fonts/font12.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19200567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nu-kz.libcal.com/event/3827063?hs=a&amp;fbclid=IwAR1mb7-Msj90LOKtroAqjj4gr4PyPbga6eCbJj-rLSibIDODTK5SA_m7130"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0fc561b58f_0_11:notes"/>
          <p:cNvSpPr txBox="1">
            <a:spLocks noGrp="1"/>
          </p:cNvSpPr>
          <p:nvPr>
            <p:ph type="body" idx="1"/>
          </p:nvPr>
        </p:nvSpPr>
        <p:spPr>
          <a:xfrm>
            <a:off x="685797" y="4343387"/>
            <a:ext cx="5486400" cy="4114800"/>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a:p>
        </p:txBody>
      </p:sp>
      <p:sp>
        <p:nvSpPr>
          <p:cNvPr id="97" name="Google Shape;97;g10fc561b58f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10991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2: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r>
              <a:rPr lang="ru-RU" dirty="0">
                <a:latin typeface="Times New Roman" panose="02020603050405020304" pitchFamily="18" charset="0"/>
                <a:cs typeface="Times New Roman" panose="02020603050405020304" pitchFamily="18" charset="0"/>
              </a:rPr>
              <a:t>Следовательно, можно считать, что университет формирует определенную культуру, прежде всего, культуру мышления, общения, решения тех или иных задач и проблем и т.п. Поэтому Библиотека как учреждение культуры, конечно, должна участвовать и в формировании культуры и внутриуниверситетской корпоративной культуры и культуры выпускника – его </a:t>
            </a:r>
            <a:r>
              <a:rPr lang="ru-RU" dirty="0" err="1">
                <a:latin typeface="Times New Roman" panose="02020603050405020304" pitchFamily="18" charset="0"/>
                <a:cs typeface="Times New Roman" panose="02020603050405020304" pitchFamily="18" charset="0"/>
              </a:rPr>
              <a:t>медийной</a:t>
            </a:r>
            <a:r>
              <a:rPr lang="ru-RU" dirty="0">
                <a:latin typeface="Times New Roman" panose="02020603050405020304" pitchFamily="18" charset="0"/>
                <a:cs typeface="Times New Roman" panose="02020603050405020304" pitchFamily="18" charset="0"/>
              </a:rPr>
              <a:t> и информационной культуры, которая включает информационно-технологическую культуру- культуру информационного поиска, академическую добросовестность, целостность и т.п.</a:t>
            </a:r>
            <a:endParaRPr dirty="0"/>
          </a:p>
        </p:txBody>
      </p:sp>
      <p:sp>
        <p:nvSpPr>
          <p:cNvPr id="224" name="Google Shape;22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64929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ru-RU" dirty="0"/>
              <a:t>Как отмечено в ст. 24 п.2  Закона РК «О культуре» от 15 декабря 2006 года:</a:t>
            </a:r>
          </a:p>
          <a:p>
            <a:pPr marL="158750" indent="0">
              <a:buNone/>
            </a:pPr>
            <a:r>
              <a:rPr lang="ru-RU" dirty="0"/>
              <a:t>«Библиотека — организация культуры, выполняющая информационные, культурные, образовательные функции, располагающая организованным фондом печатных и рукописных документов, а также графическими, аудиовизуальными материалами, документами на электронных носителях и предоставляющая их во временное пользование физическим и юридическим лицам»</a:t>
            </a:r>
          </a:p>
          <a:p>
            <a:endParaRPr lang="en-US" dirty="0"/>
          </a:p>
        </p:txBody>
      </p:sp>
    </p:spTree>
    <p:extLst>
      <p:ext uri="{BB962C8B-B14F-4D97-AF65-F5344CB8AC3E}">
        <p14:creationId xmlns:p14="http://schemas.microsoft.com/office/powerpoint/2010/main" val="3166940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mn-ea"/>
                <a:cs typeface="+mn-cs"/>
              </a:rPr>
              <a:t>Библиотека Назарбаев Университета в партнёрстве с Северо-Казахстанским государственным университетом имени Манаша Козыбаева, приглашает студентов принять участие в первой виртуальной встрече Книжного Клуба.</a:t>
            </a:r>
            <a:r>
              <a:rPr lang="ru-RU" dirty="0"/>
              <a:t/>
            </a:r>
            <a:br>
              <a:rPr lang="ru-RU" dirty="0"/>
            </a:br>
            <a:r>
              <a:rPr lang="ru-RU" dirty="0"/>
              <a:t/>
            </a:r>
            <a:br>
              <a:rPr lang="ru-RU" dirty="0"/>
            </a:br>
            <a:r>
              <a:rPr lang="ru-RU" sz="1200" b="0" i="0" kern="1200" dirty="0">
                <a:solidFill>
                  <a:schemeClr val="tx1"/>
                </a:solidFill>
                <a:effectLst/>
                <a:latin typeface="+mn-lt"/>
                <a:ea typeface="+mn-ea"/>
                <a:cs typeface="+mn-cs"/>
              </a:rPr>
              <a:t>На встрече обсудим следующие книги:</a:t>
            </a:r>
            <a:r>
              <a:rPr lang="ru-RU" dirty="0"/>
              <a:t/>
            </a:r>
            <a:br>
              <a:rPr lang="ru-RU" dirty="0"/>
            </a:br>
            <a:r>
              <a:rPr lang="ru-RU" sz="1200" b="0" i="0" kern="1200" dirty="0">
                <a:solidFill>
                  <a:schemeClr val="tx1"/>
                </a:solidFill>
                <a:effectLst/>
                <a:latin typeface="+mn-lt"/>
                <a:ea typeface="+mn-ea"/>
                <a:cs typeface="+mn-cs"/>
              </a:rPr>
              <a:t>• «Преступление и наказание» Федора Достоевского</a:t>
            </a:r>
            <a:r>
              <a:rPr lang="ru-RU" dirty="0"/>
              <a:t/>
            </a:r>
            <a:br>
              <a:rPr lang="ru-RU" dirty="0"/>
            </a:br>
            <a:r>
              <a:rPr lang="ru-RU" sz="1200" b="0" i="0" kern="1200" dirty="0">
                <a:solidFill>
                  <a:schemeClr val="tx1"/>
                </a:solidFill>
                <a:effectLst/>
                <a:latin typeface="+mn-lt"/>
                <a:ea typeface="+mn-ea"/>
                <a:cs typeface="+mn-cs"/>
              </a:rPr>
              <a:t>• «Достояние души», сборник стихотворений Бахытжана Канапьянова</a:t>
            </a:r>
            <a:r>
              <a:rPr lang="ru-RU" dirty="0"/>
              <a:t/>
            </a:r>
            <a:br>
              <a:rPr lang="ru-RU" dirty="0"/>
            </a:br>
            <a:r>
              <a:rPr lang="ru-RU" sz="1200" b="0" i="0" kern="1200" dirty="0">
                <a:solidFill>
                  <a:schemeClr val="tx1"/>
                </a:solidFill>
                <a:effectLst/>
                <a:latin typeface="+mn-lt"/>
                <a:ea typeface="+mn-ea"/>
                <a:cs typeface="+mn-cs"/>
              </a:rPr>
              <a:t>• «7 навыков высокоэффективных людей» Стивена Р. Кови</a:t>
            </a:r>
            <a:r>
              <a:rPr lang="ru-RU" dirty="0"/>
              <a:t/>
            </a:r>
            <a:br>
              <a:rPr lang="ru-RU" dirty="0"/>
            </a:br>
            <a:r>
              <a:rPr lang="ru-RU" dirty="0"/>
              <a:t/>
            </a:r>
            <a:br>
              <a:rPr lang="ru-RU" dirty="0"/>
            </a:br>
            <a:r>
              <a:rPr lang="ru-RU" sz="1200" b="0" i="0" kern="1200" dirty="0">
                <a:solidFill>
                  <a:schemeClr val="tx1"/>
                </a:solidFill>
                <a:effectLst/>
                <a:latin typeface="+mn-lt"/>
                <a:ea typeface="+mn-ea"/>
                <a:cs typeface="+mn-cs"/>
              </a:rPr>
              <a:t>Дата: 23 декабря</a:t>
            </a:r>
            <a:r>
              <a:rPr lang="ru-RU" dirty="0"/>
              <a:t/>
            </a:r>
            <a:br>
              <a:rPr lang="ru-RU" dirty="0"/>
            </a:br>
            <a:r>
              <a:rPr lang="ru-RU" sz="1200" b="0" i="0" kern="1200" dirty="0">
                <a:solidFill>
                  <a:schemeClr val="tx1"/>
                </a:solidFill>
                <a:effectLst/>
                <a:latin typeface="+mn-lt"/>
                <a:ea typeface="+mn-ea"/>
                <a:cs typeface="+mn-cs"/>
              </a:rPr>
              <a:t>Время: 16:00-17:30</a:t>
            </a:r>
            <a:r>
              <a:rPr lang="ru-RU" dirty="0"/>
              <a:t/>
            </a:r>
            <a:br>
              <a:rPr lang="ru-RU" dirty="0"/>
            </a:br>
            <a:r>
              <a:rPr lang="ru-RU" sz="1200" b="0" i="0" kern="1200" dirty="0">
                <a:solidFill>
                  <a:schemeClr val="tx1"/>
                </a:solidFill>
                <a:effectLst/>
                <a:latin typeface="+mn-lt"/>
                <a:ea typeface="+mn-ea"/>
                <a:cs typeface="+mn-cs"/>
              </a:rPr>
              <a:t>Язык: русский</a:t>
            </a:r>
            <a:r>
              <a:rPr lang="ru-RU" dirty="0"/>
              <a:t/>
            </a:r>
            <a:br>
              <a:rPr lang="ru-RU" dirty="0"/>
            </a:br>
            <a:r>
              <a:rPr lang="ru-RU" sz="1200" b="0" i="0" kern="1200" dirty="0">
                <a:solidFill>
                  <a:schemeClr val="tx1"/>
                </a:solidFill>
                <a:effectLst/>
                <a:latin typeface="+mn-lt"/>
                <a:ea typeface="+mn-ea"/>
                <a:cs typeface="+mn-cs"/>
              </a:rPr>
              <a:t>Веб-платформа: Zoom</a:t>
            </a:r>
            <a:r>
              <a:rPr lang="ru-RU" dirty="0"/>
              <a:t/>
            </a:r>
            <a:br>
              <a:rPr lang="ru-RU" dirty="0"/>
            </a:br>
            <a:r>
              <a:rPr lang="ru-RU" sz="1200" b="0" i="0" kern="1200" dirty="0">
                <a:solidFill>
                  <a:schemeClr val="tx1"/>
                </a:solidFill>
                <a:effectLst/>
                <a:latin typeface="+mn-lt"/>
                <a:ea typeface="+mn-ea"/>
                <a:cs typeface="+mn-cs"/>
              </a:rPr>
              <a:t>Ссылка для регистрации: </a:t>
            </a:r>
            <a:r>
              <a:rPr lang="ru-RU" sz="1200" b="0" i="0" u="none" strike="noStrike" kern="1200" dirty="0">
                <a:solidFill>
                  <a:schemeClr val="tx1"/>
                </a:solidFill>
                <a:effectLst/>
                <a:latin typeface="+mn-lt"/>
                <a:ea typeface="+mn-ea"/>
                <a:cs typeface="+mn-cs"/>
                <a:hlinkClick r:id="rId3"/>
              </a:rPr>
              <a:t>https://nu-kz.libcal.com/event/3827063?hs=a</a:t>
            </a:r>
            <a:r>
              <a:rPr lang="ru-RU" dirty="0"/>
              <a:t/>
            </a:r>
            <a:br>
              <a:rPr lang="ru-RU" dirty="0"/>
            </a:br>
            <a:r>
              <a:rPr lang="ru-RU" dirty="0"/>
              <a:t/>
            </a:r>
            <a:br>
              <a:rPr lang="ru-RU" dirty="0"/>
            </a:br>
            <a:r>
              <a:rPr lang="ru-RU" sz="1200" b="0" i="0" kern="1200" dirty="0">
                <a:solidFill>
                  <a:schemeClr val="tx1"/>
                </a:solidFill>
                <a:effectLst/>
                <a:latin typeface="+mn-lt"/>
                <a:ea typeface="+mn-ea"/>
                <a:cs typeface="+mn-cs"/>
              </a:rPr>
              <a:t>Мероприятие проводится в рамках реализации проекта «Академическая честность» Integrity Project</a:t>
            </a:r>
            <a:endParaRPr lang="en-US"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CAF014F5-A9B8-4F9D-91A2-6EAC8DB7ABEB}"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997894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ru-RU" dirty="0">
                <a:latin typeface="Times New Roman" panose="02020603050405020304" pitchFamily="18" charset="0"/>
                <a:cs typeface="Times New Roman" panose="02020603050405020304" pitchFamily="18" charset="0"/>
              </a:rPr>
              <a:t>Смысл каких-то понятий обновляется, а установившаяся еще в начале истории университетского образования терминология (например, декан, кафедра) используется и поныне. </a:t>
            </a:r>
            <a:endParaRPr lang="en-US" dirty="0">
              <a:latin typeface="Times New Roman" panose="02020603050405020304" pitchFamily="18" charset="0"/>
              <a:cs typeface="Times New Roman" panose="02020603050405020304" pitchFamily="18"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ru-RU" dirty="0">
                <a:latin typeface="Times New Roman" panose="02020603050405020304" pitchFamily="18" charset="0"/>
                <a:cs typeface="Times New Roman" panose="02020603050405020304" pitchFamily="18" charset="0"/>
              </a:rPr>
              <a:t>Поэтому говоря о НУ, следует, прежде всего, отметить, что это был первый в Республике Казахстан университет, деятельность которого осуществляется на основе академической свободы и институциональной независимости, что в НУ студента, допустившего плагиат в своей выпускной работе, отчисляют без диплома. Библиотекарь НУ не может позволить себе оцифровать ту или иную книгу без разрешения автора, если это запрещено Законом об авторских и смежных правах и т.п. Мы способствуем формированию культуры работы студента с источниками информации, его правовой культуры и т.п.  </a:t>
            </a:r>
            <a:endParaRPr lang="en-US" dirty="0">
              <a:latin typeface="Times New Roman" panose="02020603050405020304" pitchFamily="18" charset="0"/>
              <a:cs typeface="Times New Roman" panose="02020603050405020304" pitchFamily="18"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US" dirty="0">
              <a:latin typeface="Times New Roman" panose="02020603050405020304" pitchFamily="18" charset="0"/>
              <a:cs typeface="Times New Roman" panose="02020603050405020304" pitchFamily="18" charset="0"/>
            </a:endParaRPr>
          </a:p>
          <a:p>
            <a:pPr algn="just"/>
            <a:r>
              <a:rPr lang="ru-RU" sz="1100" dirty="0">
                <a:latin typeface="Times New Roman" panose="02020603050405020304" pitchFamily="18" charset="0"/>
                <a:cs typeface="Times New Roman" panose="02020603050405020304" pitchFamily="18" charset="0"/>
              </a:rPr>
              <a:t>Благодаря среде, которую студент получает  внутри университета,  культивируя в себе интеллект, тем самым он развивает в себе человеческий потенциал, который ему сильно помогает в жизни.</a:t>
            </a:r>
          </a:p>
          <a:p>
            <a:pPr algn="just"/>
            <a:r>
              <a:rPr lang="ru-RU" sz="1100" dirty="0">
                <a:latin typeface="Times New Roman" panose="02020603050405020304" pitchFamily="18" charset="0"/>
                <a:cs typeface="Times New Roman" panose="02020603050405020304" pitchFamily="18" charset="0"/>
              </a:rPr>
              <a:t>	</a:t>
            </a:r>
          </a:p>
          <a:p>
            <a:pPr algn="just"/>
            <a:r>
              <a:rPr lang="ru-RU" sz="1100" dirty="0">
                <a:latin typeface="Times New Roman" panose="02020603050405020304" pitchFamily="18" charset="0"/>
                <a:cs typeface="Times New Roman" panose="02020603050405020304" pitchFamily="18" charset="0"/>
              </a:rPr>
              <a:t>	Университет-это место, где студент может найти себя, развить в себе навыки разного рода.</a:t>
            </a:r>
          </a:p>
          <a:p>
            <a:pPr algn="just"/>
            <a:r>
              <a:rPr lang="ru-RU" sz="1100" dirty="0">
                <a:latin typeface="Times New Roman" panose="02020603050405020304" pitchFamily="18" charset="0"/>
                <a:cs typeface="Times New Roman" panose="02020603050405020304" pitchFamily="18" charset="0"/>
              </a:rPr>
              <a:t>	</a:t>
            </a:r>
          </a:p>
          <a:p>
            <a:pPr algn="just"/>
            <a:r>
              <a:rPr lang="ru-RU" sz="1100" dirty="0">
                <a:latin typeface="Times New Roman" panose="02020603050405020304" pitchFamily="18" charset="0"/>
                <a:cs typeface="Times New Roman" panose="02020603050405020304" pitchFamily="18" charset="0"/>
              </a:rPr>
              <a:t>	Говоря о роли вузовских библиотек, то они ещё больше способствует тому, что здесь студент больше погружается в культурную жизнь путём участия в разных мероприятиях, встречах, организуемых библиотекой в лице её сотрудников.</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8336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176011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1102232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2:notes"/>
          <p:cNvSpPr txBox="1">
            <a:spLocks noGrp="1"/>
          </p:cNvSpPr>
          <p:nvPr>
            <p:ph type="body" idx="1"/>
          </p:nvPr>
        </p:nvSpPr>
        <p:spPr>
          <a:xfrm>
            <a:off x="685797" y="4343387"/>
            <a:ext cx="5486398" cy="4114794"/>
          </a:xfrm>
          <a:prstGeom prst="rect">
            <a:avLst/>
          </a:prstGeom>
          <a:noFill/>
          <a:ln>
            <a:noFill/>
          </a:ln>
        </p:spPr>
        <p:txBody>
          <a:bodyPr spcFirstLastPara="1" wrap="square" lIns="45425" tIns="45425" rIns="45425" bIns="45425" anchor="t" anchorCtr="0">
            <a:noAutofit/>
          </a:bodyPr>
          <a:lstStyle/>
          <a:p>
            <a:pPr marL="0" lvl="0" indent="0" algn="l" rtl="0">
              <a:lnSpc>
                <a:spcPct val="100000"/>
              </a:lnSpc>
              <a:spcBef>
                <a:spcPts val="0"/>
              </a:spcBef>
              <a:spcAft>
                <a:spcPts val="0"/>
              </a:spcAft>
              <a:buSzPts val="1100"/>
              <a:buNone/>
            </a:pPr>
            <a:endParaRPr dirty="0"/>
          </a:p>
        </p:txBody>
      </p:sp>
      <p:sp>
        <p:nvSpPr>
          <p:cNvPr id="224" name="Google Shape;22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88938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obj">
  <p:cSld name="OBJECT">
    <p:spTree>
      <p:nvGrpSpPr>
        <p:cNvPr id="1" name="Shape 11"/>
        <p:cNvGrpSpPr/>
        <p:nvPr/>
      </p:nvGrpSpPr>
      <p:grpSpPr>
        <a:xfrm>
          <a:off x="0" y="0"/>
          <a:ext cx="0" cy="0"/>
          <a:chOff x="0" y="0"/>
          <a:chExt cx="0" cy="0"/>
        </a:xfrm>
      </p:grpSpPr>
      <p:sp>
        <p:nvSpPr>
          <p:cNvPr id="12" name="Google Shape;12;p15"/>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3" name="Google Shape;13;p15"/>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4" name="Google Shape;14;p15"/>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9"/>
        <p:cNvGrpSpPr/>
        <p:nvPr/>
      </p:nvGrpSpPr>
      <p:grpSpPr>
        <a:xfrm>
          <a:off x="0" y="0"/>
          <a:ext cx="0" cy="0"/>
          <a:chOff x="0" y="0"/>
          <a:chExt cx="0" cy="0"/>
        </a:xfrm>
      </p:grpSpPr>
      <p:sp>
        <p:nvSpPr>
          <p:cNvPr id="50" name="Google Shape;50;p18"/>
          <p:cNvSpPr txBox="1">
            <a:spLocks noGrp="1"/>
          </p:cNvSpPr>
          <p:nvPr>
            <p:ph type="title"/>
          </p:nvPr>
        </p:nvSpPr>
        <p:spPr>
          <a:xfrm>
            <a:off x="922301" y="646033"/>
            <a:ext cx="7299397" cy="824519"/>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2700" b="0" i="0">
                <a:solidFill>
                  <a:schemeClr val="lt1"/>
                </a:solidFill>
                <a:latin typeface="Prata"/>
                <a:ea typeface="Prata"/>
                <a:cs typeface="Prata"/>
                <a:sym typeface="Prata"/>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1" name="Google Shape;51;p18"/>
          <p:cNvSpPr txBox="1">
            <a:spLocks noGrp="1"/>
          </p:cNvSpPr>
          <p:nvPr>
            <p:ph type="body" idx="1"/>
          </p:nvPr>
        </p:nvSpPr>
        <p:spPr>
          <a:xfrm>
            <a:off x="457200" y="1183005"/>
            <a:ext cx="822960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52" name="Google Shape;52;p18"/>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3" name="Google Shape;53;p18"/>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4" name="Google Shape;54;p18"/>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55"/>
        <p:cNvGrpSpPr/>
        <p:nvPr/>
      </p:nvGrpSpPr>
      <p:grpSpPr>
        <a:xfrm>
          <a:off x="0" y="0"/>
          <a:ext cx="0" cy="0"/>
          <a:chOff x="0" y="0"/>
          <a:chExt cx="0" cy="0"/>
        </a:xfrm>
      </p:grpSpPr>
      <p:sp>
        <p:nvSpPr>
          <p:cNvPr id="56" name="Google Shape;56;p23"/>
          <p:cNvSpPr txBox="1">
            <a:spLocks noGrp="1"/>
          </p:cNvSpPr>
          <p:nvPr>
            <p:ph type="ctrTitle"/>
          </p:nvPr>
        </p:nvSpPr>
        <p:spPr>
          <a:xfrm>
            <a:off x="685800" y="1594485"/>
            <a:ext cx="7772401" cy="108013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7" name="Google Shape;57;p23"/>
          <p:cNvSpPr txBox="1">
            <a:spLocks noGrp="1"/>
          </p:cNvSpPr>
          <p:nvPr>
            <p:ph type="subTitle" idx="1"/>
          </p:nvPr>
        </p:nvSpPr>
        <p:spPr>
          <a:xfrm>
            <a:off x="1371600" y="2880360"/>
            <a:ext cx="6400800" cy="12858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8" name="Google Shape;58;p23"/>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59" name="Google Shape;59;p23"/>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0" name="Google Shape;60;p23"/>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61"/>
        <p:cNvGrpSpPr/>
        <p:nvPr/>
      </p:nvGrpSpPr>
      <p:grpSpPr>
        <a:xfrm>
          <a:off x="0" y="0"/>
          <a:ext cx="0" cy="0"/>
          <a:chOff x="0" y="0"/>
          <a:chExt cx="0" cy="0"/>
        </a:xfrm>
      </p:grpSpPr>
      <p:sp>
        <p:nvSpPr>
          <p:cNvPr id="62" name="Google Shape;62;p24"/>
          <p:cNvSpPr txBox="1">
            <a:spLocks noGrp="1"/>
          </p:cNvSpPr>
          <p:nvPr>
            <p:ph type="title"/>
          </p:nvPr>
        </p:nvSpPr>
        <p:spPr>
          <a:xfrm>
            <a:off x="922301" y="646033"/>
            <a:ext cx="7299397" cy="824519"/>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2700" b="0" i="0">
                <a:solidFill>
                  <a:schemeClr val="lt1"/>
                </a:solidFill>
                <a:latin typeface="Prata"/>
                <a:ea typeface="Prata"/>
                <a:cs typeface="Prata"/>
                <a:sym typeface="Prata"/>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3" name="Google Shape;63;p24"/>
          <p:cNvSpPr txBox="1">
            <a:spLocks noGrp="1"/>
          </p:cNvSpPr>
          <p:nvPr>
            <p:ph type="body" idx="1"/>
          </p:nvPr>
        </p:nvSpPr>
        <p:spPr>
          <a:xfrm>
            <a:off x="457200" y="1183005"/>
            <a:ext cx="397764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64" name="Google Shape;64;p24"/>
          <p:cNvSpPr txBox="1">
            <a:spLocks noGrp="1"/>
          </p:cNvSpPr>
          <p:nvPr>
            <p:ph type="body" idx="2"/>
          </p:nvPr>
        </p:nvSpPr>
        <p:spPr>
          <a:xfrm>
            <a:off x="4709160" y="1183005"/>
            <a:ext cx="397764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65" name="Google Shape;65;p24"/>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6" name="Google Shape;66;p24"/>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67" name="Google Shape;67;p24"/>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8"/>
        <p:cNvGrpSpPr/>
        <p:nvPr/>
      </p:nvGrpSpPr>
      <p:grpSpPr>
        <a:xfrm>
          <a:off x="0" y="0"/>
          <a:ext cx="0" cy="0"/>
          <a:chOff x="0" y="0"/>
          <a:chExt cx="0" cy="0"/>
        </a:xfrm>
      </p:grpSpPr>
      <p:sp>
        <p:nvSpPr>
          <p:cNvPr id="69" name="Google Shape;69;p25"/>
          <p:cNvSpPr txBox="1">
            <a:spLocks noGrp="1"/>
          </p:cNvSpPr>
          <p:nvPr>
            <p:ph type="title"/>
          </p:nvPr>
        </p:nvSpPr>
        <p:spPr>
          <a:xfrm>
            <a:off x="922301" y="646033"/>
            <a:ext cx="7299397" cy="824519"/>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2700" b="0" i="0">
                <a:solidFill>
                  <a:schemeClr val="lt1"/>
                </a:solidFill>
                <a:latin typeface="Prata"/>
                <a:ea typeface="Prata"/>
                <a:cs typeface="Prata"/>
                <a:sym typeface="Prata"/>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70" name="Google Shape;70;p25"/>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lvl="0" algn="ctr">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71" name="Google Shape;71;p25"/>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72" name="Google Shape;72;p25"/>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55FB539-B326-4663-BF5B-390C1071A4AF}"/>
              </a:ext>
            </a:extLst>
          </p:cNvPr>
          <p:cNvSpPr>
            <a:spLocks noGrp="1"/>
          </p:cNvSpPr>
          <p:nvPr>
            <p:ph type="ctrTitle"/>
          </p:nvPr>
        </p:nvSpPr>
        <p:spPr>
          <a:xfrm>
            <a:off x="1143000" y="841772"/>
            <a:ext cx="6858000" cy="1790700"/>
          </a:xfrm>
        </p:spPr>
        <p:txBody>
          <a:bodyPr anchor="b"/>
          <a:lstStyle>
            <a:lvl1pPr algn="ctr">
              <a:defRPr sz="4500"/>
            </a:lvl1pPr>
          </a:lstStyle>
          <a:p>
            <a:r>
              <a:rPr lang="ru-RU"/>
              <a:t>Образец заголовка</a:t>
            </a:r>
          </a:p>
        </p:txBody>
      </p:sp>
      <p:sp>
        <p:nvSpPr>
          <p:cNvPr id="3" name="Подзаголовок 2">
            <a:extLst>
              <a:ext uri="{FF2B5EF4-FFF2-40B4-BE49-F238E27FC236}">
                <a16:creationId xmlns:a16="http://schemas.microsoft.com/office/drawing/2014/main" xmlns="" id="{763AFB1C-1403-4817-AA0A-799B78B66BBE}"/>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a:extLst>
              <a:ext uri="{FF2B5EF4-FFF2-40B4-BE49-F238E27FC236}">
                <a16:creationId xmlns:a16="http://schemas.microsoft.com/office/drawing/2014/main" xmlns="" id="{C6EF0EB2-5922-42AB-B7CE-C6AA1DF8D4B7}"/>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5" name="Нижний колонтитул 4">
            <a:extLst>
              <a:ext uri="{FF2B5EF4-FFF2-40B4-BE49-F238E27FC236}">
                <a16:creationId xmlns:a16="http://schemas.microsoft.com/office/drawing/2014/main" xmlns="" id="{C3838A02-369B-4F5C-AC6B-7A99F1BE1573}"/>
              </a:ext>
            </a:extLst>
          </p:cNvPr>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a:extLst>
              <a:ext uri="{FF2B5EF4-FFF2-40B4-BE49-F238E27FC236}">
                <a16:creationId xmlns:a16="http://schemas.microsoft.com/office/drawing/2014/main" xmlns="" id="{5BE98BC1-0DB2-4655-ACED-B407D004C038}"/>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79405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1D4DE08-BEF4-4BDD-96BE-C52C969D47D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7EC14E61-5394-4E2E-AAF8-CB8CE7EB65CA}"/>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94B947E4-E998-4BD0-95F8-9E24ED6F9145}"/>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5" name="Нижний колонтитул 4">
            <a:extLst>
              <a:ext uri="{FF2B5EF4-FFF2-40B4-BE49-F238E27FC236}">
                <a16:creationId xmlns:a16="http://schemas.microsoft.com/office/drawing/2014/main" xmlns="" id="{E5045CB6-8BB3-4590-A1AF-2D9E1A25A2E7}"/>
              </a:ext>
            </a:extLst>
          </p:cNvPr>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a:extLst>
              <a:ext uri="{FF2B5EF4-FFF2-40B4-BE49-F238E27FC236}">
                <a16:creationId xmlns:a16="http://schemas.microsoft.com/office/drawing/2014/main" xmlns="" id="{68E4B2DE-4632-4047-8622-3DB519E42B32}"/>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30944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0C86294-AE69-4FFD-93F8-7AB3E3A6697D}"/>
              </a:ext>
            </a:extLst>
          </p:cNvPr>
          <p:cNvSpPr>
            <a:spLocks noGrp="1"/>
          </p:cNvSpPr>
          <p:nvPr>
            <p:ph type="title"/>
          </p:nvPr>
        </p:nvSpPr>
        <p:spPr>
          <a:xfrm>
            <a:off x="623888" y="1282304"/>
            <a:ext cx="7886700" cy="2139553"/>
          </a:xfrm>
        </p:spPr>
        <p:txBody>
          <a:bodyPr anchor="b"/>
          <a:lstStyle>
            <a:lvl1pPr>
              <a:defRPr sz="4500"/>
            </a:lvl1pPr>
          </a:lstStyle>
          <a:p>
            <a:r>
              <a:rPr lang="ru-RU"/>
              <a:t>Образец заголовка</a:t>
            </a:r>
          </a:p>
        </p:txBody>
      </p:sp>
      <p:sp>
        <p:nvSpPr>
          <p:cNvPr id="3" name="Текст 2">
            <a:extLst>
              <a:ext uri="{FF2B5EF4-FFF2-40B4-BE49-F238E27FC236}">
                <a16:creationId xmlns:a16="http://schemas.microsoft.com/office/drawing/2014/main" xmlns="" id="{3A7F2EAC-EE1D-465F-BE32-91CEA22A985D}"/>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183A0C44-3DD1-48ED-A0B6-EE4918EAB068}"/>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5" name="Нижний колонтитул 4">
            <a:extLst>
              <a:ext uri="{FF2B5EF4-FFF2-40B4-BE49-F238E27FC236}">
                <a16:creationId xmlns:a16="http://schemas.microsoft.com/office/drawing/2014/main" xmlns="" id="{A9DA45C3-C5F4-4D60-AADF-51B6ADC98CB9}"/>
              </a:ext>
            </a:extLst>
          </p:cNvPr>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a:extLst>
              <a:ext uri="{FF2B5EF4-FFF2-40B4-BE49-F238E27FC236}">
                <a16:creationId xmlns:a16="http://schemas.microsoft.com/office/drawing/2014/main" xmlns="" id="{411263F0-2AD7-4924-8DD2-073ADA95B372}"/>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725082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B955D3B-313A-4DF4-BB70-E887E553DE12}"/>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DE4E1356-1A6C-45B7-8691-A64F4AD075D8}"/>
              </a:ext>
            </a:extLst>
          </p:cNvPr>
          <p:cNvSpPr>
            <a:spLocks noGrp="1"/>
          </p:cNvSpPr>
          <p:nvPr>
            <p:ph sz="half" idx="1"/>
          </p:nvPr>
        </p:nvSpPr>
        <p:spPr>
          <a:xfrm>
            <a:off x="628650" y="1369219"/>
            <a:ext cx="3886200" cy="326350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BDFE0516-9367-4822-A0A2-920EE04C430C}"/>
              </a:ext>
            </a:extLst>
          </p:cNvPr>
          <p:cNvSpPr>
            <a:spLocks noGrp="1"/>
          </p:cNvSpPr>
          <p:nvPr>
            <p:ph sz="half" idx="2"/>
          </p:nvPr>
        </p:nvSpPr>
        <p:spPr>
          <a:xfrm>
            <a:off x="4629150" y="1369219"/>
            <a:ext cx="3886200" cy="326350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C4AAEA2C-B4D4-41A9-A958-DAB45E4D1A6B}"/>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6" name="Нижний колонтитул 5">
            <a:extLst>
              <a:ext uri="{FF2B5EF4-FFF2-40B4-BE49-F238E27FC236}">
                <a16:creationId xmlns:a16="http://schemas.microsoft.com/office/drawing/2014/main" xmlns="" id="{EB5B9F63-EC15-4A11-89CD-C857BA1B10CE}"/>
              </a:ext>
            </a:extLst>
          </p:cNvPr>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a:extLst>
              <a:ext uri="{FF2B5EF4-FFF2-40B4-BE49-F238E27FC236}">
                <a16:creationId xmlns:a16="http://schemas.microsoft.com/office/drawing/2014/main" xmlns="" id="{8B423CC0-D5FE-42C0-A7E2-65CCF1116F95}"/>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754575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03802A4-8635-4DD5-AA13-857B831E9F5D}"/>
              </a:ext>
            </a:extLst>
          </p:cNvPr>
          <p:cNvSpPr>
            <a:spLocks noGrp="1"/>
          </p:cNvSpPr>
          <p:nvPr>
            <p:ph type="title"/>
          </p:nvPr>
        </p:nvSpPr>
        <p:spPr>
          <a:xfrm>
            <a:off x="629841" y="273844"/>
            <a:ext cx="7886700" cy="994172"/>
          </a:xfrm>
        </p:spPr>
        <p:txBody>
          <a:bodyPr/>
          <a:lstStyle/>
          <a:p>
            <a:r>
              <a:rPr lang="ru-RU"/>
              <a:t>Образец заголовка</a:t>
            </a:r>
          </a:p>
        </p:txBody>
      </p:sp>
      <p:sp>
        <p:nvSpPr>
          <p:cNvPr id="3" name="Текст 2">
            <a:extLst>
              <a:ext uri="{FF2B5EF4-FFF2-40B4-BE49-F238E27FC236}">
                <a16:creationId xmlns:a16="http://schemas.microsoft.com/office/drawing/2014/main" xmlns="" id="{330C49AA-A77A-4239-B706-3FBC5CD563E4}"/>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a:extLst>
              <a:ext uri="{FF2B5EF4-FFF2-40B4-BE49-F238E27FC236}">
                <a16:creationId xmlns:a16="http://schemas.microsoft.com/office/drawing/2014/main" xmlns="" id="{C18D4E85-3667-4943-BF61-2BA8170DC6FE}"/>
              </a:ext>
            </a:extLst>
          </p:cNvPr>
          <p:cNvSpPr>
            <a:spLocks noGrp="1"/>
          </p:cNvSpPr>
          <p:nvPr>
            <p:ph sz="half" idx="2"/>
          </p:nvPr>
        </p:nvSpPr>
        <p:spPr>
          <a:xfrm>
            <a:off x="629842" y="1878806"/>
            <a:ext cx="3868340" cy="276344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AB91C041-8C79-46F8-ABBD-7202B7B79BE9}"/>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a:extLst>
              <a:ext uri="{FF2B5EF4-FFF2-40B4-BE49-F238E27FC236}">
                <a16:creationId xmlns:a16="http://schemas.microsoft.com/office/drawing/2014/main" xmlns="" id="{E16D57DB-6A0A-44DE-9DFC-14CADDBD7116}"/>
              </a:ext>
            </a:extLst>
          </p:cNvPr>
          <p:cNvSpPr>
            <a:spLocks noGrp="1"/>
          </p:cNvSpPr>
          <p:nvPr>
            <p:ph sz="quarter" idx="4"/>
          </p:nvPr>
        </p:nvSpPr>
        <p:spPr>
          <a:xfrm>
            <a:off x="4629150" y="1878806"/>
            <a:ext cx="3887391" cy="276344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5551097C-DD5E-463E-8140-96ABEE1DBC91}"/>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8" name="Нижний колонтитул 7">
            <a:extLst>
              <a:ext uri="{FF2B5EF4-FFF2-40B4-BE49-F238E27FC236}">
                <a16:creationId xmlns:a16="http://schemas.microsoft.com/office/drawing/2014/main" xmlns="" id="{A373BECB-74E8-40C6-A662-26D68A2F1166}"/>
              </a:ext>
            </a:extLst>
          </p:cNvPr>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a:extLst>
              <a:ext uri="{FF2B5EF4-FFF2-40B4-BE49-F238E27FC236}">
                <a16:creationId xmlns:a16="http://schemas.microsoft.com/office/drawing/2014/main" xmlns="" id="{B1CE0F5B-CF84-4EDF-BAEB-A76F27B48219}"/>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84497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8EDA988-BBDD-4539-83B4-6FEC9C85D3DE}"/>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E76E8B95-FD9D-49CB-9EB0-73331147C73E}"/>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4" name="Нижний колонтитул 3">
            <a:extLst>
              <a:ext uri="{FF2B5EF4-FFF2-40B4-BE49-F238E27FC236}">
                <a16:creationId xmlns:a16="http://schemas.microsoft.com/office/drawing/2014/main" xmlns="" id="{6B086013-317B-41A7-BCCC-2366D65CC77C}"/>
              </a:ext>
            </a:extLst>
          </p:cNvPr>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a:extLst>
              <a:ext uri="{FF2B5EF4-FFF2-40B4-BE49-F238E27FC236}">
                <a16:creationId xmlns:a16="http://schemas.microsoft.com/office/drawing/2014/main" xmlns="" id="{9E0C65E6-9615-4720-A290-C8BA02876CBD}"/>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44893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
        <p:nvSpPr>
          <p:cNvPr id="16" name="Google Shape;16;p19"/>
          <p:cNvSpPr txBox="1">
            <a:spLocks noGrp="1"/>
          </p:cNvSpPr>
          <p:nvPr>
            <p:ph type="ctrTitle"/>
          </p:nvPr>
        </p:nvSpPr>
        <p:spPr>
          <a:xfrm>
            <a:off x="685800" y="1594485"/>
            <a:ext cx="7772401" cy="108013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7" name="Google Shape;17;p19"/>
          <p:cNvSpPr txBox="1">
            <a:spLocks noGrp="1"/>
          </p:cNvSpPr>
          <p:nvPr>
            <p:ph type="subTitle" idx="1"/>
          </p:nvPr>
        </p:nvSpPr>
        <p:spPr>
          <a:xfrm>
            <a:off x="1371600" y="2880360"/>
            <a:ext cx="6400800" cy="12858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8" name="Google Shape;18;p19"/>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19" name="Google Shape;19;p19"/>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0" name="Google Shape;20;p19"/>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C7B9964D-FA6C-418B-8642-F8A06782278F}"/>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3" name="Нижний колонтитул 2">
            <a:extLst>
              <a:ext uri="{FF2B5EF4-FFF2-40B4-BE49-F238E27FC236}">
                <a16:creationId xmlns:a16="http://schemas.microsoft.com/office/drawing/2014/main" xmlns="" id="{C2520FA7-F58E-4CFB-8ABA-1671ED67A2A4}"/>
              </a:ext>
            </a:extLst>
          </p:cNvPr>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a:extLst>
              <a:ext uri="{FF2B5EF4-FFF2-40B4-BE49-F238E27FC236}">
                <a16:creationId xmlns:a16="http://schemas.microsoft.com/office/drawing/2014/main" xmlns="" id="{2096223F-730B-4DFA-9341-94EA273932B6}"/>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94268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C9B47C5-9519-4799-B426-7592DA5FAC7F}"/>
              </a:ext>
            </a:extLst>
          </p:cNvPr>
          <p:cNvSpPr>
            <a:spLocks noGrp="1"/>
          </p:cNvSpPr>
          <p:nvPr>
            <p:ph type="title"/>
          </p:nvPr>
        </p:nvSpPr>
        <p:spPr>
          <a:xfrm>
            <a:off x="629841" y="342900"/>
            <a:ext cx="2949178" cy="1200150"/>
          </a:xfrm>
        </p:spPr>
        <p:txBody>
          <a:bodyPr anchor="b"/>
          <a:lstStyle>
            <a:lvl1pPr>
              <a:defRPr sz="2400"/>
            </a:lvl1pPr>
          </a:lstStyle>
          <a:p>
            <a:r>
              <a:rPr lang="ru-RU"/>
              <a:t>Образец заголовка</a:t>
            </a:r>
          </a:p>
        </p:txBody>
      </p:sp>
      <p:sp>
        <p:nvSpPr>
          <p:cNvPr id="3" name="Объект 2">
            <a:extLst>
              <a:ext uri="{FF2B5EF4-FFF2-40B4-BE49-F238E27FC236}">
                <a16:creationId xmlns:a16="http://schemas.microsoft.com/office/drawing/2014/main" xmlns="" id="{09E020E9-D7AD-4C47-BC6E-85EAE5CFB9F0}"/>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309636E9-B585-413B-8896-D126267D8C3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xmlns="" id="{48D4E538-D7D6-4460-9D9D-73A92C4819CD}"/>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6" name="Нижний колонтитул 5">
            <a:extLst>
              <a:ext uri="{FF2B5EF4-FFF2-40B4-BE49-F238E27FC236}">
                <a16:creationId xmlns:a16="http://schemas.microsoft.com/office/drawing/2014/main" xmlns="" id="{D57A634D-1ADC-43CE-B6DE-48D7E2BFC343}"/>
              </a:ext>
            </a:extLst>
          </p:cNvPr>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a:extLst>
              <a:ext uri="{FF2B5EF4-FFF2-40B4-BE49-F238E27FC236}">
                <a16:creationId xmlns:a16="http://schemas.microsoft.com/office/drawing/2014/main" xmlns="" id="{092F8AC1-6D57-4489-BBB9-D14CAFED0186}"/>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894839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806E6A9-B519-4BE2-AF97-3BA349809E8F}"/>
              </a:ext>
            </a:extLst>
          </p:cNvPr>
          <p:cNvSpPr>
            <a:spLocks noGrp="1"/>
          </p:cNvSpPr>
          <p:nvPr>
            <p:ph type="title"/>
          </p:nvPr>
        </p:nvSpPr>
        <p:spPr>
          <a:xfrm>
            <a:off x="629841" y="342900"/>
            <a:ext cx="2949178" cy="1200150"/>
          </a:xfrm>
        </p:spPr>
        <p:txBody>
          <a:bodyPr anchor="b"/>
          <a:lstStyle>
            <a:lvl1pPr>
              <a:defRPr sz="2400"/>
            </a:lvl1pPr>
          </a:lstStyle>
          <a:p>
            <a:r>
              <a:rPr lang="ru-RU"/>
              <a:t>Образец заголовка</a:t>
            </a:r>
          </a:p>
        </p:txBody>
      </p:sp>
      <p:sp>
        <p:nvSpPr>
          <p:cNvPr id="3" name="Рисунок 2">
            <a:extLst>
              <a:ext uri="{FF2B5EF4-FFF2-40B4-BE49-F238E27FC236}">
                <a16:creationId xmlns:a16="http://schemas.microsoft.com/office/drawing/2014/main" xmlns="" id="{00AD4BB8-8694-4387-82DE-C8522F80BBF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a:extLst>
              <a:ext uri="{FF2B5EF4-FFF2-40B4-BE49-F238E27FC236}">
                <a16:creationId xmlns:a16="http://schemas.microsoft.com/office/drawing/2014/main" xmlns="" id="{9FAF8287-79DA-4FAD-8B08-6C6DC9530686}"/>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xmlns="" id="{C7E48550-D385-4EAC-9F8F-983E84FFBD74}"/>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6" name="Нижний колонтитул 5">
            <a:extLst>
              <a:ext uri="{FF2B5EF4-FFF2-40B4-BE49-F238E27FC236}">
                <a16:creationId xmlns:a16="http://schemas.microsoft.com/office/drawing/2014/main" xmlns="" id="{016583F7-7AC5-4523-BFF9-45B50B5529BC}"/>
              </a:ext>
            </a:extLst>
          </p:cNvPr>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a:extLst>
              <a:ext uri="{FF2B5EF4-FFF2-40B4-BE49-F238E27FC236}">
                <a16:creationId xmlns:a16="http://schemas.microsoft.com/office/drawing/2014/main" xmlns="" id="{0BEC4A48-C8D6-412A-B573-C52ACC823907}"/>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827247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A81C15D-3532-4321-ACFD-0735DCA3B643}"/>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ADF5239C-BABF-4C5F-9082-6D43AD752743}"/>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29E5DC4A-100F-4A65-98D8-B97CFE86646F}"/>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5" name="Нижний колонтитул 4">
            <a:extLst>
              <a:ext uri="{FF2B5EF4-FFF2-40B4-BE49-F238E27FC236}">
                <a16:creationId xmlns:a16="http://schemas.microsoft.com/office/drawing/2014/main" xmlns="" id="{1F5E3A7E-CE26-404B-B63A-6740FB221E0E}"/>
              </a:ext>
            </a:extLst>
          </p:cNvPr>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a:extLst>
              <a:ext uri="{FF2B5EF4-FFF2-40B4-BE49-F238E27FC236}">
                <a16:creationId xmlns:a16="http://schemas.microsoft.com/office/drawing/2014/main" xmlns="" id="{A5CA21F7-E96C-43A5-885C-343785148F41}"/>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75353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C213FBA9-E97D-459E-A8C4-B851364EB87E}"/>
              </a:ext>
            </a:extLst>
          </p:cNvPr>
          <p:cNvSpPr>
            <a:spLocks noGrp="1"/>
          </p:cNvSpPr>
          <p:nvPr>
            <p:ph type="title" orient="vert"/>
          </p:nvPr>
        </p:nvSpPr>
        <p:spPr>
          <a:xfrm>
            <a:off x="6543675" y="273844"/>
            <a:ext cx="1971675" cy="4358879"/>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A7C278F5-3382-4D8B-81F0-78CF8B56FAD9}"/>
              </a:ext>
            </a:extLst>
          </p:cNvPr>
          <p:cNvSpPr>
            <a:spLocks noGrp="1"/>
          </p:cNvSpPr>
          <p:nvPr>
            <p:ph type="body" orient="vert" idx="1"/>
          </p:nvPr>
        </p:nvSpPr>
        <p:spPr>
          <a:xfrm>
            <a:off x="628650" y="273844"/>
            <a:ext cx="5800725" cy="435887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9E3A3E24-E2AB-453C-8F9A-2B08A5AE39AE}"/>
              </a:ext>
            </a:extLst>
          </p:cNvPr>
          <p:cNvSpPr>
            <a:spLocks noGrp="1"/>
          </p:cNvSpPr>
          <p:nvPr>
            <p:ph type="dt" sz="half" idx="10"/>
          </p:nvPr>
        </p:nvSpPr>
        <p:spPr/>
        <p:txBody>
          <a:bodyPr/>
          <a:lstStyle/>
          <a:p>
            <a:fld id="{6519BCE8-272C-4FDB-88D4-7A928D7FEFED}" type="datetimeFigureOut">
              <a:rPr lang="ru-RU" smtClean="0">
                <a:solidFill>
                  <a:prstClr val="black">
                    <a:tint val="75000"/>
                  </a:prstClr>
                </a:solidFill>
              </a:rPr>
              <a:pPr/>
              <a:t>05.12.2022</a:t>
            </a:fld>
            <a:endParaRPr lang="ru-RU">
              <a:solidFill>
                <a:prstClr val="black">
                  <a:tint val="75000"/>
                </a:prstClr>
              </a:solidFill>
            </a:endParaRPr>
          </a:p>
        </p:txBody>
      </p:sp>
      <p:sp>
        <p:nvSpPr>
          <p:cNvPr id="5" name="Нижний колонтитул 4">
            <a:extLst>
              <a:ext uri="{FF2B5EF4-FFF2-40B4-BE49-F238E27FC236}">
                <a16:creationId xmlns:a16="http://schemas.microsoft.com/office/drawing/2014/main" xmlns="" id="{89D41CB1-CEFD-4A44-B583-DAA9C0779617}"/>
              </a:ext>
            </a:extLst>
          </p:cNvPr>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a:extLst>
              <a:ext uri="{FF2B5EF4-FFF2-40B4-BE49-F238E27FC236}">
                <a16:creationId xmlns:a16="http://schemas.microsoft.com/office/drawing/2014/main" xmlns="" id="{D366B67C-C9A8-44FB-842E-063551313F45}"/>
              </a:ext>
            </a:extLst>
          </p:cNvPr>
          <p:cNvSpPr>
            <a:spLocks noGrp="1"/>
          </p:cNvSpPr>
          <p:nvPr>
            <p:ph type="sldNum" sz="quarter" idx="12"/>
          </p:nvPr>
        </p:nvSpPr>
        <p:spPr/>
        <p:txBody>
          <a:bodyPr/>
          <a:lstStyle/>
          <a:p>
            <a:fld id="{3BE3E801-DFFA-4596-8267-7C11DA4F52E9}"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757968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08361"/>
            <a:ext cx="8229600" cy="854869"/>
          </a:xfrm>
        </p:spPr>
        <p:txBody>
          <a:bodyPr/>
          <a:lstStyle/>
          <a:p>
            <a:r>
              <a:rPr lang="en-US"/>
              <a:t>Click to edit Master title style</a:t>
            </a:r>
          </a:p>
        </p:txBody>
      </p:sp>
      <p:sp>
        <p:nvSpPr>
          <p:cNvPr id="3" name="Table Placeholder 2"/>
          <p:cNvSpPr>
            <a:spLocks noGrp="1"/>
          </p:cNvSpPr>
          <p:nvPr>
            <p:ph type="tbl" idx="1"/>
          </p:nvPr>
        </p:nvSpPr>
        <p:spPr>
          <a:xfrm>
            <a:off x="457200" y="1200151"/>
            <a:ext cx="8229600" cy="3398044"/>
          </a:xfrm>
        </p:spPr>
        <p:txBody>
          <a:bodyPr/>
          <a:lstStyle/>
          <a:p>
            <a:endParaRPr lang="en-US"/>
          </a:p>
        </p:txBody>
      </p:sp>
      <p:sp>
        <p:nvSpPr>
          <p:cNvPr id="4" name="Date Placeholder 3"/>
          <p:cNvSpPr>
            <a:spLocks noGrp="1"/>
          </p:cNvSpPr>
          <p:nvPr>
            <p:ph type="dt" sz="half" idx="10"/>
          </p:nvPr>
        </p:nvSpPr>
        <p:spPr>
          <a:xfrm>
            <a:off x="457200" y="4682729"/>
            <a:ext cx="2133600" cy="342900"/>
          </a:xfrm>
        </p:spPr>
        <p:txBody>
          <a:bodyPr/>
          <a:lstStyle>
            <a:lvl1pPr>
              <a:defRPr/>
            </a:lvl1pPr>
          </a:lstStyle>
          <a:p>
            <a:pPr>
              <a:defRPr/>
            </a:pPr>
            <a:endParaRPr lang="ru-RU" altLang="en-US">
              <a:solidFill>
                <a:prstClr val="black">
                  <a:tint val="75000"/>
                </a:prstClr>
              </a:solidFill>
            </a:endParaRPr>
          </a:p>
        </p:txBody>
      </p:sp>
      <p:sp>
        <p:nvSpPr>
          <p:cNvPr id="5" name="Footer Placeholder 4"/>
          <p:cNvSpPr>
            <a:spLocks noGrp="1"/>
          </p:cNvSpPr>
          <p:nvPr>
            <p:ph type="ftr" sz="quarter" idx="11"/>
          </p:nvPr>
        </p:nvSpPr>
        <p:spPr>
          <a:xfrm>
            <a:off x="3124200" y="4686300"/>
            <a:ext cx="2895600" cy="342900"/>
          </a:xfrm>
        </p:spPr>
        <p:txBody>
          <a:bodyPr/>
          <a:lstStyle>
            <a:lvl1pPr>
              <a:defRPr smtClean="0"/>
            </a:lvl1pPr>
          </a:lstStyle>
          <a:p>
            <a:pPr>
              <a:defRPr/>
            </a:pPr>
            <a:r>
              <a:rPr lang="ru-RU" altLang="en-US">
                <a:solidFill>
                  <a:prstClr val="black">
                    <a:tint val="75000"/>
                  </a:prstClr>
                </a:solidFill>
              </a:rPr>
              <a:t>Киевский национальный университет им.Т.Г.Шевченко, Киев, 23.05.2006г.</a:t>
            </a:r>
          </a:p>
        </p:txBody>
      </p:sp>
      <p:sp>
        <p:nvSpPr>
          <p:cNvPr id="6" name="Slide Number Placeholder 5"/>
          <p:cNvSpPr>
            <a:spLocks noGrp="1"/>
          </p:cNvSpPr>
          <p:nvPr>
            <p:ph type="sldNum" sz="quarter" idx="12"/>
          </p:nvPr>
        </p:nvSpPr>
        <p:spPr>
          <a:xfrm>
            <a:off x="6553200" y="4682729"/>
            <a:ext cx="2133600" cy="342900"/>
          </a:xfrm>
        </p:spPr>
        <p:txBody>
          <a:bodyPr/>
          <a:lstStyle>
            <a:lvl1pPr>
              <a:defRPr smtClean="0"/>
            </a:lvl1pPr>
          </a:lstStyle>
          <a:p>
            <a:pPr>
              <a:defRPr/>
            </a:pPr>
            <a:fld id="{2F03C349-2C2E-4EB6-AE1C-DC06218222A0}" type="slidenum">
              <a:rPr lang="ru-RU" altLang="en-US">
                <a:solidFill>
                  <a:prstClr val="black">
                    <a:tint val="75000"/>
                  </a:prstClr>
                </a:solidFill>
              </a:rPr>
              <a:pPr>
                <a:defRPr/>
              </a:pPr>
              <a:t>‹#›</a:t>
            </a:fld>
            <a:endParaRPr lang="ru-RU" altLang="en-US">
              <a:solidFill>
                <a:prstClr val="black">
                  <a:tint val="75000"/>
                </a:prstClr>
              </a:solidFill>
            </a:endParaRPr>
          </a:p>
        </p:txBody>
      </p:sp>
    </p:spTree>
    <p:extLst>
      <p:ext uri="{BB962C8B-B14F-4D97-AF65-F5344CB8AC3E}">
        <p14:creationId xmlns:p14="http://schemas.microsoft.com/office/powerpoint/2010/main" val="4950444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3" name="Group 2"/>
          <p:cNvGrpSpPr/>
          <p:nvPr userDrawn="1"/>
        </p:nvGrpSpPr>
        <p:grpSpPr>
          <a:xfrm>
            <a:off x="0" y="201"/>
            <a:ext cx="9144000" cy="5143299"/>
            <a:chOff x="0" y="268"/>
            <a:chExt cx="9144000" cy="6857732"/>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268"/>
              <a:ext cx="9144000" cy="6857464"/>
            </a:xfrm>
            <a:prstGeom prst="rect">
              <a:avLst/>
            </a:prstGeom>
          </p:spPr>
        </p:pic>
        <p:sp>
          <p:nvSpPr>
            <p:cNvPr id="2" name="Rectangle 1"/>
            <p:cNvSpPr/>
            <p:nvPr userDrawn="1"/>
          </p:nvSpPr>
          <p:spPr>
            <a:xfrm>
              <a:off x="243068" y="6489290"/>
              <a:ext cx="1921398" cy="368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Tx/>
                <a:buFontTx/>
                <a:buNone/>
              </a:pPr>
              <a:endParaRPr lang="en-US" sz="1350" kern="1200">
                <a:solidFill>
                  <a:prstClr val="white"/>
                </a:solidFill>
              </a:endParaRPr>
            </a:p>
          </p:txBody>
        </p:sp>
      </p:grpSp>
    </p:spTree>
    <p:extLst>
      <p:ext uri="{BB962C8B-B14F-4D97-AF65-F5344CB8AC3E}">
        <p14:creationId xmlns:p14="http://schemas.microsoft.com/office/powerpoint/2010/main" val="40990698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05980"/>
            <a:ext cx="8229600" cy="438864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3" name="Дата 2"/>
          <p:cNvSpPr>
            <a:spLocks noGrp="1"/>
          </p:cNvSpPr>
          <p:nvPr>
            <p:ph type="dt" sz="half" idx="10"/>
          </p:nvPr>
        </p:nvSpPr>
        <p:spPr>
          <a:xfrm>
            <a:off x="457200" y="4683919"/>
            <a:ext cx="2133600" cy="357188"/>
          </a:xfrm>
        </p:spPr>
        <p:txBody>
          <a:bodyPr/>
          <a:lstStyle>
            <a:lvl1pPr>
              <a:defRPr/>
            </a:lvl1pPr>
          </a:lstStyle>
          <a:p>
            <a:pPr>
              <a:defRPr/>
            </a:pPr>
            <a:endParaRPr lang="ru-RU">
              <a:solidFill>
                <a:prstClr val="black">
                  <a:tint val="75000"/>
                </a:prstClr>
              </a:solidFill>
            </a:endParaRPr>
          </a:p>
        </p:txBody>
      </p:sp>
      <p:sp>
        <p:nvSpPr>
          <p:cNvPr id="4" name="Нижний колонтитул 3"/>
          <p:cNvSpPr>
            <a:spLocks noGrp="1"/>
          </p:cNvSpPr>
          <p:nvPr>
            <p:ph type="ftr" sz="quarter" idx="11"/>
          </p:nvPr>
        </p:nvSpPr>
        <p:spPr>
          <a:xfrm>
            <a:off x="3124200" y="4683919"/>
            <a:ext cx="2895600" cy="357188"/>
          </a:xfrm>
        </p:spPr>
        <p:txBody>
          <a:bodyPr/>
          <a:lstStyle>
            <a:lvl1pPr>
              <a:defRPr/>
            </a:lvl1pPr>
          </a:lstStyle>
          <a:p>
            <a:pPr>
              <a:defRPr/>
            </a:pPr>
            <a:endParaRPr lang="ru-RU">
              <a:solidFill>
                <a:prstClr val="black">
                  <a:tint val="75000"/>
                </a:prstClr>
              </a:solidFill>
            </a:endParaRPr>
          </a:p>
        </p:txBody>
      </p:sp>
      <p:sp>
        <p:nvSpPr>
          <p:cNvPr id="5" name="Номер слайда 4"/>
          <p:cNvSpPr>
            <a:spLocks noGrp="1"/>
          </p:cNvSpPr>
          <p:nvPr>
            <p:ph type="sldNum" sz="quarter" idx="12"/>
          </p:nvPr>
        </p:nvSpPr>
        <p:spPr>
          <a:xfrm>
            <a:off x="6553200" y="4683919"/>
            <a:ext cx="2133600" cy="357188"/>
          </a:xfrm>
        </p:spPr>
        <p:txBody>
          <a:bodyPr/>
          <a:lstStyle>
            <a:lvl1pPr>
              <a:defRPr/>
            </a:lvl1pPr>
          </a:lstStyle>
          <a:p>
            <a:pPr>
              <a:defRPr/>
            </a:pPr>
            <a:fld id="{C8CEB113-D8C4-4B6F-9990-7F22FBE75C34}"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378744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59720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78689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27"/>
        <p:cNvGrpSpPr/>
        <p:nvPr/>
      </p:nvGrpSpPr>
      <p:grpSpPr>
        <a:xfrm>
          <a:off x="0" y="0"/>
          <a:ext cx="0" cy="0"/>
          <a:chOff x="0" y="0"/>
          <a:chExt cx="0" cy="0"/>
        </a:xfrm>
      </p:grpSpPr>
      <p:sp>
        <p:nvSpPr>
          <p:cNvPr id="28" name="Google Shape;28;p21"/>
          <p:cNvSpPr txBox="1">
            <a:spLocks noGrp="1"/>
          </p:cNvSpPr>
          <p:nvPr>
            <p:ph type="title"/>
          </p:nvPr>
        </p:nvSpPr>
        <p:spPr>
          <a:xfrm>
            <a:off x="457200" y="205740"/>
            <a:ext cx="8229600" cy="82296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9" name="Google Shape;29;p21"/>
          <p:cNvSpPr txBox="1">
            <a:spLocks noGrp="1"/>
          </p:cNvSpPr>
          <p:nvPr>
            <p:ph type="body" idx="1"/>
          </p:nvPr>
        </p:nvSpPr>
        <p:spPr>
          <a:xfrm>
            <a:off x="457200" y="1183005"/>
            <a:ext cx="397764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30" name="Google Shape;30;p21"/>
          <p:cNvSpPr txBox="1">
            <a:spLocks noGrp="1"/>
          </p:cNvSpPr>
          <p:nvPr>
            <p:ph type="body" idx="2"/>
          </p:nvPr>
        </p:nvSpPr>
        <p:spPr>
          <a:xfrm>
            <a:off x="4709160" y="1183005"/>
            <a:ext cx="397764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31" name="Google Shape;31;p21"/>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2" name="Google Shape;32;p21"/>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3" name="Google Shape;33;p21"/>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5530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52330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02903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34367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393116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4368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63851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81617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6ACAD6-3F1E-4351-8997-E359351B1245}" type="datetimeFigureOut">
              <a:rPr lang="en-US" smtClean="0">
                <a:solidFill>
                  <a:prstClr val="black">
                    <a:tint val="75000"/>
                  </a:prstClr>
                </a:solidFill>
              </a:rPr>
              <a:pPr/>
              <a:t>12/5/2022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CA44D7A-22BA-4940-B6FD-7F0A5C3853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96682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08362"/>
            <a:ext cx="8229600" cy="854869"/>
          </a:xfrm>
        </p:spPr>
        <p:txBody>
          <a:bodyPr/>
          <a:lstStyle/>
          <a:p>
            <a:r>
              <a:rPr lang="en-US"/>
              <a:t>Click to edit Master title style</a:t>
            </a:r>
          </a:p>
        </p:txBody>
      </p:sp>
      <p:sp>
        <p:nvSpPr>
          <p:cNvPr id="3" name="Table Placeholder 2"/>
          <p:cNvSpPr>
            <a:spLocks noGrp="1"/>
          </p:cNvSpPr>
          <p:nvPr>
            <p:ph type="tbl" idx="1"/>
          </p:nvPr>
        </p:nvSpPr>
        <p:spPr>
          <a:xfrm>
            <a:off x="457200" y="1200152"/>
            <a:ext cx="8229600" cy="3398044"/>
          </a:xfrm>
        </p:spPr>
        <p:txBody>
          <a:bodyPr/>
          <a:lstStyle/>
          <a:p>
            <a:endParaRPr lang="en-US"/>
          </a:p>
        </p:txBody>
      </p:sp>
      <p:sp>
        <p:nvSpPr>
          <p:cNvPr id="4" name="Date Placeholder 3"/>
          <p:cNvSpPr>
            <a:spLocks noGrp="1"/>
          </p:cNvSpPr>
          <p:nvPr>
            <p:ph type="dt" sz="half" idx="10"/>
          </p:nvPr>
        </p:nvSpPr>
        <p:spPr>
          <a:xfrm>
            <a:off x="457200" y="4682729"/>
            <a:ext cx="2133600" cy="342900"/>
          </a:xfrm>
        </p:spPr>
        <p:txBody>
          <a:bodyPr/>
          <a:lstStyle>
            <a:lvl1pPr>
              <a:defRPr/>
            </a:lvl1pPr>
          </a:lstStyle>
          <a:p>
            <a:pPr>
              <a:defRPr/>
            </a:pPr>
            <a:endParaRPr lang="ru-RU" altLang="en-US">
              <a:solidFill>
                <a:prstClr val="black">
                  <a:tint val="75000"/>
                </a:prstClr>
              </a:solidFill>
            </a:endParaRPr>
          </a:p>
        </p:txBody>
      </p:sp>
      <p:sp>
        <p:nvSpPr>
          <p:cNvPr id="5" name="Footer Placeholder 4"/>
          <p:cNvSpPr>
            <a:spLocks noGrp="1"/>
          </p:cNvSpPr>
          <p:nvPr>
            <p:ph type="ftr" sz="quarter" idx="11"/>
          </p:nvPr>
        </p:nvSpPr>
        <p:spPr>
          <a:xfrm>
            <a:off x="3124200" y="4686300"/>
            <a:ext cx="2895600" cy="342900"/>
          </a:xfrm>
        </p:spPr>
        <p:txBody>
          <a:bodyPr/>
          <a:lstStyle>
            <a:lvl1pPr>
              <a:defRPr smtClean="0"/>
            </a:lvl1pPr>
          </a:lstStyle>
          <a:p>
            <a:pPr>
              <a:defRPr/>
            </a:pPr>
            <a:r>
              <a:rPr lang="ru-RU" altLang="en-US">
                <a:solidFill>
                  <a:prstClr val="black">
                    <a:tint val="75000"/>
                  </a:prstClr>
                </a:solidFill>
              </a:rPr>
              <a:t>Киевский национальный университет им.Т.Г.Шевченко, Киев, 23.05.2006г.</a:t>
            </a:r>
          </a:p>
        </p:txBody>
      </p:sp>
      <p:sp>
        <p:nvSpPr>
          <p:cNvPr id="6" name="Slide Number Placeholder 5"/>
          <p:cNvSpPr>
            <a:spLocks noGrp="1"/>
          </p:cNvSpPr>
          <p:nvPr>
            <p:ph type="sldNum" sz="quarter" idx="12"/>
          </p:nvPr>
        </p:nvSpPr>
        <p:spPr>
          <a:xfrm>
            <a:off x="6553200" y="4682729"/>
            <a:ext cx="2133600" cy="342900"/>
          </a:xfrm>
        </p:spPr>
        <p:txBody>
          <a:bodyPr/>
          <a:lstStyle>
            <a:lvl1pPr>
              <a:defRPr/>
            </a:lvl1pPr>
          </a:lstStyle>
          <a:p>
            <a:fld id="{EF3346D1-A688-4FCF-9EBA-799165F128E3}" type="slidenum">
              <a:rPr lang="ru-RU" altLang="en-US">
                <a:solidFill>
                  <a:prstClr val="black">
                    <a:tint val="75000"/>
                  </a:prstClr>
                </a:solidFill>
              </a:rPr>
              <a:pPr/>
              <a:t>‹#›</a:t>
            </a:fld>
            <a:endParaRPr lang="ru-RU" altLang="en-US">
              <a:solidFill>
                <a:prstClr val="black">
                  <a:tint val="75000"/>
                </a:prstClr>
              </a:solidFill>
            </a:endParaRPr>
          </a:p>
        </p:txBody>
      </p:sp>
    </p:spTree>
    <p:extLst>
      <p:ext uri="{BB962C8B-B14F-4D97-AF65-F5344CB8AC3E}">
        <p14:creationId xmlns:p14="http://schemas.microsoft.com/office/powerpoint/2010/main" val="762131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4"/>
        <p:cNvGrpSpPr/>
        <p:nvPr/>
      </p:nvGrpSpPr>
      <p:grpSpPr>
        <a:xfrm>
          <a:off x="0" y="0"/>
          <a:ext cx="0" cy="0"/>
          <a:chOff x="0" y="0"/>
          <a:chExt cx="0" cy="0"/>
        </a:xfrm>
      </p:grpSpPr>
      <p:sp>
        <p:nvSpPr>
          <p:cNvPr id="35" name="Google Shape;35;p22"/>
          <p:cNvSpPr txBox="1">
            <a:spLocks noGrp="1"/>
          </p:cNvSpPr>
          <p:nvPr>
            <p:ph type="title"/>
          </p:nvPr>
        </p:nvSpPr>
        <p:spPr>
          <a:xfrm>
            <a:off x="457200" y="205740"/>
            <a:ext cx="8229600" cy="82296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6" name="Google Shape;36;p22"/>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7" name="Google Shape;37;p22"/>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38" name="Google Shape;38;p22"/>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83455"/>
            <a:ext cx="2103120" cy="123111"/>
          </a:xfrm>
        </p:spPr>
        <p:txBody>
          <a:bodyPr/>
          <a:lstStyle/>
          <a:p>
            <a:fld id="{1DAAA974-EA7D-490E-B626-6759C55BE05F}" type="datetimeFigureOut">
              <a:rPr lang="ru-RU" smtClean="0"/>
              <a:t>05.12.2022</a:t>
            </a:fld>
            <a:endParaRPr lang="ru-RU"/>
          </a:p>
        </p:txBody>
      </p:sp>
      <p:sp>
        <p:nvSpPr>
          <p:cNvPr id="3" name="Footer Placeholder 2"/>
          <p:cNvSpPr>
            <a:spLocks noGrp="1"/>
          </p:cNvSpPr>
          <p:nvPr>
            <p:ph type="ftr" sz="quarter" idx="11"/>
          </p:nvPr>
        </p:nvSpPr>
        <p:spPr>
          <a:xfrm>
            <a:off x="8334966" y="4631135"/>
            <a:ext cx="545867" cy="138499"/>
          </a:xfrm>
        </p:spPr>
        <p:txBody>
          <a:bodyPr/>
          <a:lstStyle/>
          <a:p>
            <a:endParaRPr lang="ru-RU"/>
          </a:p>
        </p:txBody>
      </p:sp>
      <p:sp>
        <p:nvSpPr>
          <p:cNvPr id="4" name="Slide Number Placeholder 3"/>
          <p:cNvSpPr>
            <a:spLocks noGrp="1"/>
          </p:cNvSpPr>
          <p:nvPr>
            <p:ph type="sldNum" sz="quarter" idx="12"/>
          </p:nvPr>
        </p:nvSpPr>
        <p:spPr>
          <a:xfrm>
            <a:off x="6583681" y="4783455"/>
            <a:ext cx="2103120" cy="123111"/>
          </a:xfrm>
        </p:spPr>
        <p:txBody>
          <a:bodyPr/>
          <a:lstStyle/>
          <a:p>
            <a:fld id="{E8E74ABD-9A78-4F8F-9ACA-BD4BE76B3F5F}" type="slidenum">
              <a:rPr lang="ru-RU" smtClean="0"/>
              <a:t>‹#›</a:t>
            </a:fld>
            <a:endParaRPr lang="ru-RU"/>
          </a:p>
        </p:txBody>
      </p:sp>
    </p:spTree>
    <p:extLst>
      <p:ext uri="{BB962C8B-B14F-4D97-AF65-F5344CB8AC3E}">
        <p14:creationId xmlns:p14="http://schemas.microsoft.com/office/powerpoint/2010/main" val="2572912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
            <a:ext cx="8229600" cy="123111"/>
          </a:xfrm>
        </p:spPr>
        <p:txBody>
          <a:bodyPr/>
          <a:lstStyle/>
          <a:p>
            <a:r>
              <a:rPr lang="ru-RU"/>
              <a:t>Образец заголовка</a:t>
            </a:r>
            <a:endParaRPr lang="en-US" dirty="0"/>
          </a:p>
        </p:txBody>
      </p:sp>
      <p:sp>
        <p:nvSpPr>
          <p:cNvPr id="3" name="Content Placeholder 2"/>
          <p:cNvSpPr>
            <a:spLocks noGrp="1"/>
          </p:cNvSpPr>
          <p:nvPr>
            <p:ph idx="1"/>
          </p:nvPr>
        </p:nvSpPr>
        <p:spPr>
          <a:xfrm>
            <a:off x="457200" y="1183005"/>
            <a:ext cx="8229600" cy="61555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457200" y="4783455"/>
            <a:ext cx="2103120" cy="123111"/>
          </a:xfrm>
        </p:spPr>
        <p:txBody>
          <a:bodyPr/>
          <a:lstStyle/>
          <a:p>
            <a:fld id="{1DAAA974-EA7D-490E-B626-6759C55BE05F}" type="datetimeFigureOut">
              <a:rPr lang="ru-RU" smtClean="0"/>
              <a:t>05.12.2022</a:t>
            </a:fld>
            <a:endParaRPr lang="ru-RU"/>
          </a:p>
        </p:txBody>
      </p:sp>
      <p:sp>
        <p:nvSpPr>
          <p:cNvPr id="5" name="Footer Placeholder 4"/>
          <p:cNvSpPr>
            <a:spLocks noGrp="1"/>
          </p:cNvSpPr>
          <p:nvPr>
            <p:ph type="ftr" sz="quarter" idx="11"/>
          </p:nvPr>
        </p:nvSpPr>
        <p:spPr>
          <a:xfrm>
            <a:off x="8334966" y="4631135"/>
            <a:ext cx="545867" cy="138499"/>
          </a:xfrm>
        </p:spPr>
        <p:txBody>
          <a:bodyPr/>
          <a:lstStyle/>
          <a:p>
            <a:endParaRPr lang="ru-RU"/>
          </a:p>
        </p:txBody>
      </p:sp>
      <p:sp>
        <p:nvSpPr>
          <p:cNvPr id="6" name="Slide Number Placeholder 5"/>
          <p:cNvSpPr>
            <a:spLocks noGrp="1"/>
          </p:cNvSpPr>
          <p:nvPr>
            <p:ph type="sldNum" sz="quarter" idx="12"/>
          </p:nvPr>
        </p:nvSpPr>
        <p:spPr>
          <a:xfrm>
            <a:off x="6583681" y="4783455"/>
            <a:ext cx="2103120" cy="123111"/>
          </a:xfrm>
        </p:spPr>
        <p:txBody>
          <a:bodyPr/>
          <a:lstStyle/>
          <a:p>
            <a:fld id="{E8E74ABD-9A78-4F8F-9ACA-BD4BE76B3F5F}" type="slidenum">
              <a:rPr lang="ru-RU" smtClean="0"/>
              <a:t>‹#›</a:t>
            </a:fld>
            <a:endParaRPr lang="ru-RU"/>
          </a:p>
        </p:txBody>
      </p:sp>
    </p:spTree>
    <p:extLst>
      <p:ext uri="{BB962C8B-B14F-4D97-AF65-F5344CB8AC3E}">
        <p14:creationId xmlns:p14="http://schemas.microsoft.com/office/powerpoint/2010/main" val="2445577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
            <a:ext cx="8229600" cy="123111"/>
          </a:xfrm>
        </p:spPr>
        <p:txBody>
          <a:bodyPr/>
          <a:lstStyle/>
          <a:p>
            <a:r>
              <a:rPr lang="ru-RU"/>
              <a:t>Образец заголовка</a:t>
            </a:r>
            <a:endParaRPr lang="en-US" dirty="0"/>
          </a:p>
        </p:txBody>
      </p:sp>
      <p:sp>
        <p:nvSpPr>
          <p:cNvPr id="3" name="Date Placeholder 2"/>
          <p:cNvSpPr>
            <a:spLocks noGrp="1"/>
          </p:cNvSpPr>
          <p:nvPr>
            <p:ph type="dt" sz="half" idx="10"/>
          </p:nvPr>
        </p:nvSpPr>
        <p:spPr>
          <a:xfrm>
            <a:off x="457200" y="4783455"/>
            <a:ext cx="2103120" cy="123111"/>
          </a:xfrm>
        </p:spPr>
        <p:txBody>
          <a:bodyPr/>
          <a:lstStyle/>
          <a:p>
            <a:fld id="{1DAAA974-EA7D-490E-B626-6759C55BE05F}" type="datetimeFigureOut">
              <a:rPr lang="ru-RU" smtClean="0"/>
              <a:t>05.12.2022</a:t>
            </a:fld>
            <a:endParaRPr lang="ru-RU"/>
          </a:p>
        </p:txBody>
      </p:sp>
      <p:sp>
        <p:nvSpPr>
          <p:cNvPr id="4" name="Footer Placeholder 3"/>
          <p:cNvSpPr>
            <a:spLocks noGrp="1"/>
          </p:cNvSpPr>
          <p:nvPr>
            <p:ph type="ftr" sz="quarter" idx="11"/>
          </p:nvPr>
        </p:nvSpPr>
        <p:spPr>
          <a:xfrm>
            <a:off x="8334966" y="4631135"/>
            <a:ext cx="545867" cy="138499"/>
          </a:xfrm>
        </p:spPr>
        <p:txBody>
          <a:bodyPr/>
          <a:lstStyle/>
          <a:p>
            <a:endParaRPr lang="ru-RU"/>
          </a:p>
        </p:txBody>
      </p:sp>
      <p:sp>
        <p:nvSpPr>
          <p:cNvPr id="5" name="Slide Number Placeholder 4"/>
          <p:cNvSpPr>
            <a:spLocks noGrp="1"/>
          </p:cNvSpPr>
          <p:nvPr>
            <p:ph type="sldNum" sz="quarter" idx="12"/>
          </p:nvPr>
        </p:nvSpPr>
        <p:spPr>
          <a:xfrm>
            <a:off x="6583681" y="4783455"/>
            <a:ext cx="2103120" cy="123111"/>
          </a:xfrm>
        </p:spPr>
        <p:txBody>
          <a:bodyPr/>
          <a:lstStyle/>
          <a:p>
            <a:fld id="{E8E74ABD-9A78-4F8F-9ACA-BD4BE76B3F5F}" type="slidenum">
              <a:rPr lang="ru-RU" smtClean="0"/>
              <a:t>‹#›</a:t>
            </a:fld>
            <a:endParaRPr lang="ru-RU"/>
          </a:p>
        </p:txBody>
      </p:sp>
    </p:spTree>
    <p:extLst>
      <p:ext uri="{BB962C8B-B14F-4D97-AF65-F5344CB8AC3E}">
        <p14:creationId xmlns:p14="http://schemas.microsoft.com/office/powerpoint/2010/main" val="854340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90"/>
        <p:cNvGrpSpPr/>
        <p:nvPr/>
      </p:nvGrpSpPr>
      <p:grpSpPr>
        <a:xfrm>
          <a:off x="0" y="0"/>
          <a:ext cx="0" cy="0"/>
          <a:chOff x="0" y="0"/>
          <a:chExt cx="0" cy="0"/>
        </a:xfrm>
      </p:grpSpPr>
      <p:sp>
        <p:nvSpPr>
          <p:cNvPr id="91" name="Google Shape;91;p20"/>
          <p:cNvSpPr/>
          <p:nvPr/>
        </p:nvSpPr>
        <p:spPr>
          <a:xfrm>
            <a:off x="0" y="755700"/>
            <a:ext cx="9144000" cy="4387800"/>
          </a:xfrm>
          <a:prstGeom prst="rect">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algn="ctr">
              <a:buClr>
                <a:srgbClr val="000000"/>
              </a:buClr>
              <a:buSzPts val="1400"/>
              <a:buFont typeface="Arial"/>
              <a:buNone/>
            </a:pPr>
            <a:endParaRPr sz="1400" kern="0">
              <a:solidFill>
                <a:srgbClr val="212121"/>
              </a:solidFill>
              <a:ea typeface="Arial"/>
              <a:cs typeface="Arial"/>
              <a:sym typeface="Arial"/>
            </a:endParaRPr>
          </a:p>
        </p:txBody>
      </p:sp>
      <p:sp>
        <p:nvSpPr>
          <p:cNvPr id="92" name="Google Shape;92;p20"/>
          <p:cNvSpPr txBox="1">
            <a:spLocks noGrp="1"/>
          </p:cNvSpPr>
          <p:nvPr>
            <p:ph type="title"/>
          </p:nvPr>
        </p:nvSpPr>
        <p:spPr>
          <a:xfrm>
            <a:off x="311700" y="1007587"/>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3" name="Google Shape;93;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fld id="{00000000-1234-1234-1234-123412341234}" type="slidenum">
              <a:rPr lang="en">
                <a:solidFill>
                  <a:srgbClr val="ADADAD"/>
                </a:solidFill>
              </a:rPr>
              <a:pPr/>
              <a:t>‹#›</a:t>
            </a:fld>
            <a:endParaRPr>
              <a:solidFill>
                <a:srgbClr val="ADADAD"/>
              </a:solidFill>
            </a:endParaRPr>
          </a:p>
        </p:txBody>
      </p:sp>
      <p:sp>
        <p:nvSpPr>
          <p:cNvPr id="94" name="Google Shape;94;p20"/>
          <p:cNvSpPr txBox="1">
            <a:spLocks noGrp="1"/>
          </p:cNvSpPr>
          <p:nvPr>
            <p:ph type="body" idx="1"/>
          </p:nvPr>
        </p:nvSpPr>
        <p:spPr>
          <a:xfrm>
            <a:off x="311700" y="1803575"/>
            <a:ext cx="3999900" cy="2765400"/>
          </a:xfrm>
          <a:prstGeom prst="rect">
            <a:avLst/>
          </a:prstGeom>
          <a:noFill/>
          <a:ln>
            <a:noFill/>
          </a:ln>
        </p:spPr>
        <p:txBody>
          <a:bodyPr spcFirstLastPara="1" wrap="square" lIns="91425" tIns="91425" rIns="91425" bIns="91425" anchor="t" anchorCtr="0">
            <a:noAutofit/>
          </a:bodyPr>
          <a:lstStyle>
            <a:lvl1pPr marL="457189" lvl="0" indent="-342892" algn="l">
              <a:lnSpc>
                <a:spcPct val="115000"/>
              </a:lnSpc>
              <a:spcBef>
                <a:spcPts val="0"/>
              </a:spcBef>
              <a:spcAft>
                <a:spcPts val="0"/>
              </a:spcAft>
              <a:buSzPts val="1800"/>
              <a:buChar char="●"/>
              <a:defRPr>
                <a:solidFill>
                  <a:schemeClr val="lt1"/>
                </a:solidFill>
              </a:defRPr>
            </a:lvl1pPr>
            <a:lvl2pPr marL="914378" lvl="1" indent="-317492" algn="l">
              <a:lnSpc>
                <a:spcPct val="115000"/>
              </a:lnSpc>
              <a:spcBef>
                <a:spcPts val="1600"/>
              </a:spcBef>
              <a:spcAft>
                <a:spcPts val="0"/>
              </a:spcAft>
              <a:buSzPts val="1400"/>
              <a:buChar char="○"/>
              <a:defRPr/>
            </a:lvl2pPr>
            <a:lvl3pPr marL="1371566" lvl="2" indent="-317492" algn="l">
              <a:lnSpc>
                <a:spcPct val="115000"/>
              </a:lnSpc>
              <a:spcBef>
                <a:spcPts val="1600"/>
              </a:spcBef>
              <a:spcAft>
                <a:spcPts val="0"/>
              </a:spcAft>
              <a:buSzPts val="1400"/>
              <a:buChar char="■"/>
              <a:defRPr/>
            </a:lvl3pPr>
            <a:lvl4pPr marL="1828754" lvl="3" indent="-317492" algn="l">
              <a:lnSpc>
                <a:spcPct val="115000"/>
              </a:lnSpc>
              <a:spcBef>
                <a:spcPts val="1600"/>
              </a:spcBef>
              <a:spcAft>
                <a:spcPts val="0"/>
              </a:spcAft>
              <a:buSzPts val="1400"/>
              <a:buChar char="●"/>
              <a:defRPr/>
            </a:lvl4pPr>
            <a:lvl5pPr marL="2285943" lvl="4" indent="-317492" algn="l">
              <a:lnSpc>
                <a:spcPct val="115000"/>
              </a:lnSpc>
              <a:spcBef>
                <a:spcPts val="1600"/>
              </a:spcBef>
              <a:spcAft>
                <a:spcPts val="0"/>
              </a:spcAft>
              <a:buSzPts val="1400"/>
              <a:buChar char="○"/>
              <a:defRPr/>
            </a:lvl5pPr>
            <a:lvl6pPr marL="2743132" lvl="5" indent="-317492" algn="l">
              <a:lnSpc>
                <a:spcPct val="115000"/>
              </a:lnSpc>
              <a:spcBef>
                <a:spcPts val="1600"/>
              </a:spcBef>
              <a:spcAft>
                <a:spcPts val="0"/>
              </a:spcAft>
              <a:buSzPts val="1400"/>
              <a:buChar char="■"/>
              <a:defRPr/>
            </a:lvl6pPr>
            <a:lvl7pPr marL="3200320" lvl="6" indent="-317492" algn="l">
              <a:lnSpc>
                <a:spcPct val="115000"/>
              </a:lnSpc>
              <a:spcBef>
                <a:spcPts val="1600"/>
              </a:spcBef>
              <a:spcAft>
                <a:spcPts val="0"/>
              </a:spcAft>
              <a:buSzPts val="1400"/>
              <a:buChar char="●"/>
              <a:defRPr/>
            </a:lvl7pPr>
            <a:lvl8pPr marL="3657509" lvl="7" indent="-317492" algn="l">
              <a:lnSpc>
                <a:spcPct val="115000"/>
              </a:lnSpc>
              <a:spcBef>
                <a:spcPts val="1600"/>
              </a:spcBef>
              <a:spcAft>
                <a:spcPts val="0"/>
              </a:spcAft>
              <a:buSzPts val="1400"/>
              <a:buChar char="○"/>
              <a:defRPr/>
            </a:lvl8pPr>
            <a:lvl9pPr marL="4114697" lvl="8" indent="-317492" algn="l">
              <a:lnSpc>
                <a:spcPct val="115000"/>
              </a:lnSpc>
              <a:spcBef>
                <a:spcPts val="1600"/>
              </a:spcBef>
              <a:spcAft>
                <a:spcPts val="1600"/>
              </a:spcAft>
              <a:buSzPts val="1400"/>
              <a:buChar char="■"/>
              <a:defRPr/>
            </a:lvl9pPr>
          </a:lstStyle>
          <a:p>
            <a:endParaRPr/>
          </a:p>
        </p:txBody>
      </p:sp>
      <p:sp>
        <p:nvSpPr>
          <p:cNvPr id="95" name="Google Shape;95;p20"/>
          <p:cNvSpPr/>
          <p:nvPr/>
        </p:nvSpPr>
        <p:spPr>
          <a:xfrm>
            <a:off x="0" y="0"/>
            <a:ext cx="9144000" cy="755700"/>
          </a:xfrm>
          <a:prstGeom prst="rect">
            <a:avLst/>
          </a:prstGeom>
          <a:solidFill>
            <a:srgbClr val="651D32"/>
          </a:solidFill>
          <a:ln w="9525" cap="flat" cmpd="sng">
            <a:solidFill>
              <a:srgbClr val="651D32"/>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SzPts val="1400"/>
              <a:buFont typeface="Arial"/>
              <a:buNone/>
            </a:pPr>
            <a:endParaRPr sz="1400" kern="0">
              <a:solidFill>
                <a:srgbClr val="000000"/>
              </a:solidFill>
              <a:ea typeface="Arial"/>
              <a:cs typeface="Arial"/>
              <a:sym typeface="Arial"/>
            </a:endParaRPr>
          </a:p>
        </p:txBody>
      </p:sp>
      <p:pic>
        <p:nvPicPr>
          <p:cNvPr id="96" name="Google Shape;96;p20"/>
          <p:cNvPicPr preferRelativeResize="0"/>
          <p:nvPr/>
        </p:nvPicPr>
        <p:blipFill rotWithShape="1">
          <a:blip r:embed="rId2">
            <a:alphaModFix/>
          </a:blip>
          <a:srcRect/>
          <a:stretch/>
        </p:blipFill>
        <p:spPr>
          <a:xfrm>
            <a:off x="684091" y="-300700"/>
            <a:ext cx="1922525" cy="1357100"/>
          </a:xfrm>
          <a:prstGeom prst="rect">
            <a:avLst/>
          </a:prstGeom>
          <a:noFill/>
          <a:ln>
            <a:noFill/>
          </a:ln>
        </p:spPr>
      </p:pic>
      <p:sp>
        <p:nvSpPr>
          <p:cNvPr id="97" name="Google Shape;97;p20"/>
          <p:cNvSpPr txBox="1">
            <a:spLocks noGrp="1"/>
          </p:cNvSpPr>
          <p:nvPr>
            <p:ph type="body" idx="2"/>
          </p:nvPr>
        </p:nvSpPr>
        <p:spPr>
          <a:xfrm>
            <a:off x="4832400" y="1803475"/>
            <a:ext cx="3999900" cy="2765400"/>
          </a:xfrm>
          <a:prstGeom prst="rect">
            <a:avLst/>
          </a:prstGeom>
          <a:noFill/>
          <a:ln>
            <a:noFill/>
          </a:ln>
        </p:spPr>
        <p:txBody>
          <a:bodyPr spcFirstLastPara="1" wrap="square" lIns="91425" tIns="91425" rIns="91425" bIns="91425" anchor="t" anchorCtr="0">
            <a:noAutofit/>
          </a:bodyPr>
          <a:lstStyle>
            <a:lvl1pPr marL="457189" lvl="0" indent="-342892" algn="l">
              <a:lnSpc>
                <a:spcPct val="115000"/>
              </a:lnSpc>
              <a:spcBef>
                <a:spcPts val="0"/>
              </a:spcBef>
              <a:spcAft>
                <a:spcPts val="0"/>
              </a:spcAft>
              <a:buSzPts val="1800"/>
              <a:buChar char="●"/>
              <a:defRPr>
                <a:solidFill>
                  <a:schemeClr val="lt1"/>
                </a:solidFill>
              </a:defRPr>
            </a:lvl1pPr>
            <a:lvl2pPr marL="914378" lvl="1" indent="-317492" algn="l">
              <a:lnSpc>
                <a:spcPct val="115000"/>
              </a:lnSpc>
              <a:spcBef>
                <a:spcPts val="1600"/>
              </a:spcBef>
              <a:spcAft>
                <a:spcPts val="0"/>
              </a:spcAft>
              <a:buSzPts val="1400"/>
              <a:buChar char="○"/>
              <a:defRPr/>
            </a:lvl2pPr>
            <a:lvl3pPr marL="1371566" lvl="2" indent="-317492" algn="l">
              <a:lnSpc>
                <a:spcPct val="115000"/>
              </a:lnSpc>
              <a:spcBef>
                <a:spcPts val="1600"/>
              </a:spcBef>
              <a:spcAft>
                <a:spcPts val="0"/>
              </a:spcAft>
              <a:buSzPts val="1400"/>
              <a:buChar char="■"/>
              <a:defRPr/>
            </a:lvl3pPr>
            <a:lvl4pPr marL="1828754" lvl="3" indent="-317492" algn="l">
              <a:lnSpc>
                <a:spcPct val="115000"/>
              </a:lnSpc>
              <a:spcBef>
                <a:spcPts val="1600"/>
              </a:spcBef>
              <a:spcAft>
                <a:spcPts val="0"/>
              </a:spcAft>
              <a:buSzPts val="1400"/>
              <a:buChar char="●"/>
              <a:defRPr/>
            </a:lvl4pPr>
            <a:lvl5pPr marL="2285943" lvl="4" indent="-317492" algn="l">
              <a:lnSpc>
                <a:spcPct val="115000"/>
              </a:lnSpc>
              <a:spcBef>
                <a:spcPts val="1600"/>
              </a:spcBef>
              <a:spcAft>
                <a:spcPts val="0"/>
              </a:spcAft>
              <a:buSzPts val="1400"/>
              <a:buChar char="○"/>
              <a:defRPr/>
            </a:lvl5pPr>
            <a:lvl6pPr marL="2743132" lvl="5" indent="-317492" algn="l">
              <a:lnSpc>
                <a:spcPct val="115000"/>
              </a:lnSpc>
              <a:spcBef>
                <a:spcPts val="1600"/>
              </a:spcBef>
              <a:spcAft>
                <a:spcPts val="0"/>
              </a:spcAft>
              <a:buSzPts val="1400"/>
              <a:buChar char="■"/>
              <a:defRPr/>
            </a:lvl6pPr>
            <a:lvl7pPr marL="3200320" lvl="6" indent="-317492" algn="l">
              <a:lnSpc>
                <a:spcPct val="115000"/>
              </a:lnSpc>
              <a:spcBef>
                <a:spcPts val="1600"/>
              </a:spcBef>
              <a:spcAft>
                <a:spcPts val="0"/>
              </a:spcAft>
              <a:buSzPts val="1400"/>
              <a:buChar char="●"/>
              <a:defRPr/>
            </a:lvl7pPr>
            <a:lvl8pPr marL="3657509" lvl="7" indent="-317492" algn="l">
              <a:lnSpc>
                <a:spcPct val="115000"/>
              </a:lnSpc>
              <a:spcBef>
                <a:spcPts val="1600"/>
              </a:spcBef>
              <a:spcAft>
                <a:spcPts val="0"/>
              </a:spcAft>
              <a:buSzPts val="1400"/>
              <a:buChar char="○"/>
              <a:defRPr/>
            </a:lvl8pPr>
            <a:lvl9pPr marL="4114697" lvl="8" indent="-317492" algn="l">
              <a:lnSpc>
                <a:spcPct val="115000"/>
              </a:lnSpc>
              <a:spcBef>
                <a:spcPts val="1600"/>
              </a:spcBef>
              <a:spcAft>
                <a:spcPts val="1600"/>
              </a:spcAft>
              <a:buSzPts val="1400"/>
              <a:buChar char="■"/>
              <a:defRPr/>
            </a:lvl9pPr>
          </a:lstStyle>
          <a:p>
            <a:endParaRPr/>
          </a:p>
        </p:txBody>
      </p:sp>
      <p:pic>
        <p:nvPicPr>
          <p:cNvPr id="98" name="Google Shape;98;p20"/>
          <p:cNvPicPr preferRelativeResize="0"/>
          <p:nvPr/>
        </p:nvPicPr>
        <p:blipFill rotWithShape="1">
          <a:blip r:embed="rId3">
            <a:alphaModFix/>
          </a:blip>
          <a:srcRect l="7863" r="7216"/>
          <a:stretch/>
        </p:blipFill>
        <p:spPr>
          <a:xfrm>
            <a:off x="6962776" y="2922676"/>
            <a:ext cx="2238374" cy="2306553"/>
          </a:xfrm>
          <a:prstGeom prst="rect">
            <a:avLst/>
          </a:prstGeom>
          <a:noFill/>
          <a:ln>
            <a:noFill/>
          </a:ln>
        </p:spPr>
      </p:pic>
    </p:spTree>
    <p:extLst>
      <p:ext uri="{BB962C8B-B14F-4D97-AF65-F5344CB8AC3E}">
        <p14:creationId xmlns:p14="http://schemas.microsoft.com/office/powerpoint/2010/main" val="1596708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1"/>
        <p:cNvGrpSpPr/>
        <p:nvPr/>
      </p:nvGrpSpPr>
      <p:grpSpPr>
        <a:xfrm>
          <a:off x="0" y="0"/>
          <a:ext cx="0" cy="0"/>
          <a:chOff x="0" y="0"/>
          <a:chExt cx="0" cy="0"/>
        </a:xfrm>
      </p:grpSpPr>
      <p:sp>
        <p:nvSpPr>
          <p:cNvPr id="22" name="Google Shape;22;p20"/>
          <p:cNvSpPr txBox="1">
            <a:spLocks noGrp="1"/>
          </p:cNvSpPr>
          <p:nvPr>
            <p:ph type="title"/>
          </p:nvPr>
        </p:nvSpPr>
        <p:spPr>
          <a:xfrm>
            <a:off x="457200" y="205740"/>
            <a:ext cx="8229600" cy="822960"/>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3" name="Google Shape;23;p20"/>
          <p:cNvSpPr txBox="1">
            <a:spLocks noGrp="1"/>
          </p:cNvSpPr>
          <p:nvPr>
            <p:ph type="body" idx="1"/>
          </p:nvPr>
        </p:nvSpPr>
        <p:spPr>
          <a:xfrm>
            <a:off x="457200" y="1183005"/>
            <a:ext cx="8229600" cy="3394710"/>
          </a:xfrm>
          <a:prstGeom prst="rect">
            <a:avLst/>
          </a:prstGeom>
          <a:noFill/>
          <a:ln>
            <a:noFill/>
          </a:ln>
        </p:spPr>
        <p:txBody>
          <a:bodyPr spcFirstLastPara="1" wrap="square" lIns="0" tIns="0" rIns="0" bIns="0" anchor="t" anchorCtr="0">
            <a:spAutoFit/>
          </a:bodyPr>
          <a:lstStyle>
            <a:lvl1pPr marL="457200" lvl="0" indent="-228600" algn="l">
              <a:lnSpc>
                <a:spcPct val="100000"/>
              </a:lnSpc>
              <a:spcBef>
                <a:spcPts val="0"/>
              </a:spcBef>
              <a:spcAft>
                <a:spcPts val="0"/>
              </a:spcAft>
              <a:buSzPts val="600"/>
              <a:buNone/>
              <a:defRPr/>
            </a:lvl1pPr>
            <a:lvl2pPr marL="914400" lvl="1" indent="-228600" algn="l">
              <a:lnSpc>
                <a:spcPct val="100000"/>
              </a:lnSpc>
              <a:spcBef>
                <a:spcPts val="0"/>
              </a:spcBef>
              <a:spcAft>
                <a:spcPts val="0"/>
              </a:spcAft>
              <a:buSzPts val="600"/>
              <a:buNone/>
              <a:defRPr/>
            </a:lvl2pPr>
            <a:lvl3pPr marL="1371600" lvl="2" indent="-228600" algn="l">
              <a:lnSpc>
                <a:spcPct val="100000"/>
              </a:lnSpc>
              <a:spcBef>
                <a:spcPts val="0"/>
              </a:spcBef>
              <a:spcAft>
                <a:spcPts val="0"/>
              </a:spcAft>
              <a:buSzPts val="600"/>
              <a:buNone/>
              <a:defRPr/>
            </a:lvl3pPr>
            <a:lvl4pPr marL="1828800" lvl="3" indent="-228600" algn="l">
              <a:lnSpc>
                <a:spcPct val="100000"/>
              </a:lnSpc>
              <a:spcBef>
                <a:spcPts val="0"/>
              </a:spcBef>
              <a:spcAft>
                <a:spcPts val="0"/>
              </a:spcAft>
              <a:buSzPts val="600"/>
              <a:buNone/>
              <a:defRPr/>
            </a:lvl4pPr>
            <a:lvl5pPr marL="2286000" lvl="4" indent="-228600" algn="l">
              <a:lnSpc>
                <a:spcPct val="100000"/>
              </a:lnSpc>
              <a:spcBef>
                <a:spcPts val="0"/>
              </a:spcBef>
              <a:spcAft>
                <a:spcPts val="0"/>
              </a:spcAft>
              <a:buSzPts val="600"/>
              <a:buNone/>
              <a:defRPr/>
            </a:lvl5pPr>
            <a:lvl6pPr marL="2743200" lvl="5" indent="-228600" algn="l">
              <a:lnSpc>
                <a:spcPct val="100000"/>
              </a:lnSpc>
              <a:spcBef>
                <a:spcPts val="0"/>
              </a:spcBef>
              <a:spcAft>
                <a:spcPts val="0"/>
              </a:spcAft>
              <a:buSzPts val="600"/>
              <a:buNone/>
              <a:defRPr/>
            </a:lvl6pPr>
            <a:lvl7pPr marL="3200400" lvl="6" indent="-228600" algn="l">
              <a:lnSpc>
                <a:spcPct val="100000"/>
              </a:lnSpc>
              <a:spcBef>
                <a:spcPts val="0"/>
              </a:spcBef>
              <a:spcAft>
                <a:spcPts val="0"/>
              </a:spcAft>
              <a:buSzPts val="600"/>
              <a:buNone/>
              <a:defRPr/>
            </a:lvl7pPr>
            <a:lvl8pPr marL="3657600" lvl="7" indent="-228600" algn="l">
              <a:lnSpc>
                <a:spcPct val="100000"/>
              </a:lnSpc>
              <a:spcBef>
                <a:spcPts val="0"/>
              </a:spcBef>
              <a:spcAft>
                <a:spcPts val="0"/>
              </a:spcAft>
              <a:buSzPts val="600"/>
              <a:buNone/>
              <a:defRPr/>
            </a:lvl8pPr>
            <a:lvl9pPr marL="4114800" lvl="8" indent="-228600" algn="l">
              <a:lnSpc>
                <a:spcPct val="100000"/>
              </a:lnSpc>
              <a:spcBef>
                <a:spcPts val="0"/>
              </a:spcBef>
              <a:spcAft>
                <a:spcPts val="0"/>
              </a:spcAft>
              <a:buSzPts val="600"/>
              <a:buNone/>
              <a:defRPr/>
            </a:lvl9pPr>
          </a:lstStyle>
          <a:p>
            <a:endParaRPr/>
          </a:p>
        </p:txBody>
      </p:sp>
      <p:sp>
        <p:nvSpPr>
          <p:cNvPr id="24" name="Google Shape;24;p20"/>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sz="900" b="0" i="0">
                <a:solidFill>
                  <a:schemeClr val="lt1"/>
                </a:solidFill>
                <a:latin typeface="Inter Medium"/>
                <a:ea typeface="Inter Medium"/>
                <a:cs typeface="Inter Medium"/>
                <a:sym typeface="Inter Medium"/>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5" name="Google Shape;25;p20"/>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SzPts val="600"/>
              <a:buNone/>
              <a:defRPr>
                <a:solidFill>
                  <a:srgbClr val="888888"/>
                </a:solidFill>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a:endParaRPr/>
          </a:p>
        </p:txBody>
      </p:sp>
      <p:sp>
        <p:nvSpPr>
          <p:cNvPr id="26" name="Google Shape;26;p20"/>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extLst>
      <p:ext uri="{BB962C8B-B14F-4D97-AF65-F5344CB8AC3E}">
        <p14:creationId xmlns:p14="http://schemas.microsoft.com/office/powerpoint/2010/main" val="1692768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3.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4.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457200" y="205740"/>
            <a:ext cx="8229600" cy="822960"/>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7" name="Google Shape;7;p14"/>
          <p:cNvSpPr txBox="1">
            <a:spLocks noGrp="1"/>
          </p:cNvSpPr>
          <p:nvPr>
            <p:ph type="body" idx="1"/>
          </p:nvPr>
        </p:nvSpPr>
        <p:spPr>
          <a:xfrm>
            <a:off x="457200" y="1183005"/>
            <a:ext cx="8229600" cy="3394710"/>
          </a:xfrm>
          <a:prstGeom prst="rect">
            <a:avLst/>
          </a:prstGeom>
          <a:noFill/>
          <a:ln>
            <a:noFill/>
          </a:ln>
        </p:spPr>
        <p:txBody>
          <a:bodyPr spcFirstLastPara="1" wrap="square" lIns="0" tIns="0" rIns="0" bIns="0" anchor="t" anchorCtr="0">
            <a:spAutoFit/>
          </a:bodyPr>
          <a:lstStyle>
            <a:lvl1pPr marL="457200" marR="0" lvl="0"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9pPr>
          </a:lstStyle>
          <a:p>
            <a:endParaRPr/>
          </a:p>
        </p:txBody>
      </p:sp>
      <p:sp>
        <p:nvSpPr>
          <p:cNvPr id="8" name="Google Shape;8;p14"/>
          <p:cNvSpPr txBox="1">
            <a:spLocks noGrp="1"/>
          </p:cNvSpPr>
          <p:nvPr>
            <p:ph type="ftr" idx="11"/>
          </p:nvPr>
        </p:nvSpPr>
        <p:spPr>
          <a:xfrm>
            <a:off x="8334966" y="4631135"/>
            <a:ext cx="545867" cy="149886"/>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900" b="0" i="0" u="none" strike="noStrike" cap="none">
                <a:solidFill>
                  <a:schemeClr val="lt1"/>
                </a:solidFill>
                <a:latin typeface="Inter Medium"/>
                <a:ea typeface="Inter Medium"/>
                <a:cs typeface="Inter Medium"/>
                <a:sym typeface="Inter Medium"/>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9" name="Google Shape;9;p14"/>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8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10" name="Google Shape;10;p14"/>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sz="600">
              <a:solidFill>
                <a:srgbClr val="000000"/>
              </a:solidFil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814" r:id="rId5"/>
    <p:sldLayoutId id="2147483816" r:id="rId6"/>
    <p:sldLayoutId id="2147483817" r:id="rId7"/>
    <p:sldLayoutId id="2147483819" r:id="rId8"/>
    <p:sldLayoutId id="214748382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
        <p:cNvGrpSpPr/>
        <p:nvPr/>
      </p:nvGrpSpPr>
      <p:grpSpPr>
        <a:xfrm>
          <a:off x="0" y="0"/>
          <a:ext cx="0" cy="0"/>
          <a:chOff x="0" y="0"/>
          <a:chExt cx="0" cy="0"/>
        </a:xfrm>
      </p:grpSpPr>
      <p:sp>
        <p:nvSpPr>
          <p:cNvPr id="40" name="Google Shape;40;p16"/>
          <p:cNvSpPr txBox="1">
            <a:spLocks noGrp="1"/>
          </p:cNvSpPr>
          <p:nvPr>
            <p:ph type="title"/>
          </p:nvPr>
        </p:nvSpPr>
        <p:spPr>
          <a:xfrm>
            <a:off x="922301" y="646033"/>
            <a:ext cx="7299397" cy="824519"/>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2700" b="0" i="0" u="none" strike="noStrike" cap="none">
                <a:solidFill>
                  <a:schemeClr val="lt1"/>
                </a:solidFill>
                <a:latin typeface="Prata"/>
                <a:ea typeface="Prata"/>
                <a:cs typeface="Prata"/>
                <a:sym typeface="Prata"/>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41" name="Google Shape;41;p16"/>
          <p:cNvSpPr txBox="1">
            <a:spLocks noGrp="1"/>
          </p:cNvSpPr>
          <p:nvPr>
            <p:ph type="body" idx="1"/>
          </p:nvPr>
        </p:nvSpPr>
        <p:spPr>
          <a:xfrm>
            <a:off x="457200" y="1183005"/>
            <a:ext cx="8229600" cy="3394710"/>
          </a:xfrm>
          <a:prstGeom prst="rect">
            <a:avLst/>
          </a:prstGeom>
          <a:noFill/>
          <a:ln>
            <a:noFill/>
          </a:ln>
        </p:spPr>
        <p:txBody>
          <a:bodyPr spcFirstLastPara="1" wrap="square" lIns="0" tIns="0" rIns="0" bIns="0" anchor="t" anchorCtr="0">
            <a:spAutoFit/>
          </a:bodyPr>
          <a:lstStyle>
            <a:lvl1pPr marL="457200" marR="0" lvl="0"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Calibri"/>
                <a:ea typeface="Calibri"/>
                <a:cs typeface="Calibri"/>
                <a:sym typeface="Calibri"/>
              </a:defRPr>
            </a:lvl9pPr>
          </a:lstStyle>
          <a:p>
            <a:endParaRPr/>
          </a:p>
        </p:txBody>
      </p:sp>
      <p:sp>
        <p:nvSpPr>
          <p:cNvPr id="42" name="Google Shape;42;p16"/>
          <p:cNvSpPr txBox="1">
            <a:spLocks noGrp="1"/>
          </p:cNvSpPr>
          <p:nvPr>
            <p:ph type="ftr" idx="11"/>
          </p:nvPr>
        </p:nvSpPr>
        <p:spPr>
          <a:xfrm>
            <a:off x="3108960" y="4783455"/>
            <a:ext cx="2926080" cy="257175"/>
          </a:xfrm>
          <a:prstGeom prst="rect">
            <a:avLst/>
          </a:prstGeom>
          <a:noFill/>
          <a:ln>
            <a:noFill/>
          </a:ln>
        </p:spPr>
        <p:txBody>
          <a:bodyPr spcFirstLastPara="1" wrap="square" lIns="0" tIns="0" rIns="0" bIns="0" anchor="t" anchorCtr="0">
            <a:spAutoFit/>
          </a:bodyPr>
          <a:lstStyle>
            <a:lvl1pPr marR="0" lvl="0" algn="ctr" rtl="0">
              <a:lnSpc>
                <a:spcPct val="100000"/>
              </a:lnSpc>
              <a:spcBef>
                <a:spcPts val="0"/>
              </a:spcBef>
              <a:spcAft>
                <a:spcPts val="0"/>
              </a:spcAft>
              <a:buClr>
                <a:srgbClr val="000000"/>
              </a:buClr>
              <a:buSzPts val="600"/>
              <a:buFont typeface="Arial"/>
              <a:buNone/>
              <a:defRPr sz="8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43" name="Google Shape;43;p16"/>
          <p:cNvSpPr txBox="1">
            <a:spLocks noGrp="1"/>
          </p:cNvSpPr>
          <p:nvPr>
            <p:ph type="dt" idx="10"/>
          </p:nvPr>
        </p:nvSpPr>
        <p:spPr>
          <a:xfrm>
            <a:off x="457200" y="4783455"/>
            <a:ext cx="2103120" cy="257175"/>
          </a:xfrm>
          <a:prstGeom prst="rect">
            <a:avLst/>
          </a:prstGeom>
          <a:noFill/>
          <a:ln>
            <a:noFill/>
          </a:ln>
        </p:spPr>
        <p:txBody>
          <a:bodyPr spcFirstLastPara="1" wrap="square" lIns="0" tIns="0" rIns="0" bIns="0" anchor="t" anchorCtr="0">
            <a:spAutoFit/>
          </a:bodyPr>
          <a:lstStyle>
            <a:lvl1pPr marR="0" lvl="0" algn="l" rtl="0">
              <a:lnSpc>
                <a:spcPct val="100000"/>
              </a:lnSpc>
              <a:spcBef>
                <a:spcPts val="0"/>
              </a:spcBef>
              <a:spcAft>
                <a:spcPts val="0"/>
              </a:spcAft>
              <a:buClr>
                <a:srgbClr val="000000"/>
              </a:buClr>
              <a:buSzPts val="600"/>
              <a:buFont typeface="Arial"/>
              <a:buNone/>
              <a:defRPr sz="8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600"/>
              <a:buFont typeface="Arial"/>
              <a:buNone/>
              <a:defRPr sz="800" b="0" i="0" u="none" strike="noStrike" cap="none">
                <a:solidFill>
                  <a:srgbClr val="000000"/>
                </a:solidFill>
                <a:latin typeface="Arial"/>
                <a:ea typeface="Arial"/>
                <a:cs typeface="Arial"/>
                <a:sym typeface="Arial"/>
              </a:defRPr>
            </a:lvl9pPr>
          </a:lstStyle>
          <a:p>
            <a:endParaRPr/>
          </a:p>
        </p:txBody>
      </p:sp>
      <p:sp>
        <p:nvSpPr>
          <p:cNvPr id="44" name="Google Shape;44;p16"/>
          <p:cNvSpPr txBox="1">
            <a:spLocks noGrp="1"/>
          </p:cNvSpPr>
          <p:nvPr>
            <p:ph type="sldNum" idx="12"/>
          </p:nvPr>
        </p:nvSpPr>
        <p:spPr>
          <a:xfrm>
            <a:off x="6583681" y="4783455"/>
            <a:ext cx="2103120" cy="257175"/>
          </a:xfrm>
          <a:prstGeom prst="rect">
            <a:avLst/>
          </a:prstGeom>
          <a:noFill/>
          <a:ln>
            <a:noFill/>
          </a:ln>
        </p:spPr>
        <p:txBody>
          <a:bodyPr spcFirstLastPara="1" wrap="square" lIns="0" tIns="0" rIns="0" bIns="0" anchor="t" anchorCtr="0">
            <a:sp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sz="600">
              <a:solidFill>
                <a:srgbClr val="000000"/>
              </a:solidFill>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EA8FD9A-BC1E-4DAB-90A0-806616EB2F5B}"/>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063FE6BC-9890-463B-A168-61EF155F9106}"/>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010570E7-2986-4C45-B815-E0B563F60DF6}"/>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a:buClrTx/>
              <a:buFontTx/>
              <a:buNone/>
            </a:pPr>
            <a:fld id="{6519BCE8-272C-4FDB-88D4-7A928D7FEFED}" type="datetimeFigureOut">
              <a:rPr lang="ru-RU" kern="1200" smtClean="0">
                <a:solidFill>
                  <a:prstClr val="black">
                    <a:tint val="75000"/>
                  </a:prstClr>
                </a:solidFill>
                <a:latin typeface="Calibri" panose="020F0502020204030204"/>
                <a:ea typeface="+mn-ea"/>
              </a:rPr>
              <a:pPr>
                <a:buClrTx/>
                <a:buFontTx/>
                <a:buNone/>
              </a:pPr>
              <a:t>05.12.2022</a:t>
            </a:fld>
            <a:endParaRPr lang="ru-RU" kern="1200">
              <a:solidFill>
                <a:prstClr val="black">
                  <a:tint val="75000"/>
                </a:prstClr>
              </a:solidFill>
              <a:latin typeface="Calibri" panose="020F0502020204030204"/>
              <a:ea typeface="+mn-ea"/>
            </a:endParaRPr>
          </a:p>
        </p:txBody>
      </p:sp>
      <p:sp>
        <p:nvSpPr>
          <p:cNvPr id="5" name="Нижний колонтитул 4">
            <a:extLst>
              <a:ext uri="{FF2B5EF4-FFF2-40B4-BE49-F238E27FC236}">
                <a16:creationId xmlns:a16="http://schemas.microsoft.com/office/drawing/2014/main" xmlns="" id="{679D1333-1C91-4712-AEAE-83DF5627FAF6}"/>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a:buClrTx/>
              <a:buFontTx/>
              <a:buNone/>
            </a:pPr>
            <a:endParaRPr lang="ru-RU" kern="1200">
              <a:solidFill>
                <a:prstClr val="black">
                  <a:tint val="75000"/>
                </a:prstClr>
              </a:solidFill>
              <a:latin typeface="Calibri" panose="020F0502020204030204"/>
              <a:ea typeface="+mn-ea"/>
            </a:endParaRPr>
          </a:p>
        </p:txBody>
      </p:sp>
      <p:sp>
        <p:nvSpPr>
          <p:cNvPr id="6" name="Номер слайда 5">
            <a:extLst>
              <a:ext uri="{FF2B5EF4-FFF2-40B4-BE49-F238E27FC236}">
                <a16:creationId xmlns:a16="http://schemas.microsoft.com/office/drawing/2014/main" xmlns="" id="{F81AA9CC-7F7C-4D54-BA84-20247DF2844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a:buClrTx/>
              <a:buFontTx/>
              <a:buNone/>
            </a:pPr>
            <a:fld id="{3BE3E801-DFFA-4596-8267-7C11DA4F52E9}" type="slidenum">
              <a:rPr lang="ru-RU" kern="1200" smtClean="0">
                <a:solidFill>
                  <a:prstClr val="black">
                    <a:tint val="75000"/>
                  </a:prstClr>
                </a:solidFill>
                <a:latin typeface="Calibri" panose="020F0502020204030204"/>
                <a:ea typeface="+mn-ea"/>
              </a:rPr>
              <a:pPr>
                <a:buClrTx/>
                <a:buFontTx/>
                <a:buNone/>
              </a:pPr>
              <a:t>‹#›</a:t>
            </a:fld>
            <a:endParaRPr lang="ru-RU" kern="1200">
              <a:solidFill>
                <a:prstClr val="black">
                  <a:tint val="75000"/>
                </a:prstClr>
              </a:solidFill>
              <a:latin typeface="Calibri" panose="020F0502020204030204"/>
              <a:ea typeface="+mn-ea"/>
            </a:endParaRPr>
          </a:p>
        </p:txBody>
      </p:sp>
    </p:spTree>
    <p:extLst>
      <p:ext uri="{BB962C8B-B14F-4D97-AF65-F5344CB8AC3E}">
        <p14:creationId xmlns:p14="http://schemas.microsoft.com/office/powerpoint/2010/main" val="1351169626"/>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 id="2147483835" r:id="rId1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a:buClrTx/>
              <a:buFontTx/>
              <a:buNone/>
            </a:pPr>
            <a:fld id="{E66ACAD6-3F1E-4351-8997-E359351B1245}" type="datetimeFigureOut">
              <a:rPr lang="en-US" kern="1200" smtClean="0">
                <a:solidFill>
                  <a:prstClr val="black">
                    <a:tint val="75000"/>
                  </a:prstClr>
                </a:solidFill>
                <a:latin typeface="Calibri"/>
                <a:ea typeface="+mn-ea"/>
              </a:rPr>
              <a:pPr>
                <a:buClrTx/>
                <a:buFontTx/>
                <a:buNone/>
              </a:pPr>
              <a:t>12/5/2022</a:t>
            </a:fld>
            <a:endParaRPr lang="en-US" kern="1200">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a:buClrTx/>
              <a:buFontTx/>
              <a:buNone/>
            </a:pPr>
            <a:endParaRPr lang="en-US" kern="1200">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a:buClrTx/>
              <a:buFontTx/>
              <a:buNone/>
            </a:pPr>
            <a:fld id="{ACA44D7A-22BA-4940-B6FD-7F0A5C3853F7}" type="slidenum">
              <a:rPr lang="en-US" kern="1200" smtClean="0">
                <a:solidFill>
                  <a:prstClr val="black">
                    <a:tint val="75000"/>
                  </a:prstClr>
                </a:solidFill>
                <a:latin typeface="Calibri"/>
                <a:ea typeface="+mn-ea"/>
              </a:rPr>
              <a:pPr>
                <a:buClrTx/>
                <a:buFontTx/>
                <a:buNone/>
              </a:pPr>
              <a:t>‹#›</a:t>
            </a:fld>
            <a:endParaRPr lang="en-US" kern="1200">
              <a:solidFill>
                <a:prstClr val="black">
                  <a:tint val="75000"/>
                </a:prstClr>
              </a:solidFill>
              <a:latin typeface="Calibri"/>
              <a:ea typeface="+mn-ea"/>
            </a:endParaRPr>
          </a:p>
        </p:txBody>
      </p:sp>
    </p:spTree>
    <p:extLst>
      <p:ext uri="{BB962C8B-B14F-4D97-AF65-F5344CB8AC3E}">
        <p14:creationId xmlns:p14="http://schemas.microsoft.com/office/powerpoint/2010/main" val="3132534114"/>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Lst>
  <p:txStyles>
    <p:titleStyle>
      <a:lvl1pPr algn="ctr" defTabSz="685783" rtl="0" eaLnBrk="1" latinLnBrk="0" hangingPunct="1">
        <a:spcBef>
          <a:spcPct val="0"/>
        </a:spcBef>
        <a:buNone/>
        <a:defRPr sz="3300" kern="1200">
          <a:solidFill>
            <a:schemeClr val="tx1"/>
          </a:solidFill>
          <a:latin typeface="+mj-lt"/>
          <a:ea typeface="+mj-ea"/>
          <a:cs typeface="+mj-cs"/>
        </a:defRPr>
      </a:lvl1pPr>
    </p:titleStyle>
    <p:bodyStyle>
      <a:lvl1pPr marL="257168" indent="-257168" algn="l" defTabSz="685783"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99" indent="-214308" algn="l" defTabSz="685783"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28" indent="-171446" algn="l" defTabSz="685783"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20"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12"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03"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8.xml"/><Relationship Id="rId4" Type="http://schemas.openxmlformats.org/officeDocument/2006/relationships/hyperlink" Target="https://www.instagram.com/p/CYtLNnIsdhU/?igshid=YmMyMTA2M2Y="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xml"/><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5.xml"/><Relationship Id="rId4" Type="http://schemas.openxmlformats.org/officeDocument/2006/relationships/image" Target="../media/image44.jpg"/></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G"/><Relationship Id="rId1" Type="http://schemas.openxmlformats.org/officeDocument/2006/relationships/slideLayout" Target="../slideLayouts/slideLayout5.xml"/><Relationship Id="rId5" Type="http://schemas.openxmlformats.org/officeDocument/2006/relationships/image" Target="../media/image54.jpeg"/><Relationship Id="rId4" Type="http://schemas.openxmlformats.org/officeDocument/2006/relationships/image" Target="../media/image53.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s://online.zakon.kz/Document/?doc_id=30081960&amp;doc_id2=30081960#pos=14;-98&amp;pos2=729;-62" TargetMode="External"/><Relationship Id="rId2" Type="http://schemas.openxmlformats.org/officeDocument/2006/relationships/hyperlink" Target="http://charko.narod.ru/tekst/Newman/pred.htm#:~:text" TargetMode="External"/><Relationship Id="rId1" Type="http://schemas.openxmlformats.org/officeDocument/2006/relationships/slideLayout" Target="../slideLayouts/slideLayout6.xml"/><Relationship Id="rId6" Type="http://schemas.openxmlformats.org/officeDocument/2006/relationships/hyperlink" Target="https://www.thecrimson.com/article/2022/4/22/south-asian-poetry-creative-writing-collective/" TargetMode="External"/><Relationship Id="rId5" Type="http://schemas.openxmlformats.org/officeDocument/2006/relationships/hyperlink" Target="https://seassi.wisc.edu/event/seassi-poetry-night" TargetMode="External"/><Relationship Id="rId4" Type="http://schemas.openxmlformats.org/officeDocument/2006/relationships/hyperlink" Target="https://www.brookes.ac.uk/research/units/hss/centres/poetry-centre/"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56.jpg"/><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98"/>
        <p:cNvGrpSpPr/>
        <p:nvPr/>
      </p:nvGrpSpPr>
      <p:grpSpPr>
        <a:xfrm>
          <a:off x="0" y="0"/>
          <a:ext cx="0" cy="0"/>
          <a:chOff x="0" y="0"/>
          <a:chExt cx="0" cy="0"/>
        </a:xfrm>
      </p:grpSpPr>
      <p:sp>
        <p:nvSpPr>
          <p:cNvPr id="99" name="Google Shape;99;g10fc561b58f_0_11"/>
          <p:cNvSpPr/>
          <p:nvPr/>
        </p:nvSpPr>
        <p:spPr>
          <a:xfrm>
            <a:off x="-75062" y="0"/>
            <a:ext cx="9147366" cy="5145465"/>
          </a:xfrm>
          <a:custGeom>
            <a:avLst/>
            <a:gdLst/>
            <a:ahLst/>
            <a:cxnLst/>
            <a:rect l="l" t="t" r="r" b="b"/>
            <a:pathLst>
              <a:path w="20104100" h="11308715" extrusionOk="0">
                <a:moveTo>
                  <a:pt x="20104099" y="0"/>
                </a:moveTo>
                <a:lnTo>
                  <a:pt x="0" y="0"/>
                </a:lnTo>
                <a:lnTo>
                  <a:pt x="0" y="11308556"/>
                </a:lnTo>
                <a:lnTo>
                  <a:pt x="20104099" y="11308556"/>
                </a:lnTo>
                <a:lnTo>
                  <a:pt x="20104099" y="0"/>
                </a:lnTo>
                <a:close/>
              </a:path>
            </a:pathLst>
          </a:custGeom>
          <a:solidFill>
            <a:srgbClr val="DB9251"/>
          </a:solidFill>
          <a:ln>
            <a:noFill/>
          </a:ln>
        </p:spPr>
        <p:txBody>
          <a:bodyPr spcFirstLastPara="1" wrap="square" lIns="0" tIns="0" rIns="0" bIns="0" anchor="t" anchorCtr="0">
            <a:noAutofit/>
          </a:bodyPr>
          <a:lstStyle/>
          <a:p>
            <a:pPr lvl="0">
              <a:buSzPts val="800"/>
            </a:pPr>
            <a:r>
              <a:rPr lang="ru-RU" sz="800" dirty="0"/>
              <a:t>                 </a:t>
            </a:r>
          </a:p>
          <a:p>
            <a:pPr lvl="0">
              <a:buSzPts val="800"/>
            </a:pPr>
            <a:endParaRPr lang="ru-RU" sz="800" dirty="0"/>
          </a:p>
          <a:p>
            <a:pPr lvl="0">
              <a:buSzPts val="800"/>
            </a:pPr>
            <a:endParaRPr lang="ru-RU" sz="800" dirty="0"/>
          </a:p>
          <a:p>
            <a:pPr lvl="0">
              <a:buSzPts val="800"/>
            </a:pPr>
            <a:endParaRPr lang="ru-RU" sz="800" dirty="0"/>
          </a:p>
          <a:p>
            <a:pPr lvl="0">
              <a:buSzPts val="800"/>
            </a:pPr>
            <a:r>
              <a:rPr lang="ru-RU" sz="800" dirty="0"/>
              <a:t>          </a:t>
            </a:r>
            <a:r>
              <a:rPr lang="ru-RU" dirty="0">
                <a:solidFill>
                  <a:schemeClr val="bg1"/>
                </a:solidFill>
                <a:latin typeface="Arial" panose="020B0604020202020204" pitchFamily="34" charset="0"/>
                <a:cs typeface="Arial" panose="020B0604020202020204" pitchFamily="34" charset="0"/>
              </a:rPr>
              <a:t>Библиотека Назарбаев Университета </a:t>
            </a:r>
          </a:p>
          <a:p>
            <a:pPr lvl="0">
              <a:buSzPts val="800"/>
            </a:pPr>
            <a:r>
              <a:rPr lang="ru-RU" dirty="0">
                <a:solidFill>
                  <a:schemeClr val="bg1"/>
                </a:solidFill>
                <a:latin typeface="Arial" panose="020B0604020202020204" pitchFamily="34" charset="0"/>
                <a:cs typeface="Arial" panose="020B0604020202020204" pitchFamily="34" charset="0"/>
              </a:rPr>
              <a:t>      5-9 декабря, 2022 | 9.00 - 17.30</a:t>
            </a:r>
            <a:endParaRPr b="0" i="0" u="none" strike="noStrike" cap="none" dirty="0">
              <a:solidFill>
                <a:schemeClr val="bg1"/>
              </a:solidFill>
              <a:latin typeface="Arial" panose="020B0604020202020204" pitchFamily="34" charset="0"/>
              <a:cs typeface="Arial" panose="020B0604020202020204" pitchFamily="34" charset="0"/>
              <a:sym typeface="Arial"/>
            </a:endParaRPr>
          </a:p>
        </p:txBody>
      </p:sp>
      <p:pic>
        <p:nvPicPr>
          <p:cNvPr id="100" name="Google Shape;100;g10fc561b58f_0_11"/>
          <p:cNvPicPr preferRelativeResize="0"/>
          <p:nvPr/>
        </p:nvPicPr>
        <p:blipFill rotWithShape="1">
          <a:blip r:embed="rId3">
            <a:alphaModFix/>
          </a:blip>
          <a:srcRect/>
          <a:stretch/>
        </p:blipFill>
        <p:spPr>
          <a:xfrm>
            <a:off x="4000500" y="0"/>
            <a:ext cx="5143140" cy="5143139"/>
          </a:xfrm>
          <a:prstGeom prst="rect">
            <a:avLst/>
          </a:prstGeom>
          <a:noFill/>
          <a:ln>
            <a:noFill/>
          </a:ln>
        </p:spPr>
      </p:pic>
      <p:sp>
        <p:nvSpPr>
          <p:cNvPr id="101" name="Google Shape;101;g10fc561b58f_0_11"/>
          <p:cNvSpPr txBox="1"/>
          <p:nvPr/>
        </p:nvSpPr>
        <p:spPr>
          <a:xfrm>
            <a:off x="347428" y="1778715"/>
            <a:ext cx="8237013" cy="1485481"/>
          </a:xfrm>
          <a:prstGeom prst="rect">
            <a:avLst/>
          </a:prstGeom>
          <a:noFill/>
          <a:ln>
            <a:noFill/>
          </a:ln>
        </p:spPr>
        <p:txBody>
          <a:bodyPr spcFirstLastPara="1" wrap="square" lIns="0" tIns="8075" rIns="0" bIns="0" anchor="t" anchorCtr="0">
            <a:spAutoFit/>
          </a:bodyPr>
          <a:lstStyle/>
          <a:p>
            <a:pPr>
              <a:buSzPts val="7500"/>
            </a:pPr>
            <a:r>
              <a:rPr lang="ru-RU" sz="2400" b="1" i="1" dirty="0">
                <a:solidFill>
                  <a:schemeClr val="bg1"/>
                </a:solidFill>
                <a:latin typeface="Arial" panose="020B0604020202020204" pitchFamily="34" charset="0"/>
                <a:ea typeface="Calibri" panose="020F0502020204030204" pitchFamily="34" charset="0"/>
                <a:cs typeface="Arial" panose="020B0604020202020204" pitchFamily="34" charset="0"/>
              </a:rPr>
              <a:t>Культурно-образовательные проекты библиотеки как путь реализации творческой активности студентов</a:t>
            </a:r>
            <a:r>
              <a:rPr lang="ru-RU"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r>
            <a:br>
              <a:rPr lang="ru-RU"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br>
            <a:endParaRPr sz="2400" b="0" i="0" u="none" strike="noStrike" cap="none" dirty="0">
              <a:solidFill>
                <a:schemeClr val="bg1"/>
              </a:solidFill>
              <a:latin typeface="Times New Roman" panose="02020603050405020304" pitchFamily="18" charset="0"/>
              <a:ea typeface="Prata"/>
              <a:cs typeface="Times New Roman" panose="02020603050405020304" pitchFamily="18" charset="0"/>
              <a:sym typeface="Prata"/>
            </a:endParaRPr>
          </a:p>
        </p:txBody>
      </p:sp>
      <p:sp>
        <p:nvSpPr>
          <p:cNvPr id="102" name="Google Shape;102;g10fc561b58f_0_11"/>
          <p:cNvSpPr txBox="1">
            <a:spLocks noGrp="1"/>
          </p:cNvSpPr>
          <p:nvPr>
            <p:ph type="ftr" idx="11"/>
          </p:nvPr>
        </p:nvSpPr>
        <p:spPr>
          <a:xfrm>
            <a:off x="8099946" y="4631135"/>
            <a:ext cx="781020" cy="188453"/>
          </a:xfrm>
          <a:prstGeom prst="rect">
            <a:avLst/>
          </a:prstGeom>
          <a:noFill/>
          <a:ln>
            <a:noFill/>
          </a:ln>
        </p:spPr>
        <p:txBody>
          <a:bodyPr spcFirstLastPara="1" wrap="square" lIns="0" tIns="3750" rIns="0" bIns="0" anchor="t" anchorCtr="0">
            <a:spAutoFit/>
          </a:bodyPr>
          <a:lstStyle/>
          <a:p>
            <a:pPr marL="0" lvl="0" indent="0" algn="l" rtl="0">
              <a:lnSpc>
                <a:spcPct val="100000"/>
              </a:lnSpc>
              <a:spcBef>
                <a:spcPts val="0"/>
              </a:spcBef>
              <a:spcAft>
                <a:spcPts val="0"/>
              </a:spcAft>
              <a:buSzPts val="600"/>
              <a:buNone/>
            </a:pPr>
            <a:r>
              <a:rPr lang="ru" sz="1200" dirty="0">
                <a:latin typeface="Arial" panose="020B0604020202020204" pitchFamily="34" charset="0"/>
                <a:cs typeface="Arial" panose="020B0604020202020204" pitchFamily="34" charset="0"/>
              </a:rPr>
              <a:t>nu.edu.kz</a:t>
            </a:r>
            <a:endParaRPr sz="1200" dirty="0">
              <a:latin typeface="Arial" panose="020B0604020202020204" pitchFamily="34" charset="0"/>
              <a:cs typeface="Arial" panose="020B0604020202020204" pitchFamily="34" charset="0"/>
            </a:endParaRPr>
          </a:p>
        </p:txBody>
      </p:sp>
      <p:sp>
        <p:nvSpPr>
          <p:cNvPr id="104" name="Google Shape;104;g10fc561b58f_0_11"/>
          <p:cNvSpPr txBox="1"/>
          <p:nvPr/>
        </p:nvSpPr>
        <p:spPr>
          <a:xfrm>
            <a:off x="229681" y="174764"/>
            <a:ext cx="2452104" cy="361239"/>
          </a:xfrm>
          <a:prstGeom prst="rect">
            <a:avLst/>
          </a:prstGeom>
          <a:noFill/>
          <a:ln>
            <a:noFill/>
          </a:ln>
        </p:spPr>
        <p:txBody>
          <a:bodyPr spcFirstLastPara="1" wrap="square" lIns="0" tIns="7225" rIns="0" bIns="0" anchor="t" anchorCtr="0">
            <a:spAutoFit/>
          </a:bodyPr>
          <a:lstStyle/>
          <a:p>
            <a:pPr lvl="0">
              <a:buSzPts val="900"/>
            </a:pPr>
            <a:r>
              <a:rPr lang="ru-RU" dirty="0" err="1">
                <a:solidFill>
                  <a:schemeClr val="bg1"/>
                </a:solidFill>
                <a:latin typeface="Arial" panose="020B0604020202020204" pitchFamily="34" charset="0"/>
                <a:ea typeface="Inter Medium"/>
                <a:cs typeface="Arial" panose="020B0604020202020204" pitchFamily="34" charset="0"/>
                <a:sym typeface="Inter Medium"/>
              </a:rPr>
              <a:t>Динмухамед</a:t>
            </a:r>
            <a:r>
              <a:rPr lang="ru-RU" dirty="0">
                <a:solidFill>
                  <a:schemeClr val="bg1"/>
                </a:solidFill>
                <a:latin typeface="Arial" panose="020B0604020202020204" pitchFamily="34" charset="0"/>
                <a:ea typeface="Inter Medium"/>
                <a:cs typeface="Arial" panose="020B0604020202020204" pitchFamily="34" charset="0"/>
                <a:sym typeface="Inter Medium"/>
              </a:rPr>
              <a:t> </a:t>
            </a:r>
            <a:r>
              <a:rPr lang="ru-RU" dirty="0" err="1">
                <a:solidFill>
                  <a:schemeClr val="bg1"/>
                </a:solidFill>
                <a:latin typeface="Arial" panose="020B0604020202020204" pitchFamily="34" charset="0"/>
                <a:ea typeface="Inter Medium"/>
                <a:cs typeface="Arial" panose="020B0604020202020204" pitchFamily="34" charset="0"/>
                <a:sym typeface="Inter Medium"/>
              </a:rPr>
              <a:t>Копмагамбетов</a:t>
            </a:r>
            <a:endParaRPr lang="ru-RU" dirty="0">
              <a:solidFill>
                <a:schemeClr val="bg1"/>
              </a:solidFill>
              <a:latin typeface="Arial" panose="020B0604020202020204" pitchFamily="34" charset="0"/>
              <a:ea typeface="Inter Medium"/>
              <a:cs typeface="Arial" panose="020B0604020202020204" pitchFamily="34" charset="0"/>
              <a:sym typeface="Inter Medium"/>
            </a:endParaRPr>
          </a:p>
          <a:p>
            <a:pPr lvl="0">
              <a:buSzPts val="900"/>
            </a:pPr>
            <a:endParaRPr lang="be-BY" sz="900" dirty="0">
              <a:solidFill>
                <a:schemeClr val="bg1"/>
              </a:solidFill>
              <a:latin typeface="Times New Roman" panose="02020603050405020304" pitchFamily="18" charset="0"/>
              <a:ea typeface="Inter Medium"/>
              <a:cs typeface="Times New Roman" panose="02020603050405020304" pitchFamily="18" charset="0"/>
              <a:sym typeface="Inter Medium"/>
            </a:endParaRPr>
          </a:p>
        </p:txBody>
      </p:sp>
      <p:pic>
        <p:nvPicPr>
          <p:cNvPr id="105" name="Google Shape;105;g10fc561b58f_0_11"/>
          <p:cNvPicPr preferRelativeResize="0"/>
          <p:nvPr/>
        </p:nvPicPr>
        <p:blipFill rotWithShape="1">
          <a:blip r:embed="rId4">
            <a:alphaModFix/>
          </a:blip>
          <a:srcRect l="6165" t="27716" r="5635" b="20784"/>
          <a:stretch/>
        </p:blipFill>
        <p:spPr>
          <a:xfrm>
            <a:off x="229681" y="4465188"/>
            <a:ext cx="1265275" cy="4444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a:extLst>
              <a:ext uri="{FF2B5EF4-FFF2-40B4-BE49-F238E27FC236}">
                <a16:creationId xmlns:a16="http://schemas.microsoft.com/office/drawing/2014/main" xmlns="" id="{3CFCD4B4-409A-4F45-BC6D-6BED81D1A990}"/>
              </a:ext>
            </a:extLst>
          </p:cNvPr>
          <p:cNvSpPr txBox="1">
            <a:spLocks noChangeArrowheads="1"/>
          </p:cNvSpPr>
          <p:nvPr/>
        </p:nvSpPr>
        <p:spPr bwMode="auto">
          <a:xfrm>
            <a:off x="145141" y="43831"/>
            <a:ext cx="886822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buClr>
                <a:srgbClr val="FFFFFF"/>
              </a:buClr>
              <a:defRPr/>
            </a:pPr>
            <a:r>
              <a:rPr lang="ru-RU" altLang="en-US" sz="2000" b="1" dirty="0">
                <a:solidFill>
                  <a:schemeClr val="tx1"/>
                </a:solidFill>
              </a:rPr>
              <a:t>Анализ публикаций</a:t>
            </a:r>
          </a:p>
        </p:txBody>
      </p:sp>
      <p:sp>
        <p:nvSpPr>
          <p:cNvPr id="76803" name="Text Box 3">
            <a:extLst>
              <a:ext uri="{FF2B5EF4-FFF2-40B4-BE49-F238E27FC236}">
                <a16:creationId xmlns:a16="http://schemas.microsoft.com/office/drawing/2014/main" xmlns="" id="{F1F9ADB8-0D70-4C5D-9E63-D775DA86B1F3}"/>
              </a:ext>
            </a:extLst>
          </p:cNvPr>
          <p:cNvSpPr txBox="1">
            <a:spLocks noChangeArrowheads="1"/>
          </p:cNvSpPr>
          <p:nvPr/>
        </p:nvSpPr>
        <p:spPr bwMode="auto">
          <a:xfrm>
            <a:off x="0" y="1273584"/>
            <a:ext cx="8940799" cy="2126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Clr>
                <a:srgbClr val="44546A"/>
              </a:buClr>
              <a:buFont typeface="Arial" panose="020B0604020202020204" pitchFamily="34" charset="0"/>
              <a:buChar char="•"/>
            </a:pPr>
            <a:r>
              <a:rPr lang="en-US" dirty="0">
                <a:solidFill>
                  <a:schemeClr val="tx1"/>
                </a:solidFill>
              </a:rPr>
              <a:t>The World Economic Forum Future of Jobs Report (Centre for the New Economy and Society)</a:t>
            </a:r>
            <a:endParaRPr lang="ru-RU" dirty="0">
              <a:solidFill>
                <a:schemeClr val="tx1"/>
              </a:solidFill>
            </a:endParaRPr>
          </a:p>
          <a:p>
            <a:pPr marL="342900" indent="-342900">
              <a:spcBef>
                <a:spcPts val="600"/>
              </a:spcBef>
              <a:buClr>
                <a:srgbClr val="44546A"/>
              </a:buClr>
              <a:buFont typeface="Arial" panose="020B0604020202020204" pitchFamily="34" charset="0"/>
              <a:buChar char="•"/>
            </a:pPr>
            <a:r>
              <a:rPr lang="en-US" dirty="0">
                <a:solidFill>
                  <a:schemeClr val="tx1"/>
                </a:solidFill>
              </a:rPr>
              <a:t>The </a:t>
            </a:r>
            <a:r>
              <a:rPr lang="en-US" dirty="0" err="1">
                <a:solidFill>
                  <a:schemeClr val="tx1"/>
                </a:solidFill>
              </a:rPr>
              <a:t>Organisation</a:t>
            </a:r>
            <a:r>
              <a:rPr lang="en-US" dirty="0">
                <a:solidFill>
                  <a:schemeClr val="tx1"/>
                </a:solidFill>
              </a:rPr>
              <a:t> for Economic Cooperation and Development (OECD)  Skills Outlook 2019 “Thriving in a Digital World”</a:t>
            </a:r>
            <a:endParaRPr lang="ru-RU" dirty="0">
              <a:solidFill>
                <a:schemeClr val="tx1"/>
              </a:solidFill>
            </a:endParaRPr>
          </a:p>
          <a:p>
            <a:pPr marL="342900" indent="-342900">
              <a:spcBef>
                <a:spcPts val="600"/>
              </a:spcBef>
              <a:buClr>
                <a:srgbClr val="44546A"/>
              </a:buClr>
              <a:buFont typeface="Arial" panose="020B0604020202020204" pitchFamily="34" charset="0"/>
              <a:buChar char="•"/>
            </a:pPr>
            <a:r>
              <a:rPr lang="en-US" dirty="0">
                <a:solidFill>
                  <a:schemeClr val="tx1"/>
                </a:solidFill>
              </a:rPr>
              <a:t>STEMNET - “Top ten employability skills”</a:t>
            </a:r>
            <a:endParaRPr lang="ru-RU" dirty="0">
              <a:solidFill>
                <a:schemeClr val="tx1"/>
              </a:solidFill>
            </a:endParaRPr>
          </a:p>
          <a:p>
            <a:pPr marL="342900" indent="-342900">
              <a:spcBef>
                <a:spcPts val="600"/>
              </a:spcBef>
              <a:buClr>
                <a:srgbClr val="44546A"/>
              </a:buClr>
              <a:buFont typeface="Arial" panose="020B0604020202020204" pitchFamily="34" charset="0"/>
              <a:buChar char="•"/>
            </a:pPr>
            <a:r>
              <a:rPr lang="en-US" dirty="0">
                <a:solidFill>
                  <a:schemeClr val="tx1"/>
                </a:solidFill>
              </a:rPr>
              <a:t>The Future Skills Report - International Delphi Survey of the </a:t>
            </a:r>
            <a:r>
              <a:rPr lang="en-US" i="1" dirty="0" err="1">
                <a:solidFill>
                  <a:schemeClr val="tx1"/>
                </a:solidFill>
              </a:rPr>
              <a:t>NextSkills</a:t>
            </a:r>
            <a:r>
              <a:rPr lang="en-US" dirty="0">
                <a:solidFill>
                  <a:schemeClr val="tx1"/>
                </a:solidFill>
              </a:rPr>
              <a:t> Project, 2019</a:t>
            </a:r>
            <a:r>
              <a:rPr lang="ru-RU" dirty="0">
                <a:solidFill>
                  <a:schemeClr val="tx1"/>
                </a:solidFill>
              </a:rPr>
              <a:t> </a:t>
            </a:r>
            <a:r>
              <a:rPr lang="ru-RU" i="1" dirty="0">
                <a:solidFill>
                  <a:schemeClr val="tx1"/>
                </a:solidFill>
              </a:rPr>
              <a:t>(</a:t>
            </a:r>
            <a:r>
              <a:rPr lang="en-US" i="1" dirty="0">
                <a:solidFill>
                  <a:schemeClr val="tx1"/>
                </a:solidFill>
              </a:rPr>
              <a:t>presents information and data that were compiled and/ or collected</a:t>
            </a:r>
            <a:r>
              <a:rPr lang="ru-RU" i="1" dirty="0">
                <a:solidFill>
                  <a:schemeClr val="tx1"/>
                </a:solidFill>
              </a:rPr>
              <a:t> </a:t>
            </a:r>
            <a:r>
              <a:rPr lang="en-US" i="1" dirty="0">
                <a:solidFill>
                  <a:schemeClr val="tx1"/>
                </a:solidFill>
              </a:rPr>
              <a:t>through a research team from Baden-Wurttemberg Cooperative State University in Karlsruhe,</a:t>
            </a:r>
            <a:r>
              <a:rPr lang="ru-RU" i="1" dirty="0">
                <a:solidFill>
                  <a:schemeClr val="tx1"/>
                </a:solidFill>
              </a:rPr>
              <a:t> </a:t>
            </a:r>
            <a:r>
              <a:rPr lang="en-US" i="1" dirty="0">
                <a:solidFill>
                  <a:schemeClr val="tx1"/>
                </a:solidFill>
              </a:rPr>
              <a:t>Germany</a:t>
            </a:r>
            <a:r>
              <a:rPr lang="ru-RU" i="1" dirty="0">
                <a:solidFill>
                  <a:schemeClr val="tx1"/>
                </a:solidFill>
              </a:rPr>
              <a:t>)</a:t>
            </a:r>
            <a:endParaRPr lang="en-US" i="1" dirty="0">
              <a:solidFill>
                <a:schemeClr val="tx1"/>
              </a:solidFill>
            </a:endParaRPr>
          </a:p>
          <a:p>
            <a:pPr>
              <a:lnSpc>
                <a:spcPct val="80000"/>
              </a:lnSpc>
              <a:buClr>
                <a:srgbClr val="CC9900"/>
              </a:buClr>
            </a:pPr>
            <a:endParaRPr lang="ru-RU" altLang="en-US" sz="2400" dirty="0">
              <a:solidFill>
                <a:srgbClr val="11069A"/>
              </a:solidFill>
            </a:endParaRPr>
          </a:p>
        </p:txBody>
      </p:sp>
    </p:spTree>
    <p:extLst>
      <p:ext uri="{BB962C8B-B14F-4D97-AF65-F5344CB8AC3E}">
        <p14:creationId xmlns:p14="http://schemas.microsoft.com/office/powerpoint/2010/main" val="27650520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53970"/>
            <a:ext cx="9144000" cy="54461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buClr>
                <a:prstClr val="black"/>
              </a:buClr>
              <a:defRPr/>
            </a:pPr>
            <a:r>
              <a:rPr lang="ru-RU" altLang="en-US" sz="2000" b="1" dirty="0">
                <a:solidFill>
                  <a:schemeClr val="tx1"/>
                </a:solidFill>
                <a:latin typeface="Arial" panose="020B0604020202020204" pitchFamily="34" charset="0"/>
                <a:cs typeface="Arial" panose="020B0604020202020204" pitchFamily="34" charset="0"/>
              </a:rPr>
              <a:t>Универсальные навыки и участие библиотеки НУ в их формировании</a:t>
            </a:r>
          </a:p>
        </p:txBody>
      </p:sp>
      <p:graphicFrame>
        <p:nvGraphicFramePr>
          <p:cNvPr id="4" name="Table 3"/>
          <p:cNvGraphicFramePr>
            <a:graphicFrameLocks noGrp="1"/>
          </p:cNvGraphicFramePr>
          <p:nvPr>
            <p:extLst>
              <p:ext uri="{D42A27DB-BD31-4B8C-83A1-F6EECF244321}">
                <p14:modId xmlns:p14="http://schemas.microsoft.com/office/powerpoint/2010/main" val="1757577058"/>
              </p:ext>
            </p:extLst>
          </p:nvPr>
        </p:nvGraphicFramePr>
        <p:xfrm>
          <a:off x="58057" y="382689"/>
          <a:ext cx="9006115" cy="4916449"/>
        </p:xfrm>
        <a:graphic>
          <a:graphicData uri="http://schemas.openxmlformats.org/drawingml/2006/table">
            <a:tbl>
              <a:tblPr firstRow="1" firstCol="1" bandRow="1">
                <a:tableStyleId>{5C22544A-7EE6-4342-B048-85BDC9FD1C3A}</a:tableStyleId>
              </a:tblPr>
              <a:tblGrid>
                <a:gridCol w="341086">
                  <a:extLst>
                    <a:ext uri="{9D8B030D-6E8A-4147-A177-3AD203B41FA5}">
                      <a16:colId xmlns:a16="http://schemas.microsoft.com/office/drawing/2014/main" xmlns="" val="20000"/>
                    </a:ext>
                  </a:extLst>
                </a:gridCol>
                <a:gridCol w="1727200">
                  <a:extLst>
                    <a:ext uri="{9D8B030D-6E8A-4147-A177-3AD203B41FA5}">
                      <a16:colId xmlns:a16="http://schemas.microsoft.com/office/drawing/2014/main" xmlns="" val="20001"/>
                    </a:ext>
                  </a:extLst>
                </a:gridCol>
                <a:gridCol w="5747657">
                  <a:extLst>
                    <a:ext uri="{9D8B030D-6E8A-4147-A177-3AD203B41FA5}">
                      <a16:colId xmlns:a16="http://schemas.microsoft.com/office/drawing/2014/main" xmlns="" val="20002"/>
                    </a:ext>
                  </a:extLst>
                </a:gridCol>
                <a:gridCol w="1190172">
                  <a:extLst>
                    <a:ext uri="{9D8B030D-6E8A-4147-A177-3AD203B41FA5}">
                      <a16:colId xmlns:a16="http://schemas.microsoft.com/office/drawing/2014/main" xmlns="" val="20003"/>
                    </a:ext>
                  </a:extLst>
                </a:gridCol>
              </a:tblGrid>
              <a:tr h="624712">
                <a:tc>
                  <a:txBody>
                    <a:bodyPr/>
                    <a:lstStyle/>
                    <a:p>
                      <a:pPr algn="ctr">
                        <a:lnSpc>
                          <a:spcPct val="107000"/>
                        </a:lnSpc>
                        <a:spcBef>
                          <a:spcPts val="300"/>
                        </a:spcBef>
                        <a:spcAft>
                          <a:spcPts val="0"/>
                        </a:spcAft>
                      </a:pPr>
                      <a:r>
                        <a:rPr lang="ru-RU" sz="1400" dirty="0">
                          <a:effectLst/>
                        </a:rPr>
                        <a: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0739" marR="40739" marT="0" marB="0"/>
                </a:tc>
                <a:tc>
                  <a:txBody>
                    <a:bodyPr/>
                    <a:lstStyle/>
                    <a:p>
                      <a:pPr algn="ctr">
                        <a:lnSpc>
                          <a:spcPct val="107000"/>
                        </a:lnSpc>
                        <a:spcBef>
                          <a:spcPts val="300"/>
                        </a:spcBef>
                        <a:spcAft>
                          <a:spcPts val="0"/>
                        </a:spcAft>
                      </a:pPr>
                      <a:r>
                        <a:rPr lang="ru-RU" sz="1400" dirty="0">
                          <a:effectLst/>
                        </a:rPr>
                        <a:t>Универсальные навыки</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0739" marR="40739" marT="0" marB="0"/>
                </a:tc>
                <a:tc>
                  <a:txBody>
                    <a:bodyPr/>
                    <a:lstStyle/>
                    <a:p>
                      <a:pPr algn="ctr">
                        <a:lnSpc>
                          <a:spcPct val="107000"/>
                        </a:lnSpc>
                        <a:spcBef>
                          <a:spcPts val="600"/>
                        </a:spcBef>
                        <a:spcAft>
                          <a:spcPts val="0"/>
                        </a:spcAft>
                      </a:pPr>
                      <a:r>
                        <a:rPr lang="ru-RU" sz="1400" dirty="0">
                          <a:effectLst/>
                        </a:rPr>
                        <a:t>Определение</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0739" marR="40739" marT="0" marB="0"/>
                </a:tc>
                <a:tc>
                  <a:txBody>
                    <a:bodyPr/>
                    <a:lstStyle/>
                    <a:p>
                      <a:pPr algn="ctr">
                        <a:lnSpc>
                          <a:spcPct val="107000"/>
                        </a:lnSpc>
                        <a:spcBef>
                          <a:spcPts val="300"/>
                        </a:spcBef>
                        <a:spcAft>
                          <a:spcPts val="0"/>
                        </a:spcAft>
                      </a:pPr>
                      <a:r>
                        <a:rPr lang="ru-RU" sz="1400" dirty="0">
                          <a:effectLst/>
                        </a:rPr>
                        <a:t>Количество мероприятий библиотеки</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0739" marR="40739" marT="0" marB="0"/>
                </a:tc>
                <a:extLst>
                  <a:ext uri="{0D108BD9-81ED-4DB2-BD59-A6C34878D82A}">
                    <a16:rowId xmlns:a16="http://schemas.microsoft.com/office/drawing/2014/main" xmlns="" val="10000"/>
                  </a:ext>
                </a:extLst>
              </a:tr>
              <a:tr h="625385">
                <a:tc>
                  <a:txBody>
                    <a:bodyPr/>
                    <a:lstStyle/>
                    <a:p>
                      <a:pPr algn="r">
                        <a:lnSpc>
                          <a:spcPct val="107000"/>
                        </a:lnSpc>
                        <a:spcBef>
                          <a:spcPts val="300"/>
                        </a:spcBef>
                        <a:spcAft>
                          <a:spcPts val="0"/>
                        </a:spcAft>
                      </a:pPr>
                      <a:r>
                        <a:rPr lang="ru-RU" sz="1400">
                          <a:effectLst/>
                        </a:rPr>
                        <a:t>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0739" marR="40739" marT="0" marB="0"/>
                </a:tc>
                <a:tc>
                  <a:txBody>
                    <a:bodyPr/>
                    <a:lstStyle/>
                    <a:p>
                      <a:pPr algn="just">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Коммуникабельность</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algn="just">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Навыки чтения, говорения, слушания на английском, казахском и русском языках. Навыки межкультурной коммуникации, создания презентаций, профессионального общения</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12</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extLst>
                  <a:ext uri="{0D108BD9-81ED-4DB2-BD59-A6C34878D82A}">
                    <a16:rowId xmlns:a16="http://schemas.microsoft.com/office/drawing/2014/main" xmlns="" val="10001"/>
                  </a:ext>
                </a:extLst>
              </a:tr>
              <a:tr h="441139">
                <a:tc>
                  <a:txBody>
                    <a:bodyPr/>
                    <a:lstStyle/>
                    <a:p>
                      <a:pPr algn="r">
                        <a:lnSpc>
                          <a:spcPct val="107000"/>
                        </a:lnSpc>
                        <a:spcBef>
                          <a:spcPts val="300"/>
                        </a:spcBef>
                        <a:spcAft>
                          <a:spcPts val="0"/>
                        </a:spcAft>
                      </a:pPr>
                      <a:r>
                        <a:rPr lang="ru-RU" sz="1400">
                          <a:effectLst/>
                        </a:rPr>
                        <a:t>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0739" marR="40739" marT="0" marB="0"/>
                </a:tc>
                <a:tc>
                  <a:txBody>
                    <a:bodyPr/>
                    <a:lstStyle/>
                    <a:p>
                      <a:pPr algn="just">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Социализируемость</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algn="just">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Информированность о разнообразии, инклюзии и культурных различиях; навыки межличностного общения; деловых отношений</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7</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extLst>
                  <a:ext uri="{0D108BD9-81ED-4DB2-BD59-A6C34878D82A}">
                    <a16:rowId xmlns:a16="http://schemas.microsoft.com/office/drawing/2014/main" xmlns="" val="10002"/>
                  </a:ext>
                </a:extLst>
              </a:tr>
              <a:tr h="833847">
                <a:tc>
                  <a:txBody>
                    <a:bodyPr/>
                    <a:lstStyle/>
                    <a:p>
                      <a:pPr algn="r">
                        <a:lnSpc>
                          <a:spcPct val="107000"/>
                        </a:lnSpc>
                        <a:spcBef>
                          <a:spcPts val="300"/>
                        </a:spcBef>
                        <a:spcAft>
                          <a:spcPts val="0"/>
                        </a:spcAft>
                      </a:pPr>
                      <a:r>
                        <a:rPr lang="ru-RU" sz="1400">
                          <a:effectLst/>
                        </a:rPr>
                        <a:t>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0739" marR="40739" marT="0" marB="0"/>
                </a:tc>
                <a:tc>
                  <a:txBody>
                    <a:bodyPr/>
                    <a:lstStyle/>
                    <a:p>
                      <a:pPr algn="just">
                        <a:lnSpc>
                          <a:spcPct val="107000"/>
                        </a:lnSpc>
                        <a:spcBef>
                          <a:spcPts val="300"/>
                        </a:spcBef>
                        <a:spcAft>
                          <a:spcPts val="0"/>
                        </a:spcAft>
                      </a:pPr>
                      <a:r>
                        <a:rPr lang="ru-RU" sz="1400">
                          <a:effectLst/>
                          <a:latin typeface="Arial" panose="020B0604020202020204" pitchFamily="34" charset="0"/>
                          <a:cs typeface="Arial" panose="020B0604020202020204" pitchFamily="34" charset="0"/>
                        </a:rPr>
                        <a:t>Креативность, инновационное мышление, предприимчивость</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algn="just">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Навыки предпринимательства и презентации результатов своей деятельности</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extLst>
                  <a:ext uri="{0D108BD9-81ED-4DB2-BD59-A6C34878D82A}">
                    <a16:rowId xmlns:a16="http://schemas.microsoft.com/office/drawing/2014/main" xmlns="" val="10003"/>
                  </a:ext>
                </a:extLst>
              </a:tr>
              <a:tr h="456393">
                <a:tc>
                  <a:txBody>
                    <a:bodyPr/>
                    <a:lstStyle/>
                    <a:p>
                      <a:pPr algn="r">
                        <a:lnSpc>
                          <a:spcPct val="107000"/>
                        </a:lnSpc>
                        <a:spcBef>
                          <a:spcPts val="300"/>
                        </a:spcBef>
                        <a:spcAft>
                          <a:spcPts val="0"/>
                        </a:spcAft>
                      </a:pPr>
                      <a:r>
                        <a:rPr lang="ru-RU"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0739" marR="40739" marT="0" marB="0"/>
                </a:tc>
                <a:tc>
                  <a:txBody>
                    <a:bodyPr/>
                    <a:lstStyle/>
                    <a:p>
                      <a:pPr algn="just">
                        <a:lnSpc>
                          <a:spcPct val="107000"/>
                        </a:lnSpc>
                        <a:spcBef>
                          <a:spcPts val="300"/>
                        </a:spcBef>
                        <a:spcAft>
                          <a:spcPts val="0"/>
                        </a:spcAft>
                      </a:pPr>
                      <a:r>
                        <a:rPr lang="ru-RU" sz="1400">
                          <a:effectLst/>
                          <a:latin typeface="Arial" panose="020B0604020202020204" pitchFamily="34" charset="0"/>
                          <a:cs typeface="Arial" panose="020B0604020202020204" pitchFamily="34" charset="0"/>
                        </a:rPr>
                        <a:t>Этика и моральная целостность</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algn="just">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Академическая честность (осуждение плагиата), научная этика, этичное поведение, честные поступки</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2</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extLst>
                  <a:ext uri="{0D108BD9-81ED-4DB2-BD59-A6C34878D82A}">
                    <a16:rowId xmlns:a16="http://schemas.microsoft.com/office/drawing/2014/main" xmlns="" val="10004"/>
                  </a:ext>
                </a:extLst>
              </a:tr>
              <a:tr h="1779335">
                <a:tc>
                  <a:txBody>
                    <a:bodyPr/>
                    <a:lstStyle/>
                    <a:p>
                      <a:pPr algn="r">
                        <a:lnSpc>
                          <a:spcPct val="107000"/>
                        </a:lnSpc>
                        <a:spcBef>
                          <a:spcPts val="300"/>
                        </a:spcBef>
                        <a:spcAft>
                          <a:spcPts val="0"/>
                        </a:spcAft>
                      </a:pPr>
                      <a:r>
                        <a:rPr lang="ru-RU" sz="1400">
                          <a:effectLst/>
                        </a:rPr>
                        <a:t>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0739" marR="40739" marT="0" marB="0"/>
                </a:tc>
                <a:tc>
                  <a:txBody>
                    <a:bodyPr/>
                    <a:lstStyle/>
                    <a:p>
                      <a:pPr algn="just">
                        <a:lnSpc>
                          <a:spcPct val="107000"/>
                        </a:lnSpc>
                        <a:spcBef>
                          <a:spcPts val="1200"/>
                        </a:spcBef>
                        <a:spcAft>
                          <a:spcPts val="0"/>
                        </a:spcAft>
                      </a:pPr>
                      <a:r>
                        <a:rPr lang="ru-RU" sz="1400">
                          <a:effectLst/>
                          <a:latin typeface="Arial" panose="020B0604020202020204" pitchFamily="34" charset="0"/>
                          <a:cs typeface="Arial" panose="020B0604020202020204" pitchFamily="34" charset="0"/>
                        </a:rPr>
                        <a:t>Аналитическое и критическое мышление</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algn="just">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Анализировать: противопоставлять, объединять, соотносить, изобретать, связывать, иллюстрировать, принимать решение, дифференцировать, делать выводы, делать заключение, разрабатывать, адаптировать</a:t>
                      </a:r>
                      <a:endParaRPr lang="en-US" sz="1400" dirty="0">
                        <a:effectLst/>
                        <a:latin typeface="Arial" panose="020B0604020202020204" pitchFamily="34" charset="0"/>
                        <a:cs typeface="Arial" panose="020B0604020202020204" pitchFamily="34" charset="0"/>
                      </a:endParaRPr>
                    </a:p>
                    <a:p>
                      <a:pPr algn="just">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Оценивать: подвергать критике, формировать суждение, защищать, оценивать, обсуждать, поддерживать, принимать решение и решать проблемы</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3</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40739" marR="40739" marT="0" marB="0"/>
                </a:tc>
                <a:extLst>
                  <a:ext uri="{0D108BD9-81ED-4DB2-BD59-A6C34878D82A}">
                    <a16:rowId xmlns:a16="http://schemas.microsoft.com/office/drawing/2014/main" xmlns="" val="10005"/>
                  </a:ext>
                </a:extLst>
              </a:tr>
            </a:tbl>
          </a:graphicData>
        </a:graphic>
      </p:graphicFrame>
      <p:sp>
        <p:nvSpPr>
          <p:cNvPr id="2" name="Rounded Rectangle 1"/>
          <p:cNvSpPr/>
          <p:nvPr/>
        </p:nvSpPr>
        <p:spPr>
          <a:xfrm>
            <a:off x="184298" y="2225749"/>
            <a:ext cx="1928037" cy="233916"/>
          </a:xfrm>
          <a:prstGeom prst="roundRect">
            <a:avLst/>
          </a:prstGeom>
          <a:solidFill>
            <a:schemeClr val="accent2">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504D"/>
              </a:solidFill>
            </a:endParaRPr>
          </a:p>
        </p:txBody>
      </p:sp>
    </p:spTree>
    <p:extLst>
      <p:ext uri="{BB962C8B-B14F-4D97-AF65-F5344CB8AC3E}">
        <p14:creationId xmlns:p14="http://schemas.microsoft.com/office/powerpoint/2010/main" val="2449867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4258587"/>
              </p:ext>
            </p:extLst>
          </p:nvPr>
        </p:nvGraphicFramePr>
        <p:xfrm>
          <a:off x="-1" y="3"/>
          <a:ext cx="9144001" cy="5143497"/>
        </p:xfrm>
        <a:graphic>
          <a:graphicData uri="http://schemas.openxmlformats.org/drawingml/2006/table">
            <a:tbl>
              <a:tblPr firstRow="1" firstCol="1" bandRow="1">
                <a:tableStyleId>{5C22544A-7EE6-4342-B048-85BDC9FD1C3A}</a:tableStyleId>
              </a:tblPr>
              <a:tblGrid>
                <a:gridCol w="385410">
                  <a:extLst>
                    <a:ext uri="{9D8B030D-6E8A-4147-A177-3AD203B41FA5}">
                      <a16:colId xmlns:a16="http://schemas.microsoft.com/office/drawing/2014/main" xmlns="" val="20000"/>
                    </a:ext>
                  </a:extLst>
                </a:gridCol>
                <a:gridCol w="2495511">
                  <a:extLst>
                    <a:ext uri="{9D8B030D-6E8A-4147-A177-3AD203B41FA5}">
                      <a16:colId xmlns:a16="http://schemas.microsoft.com/office/drawing/2014/main" xmlns="" val="20001"/>
                    </a:ext>
                  </a:extLst>
                </a:gridCol>
                <a:gridCol w="4766790">
                  <a:extLst>
                    <a:ext uri="{9D8B030D-6E8A-4147-A177-3AD203B41FA5}">
                      <a16:colId xmlns:a16="http://schemas.microsoft.com/office/drawing/2014/main" xmlns="" val="20002"/>
                    </a:ext>
                  </a:extLst>
                </a:gridCol>
                <a:gridCol w="1496290">
                  <a:extLst>
                    <a:ext uri="{9D8B030D-6E8A-4147-A177-3AD203B41FA5}">
                      <a16:colId xmlns:a16="http://schemas.microsoft.com/office/drawing/2014/main" xmlns="" val="20003"/>
                    </a:ext>
                  </a:extLst>
                </a:gridCol>
              </a:tblGrid>
              <a:tr h="801826">
                <a:tc>
                  <a:txBody>
                    <a:bodyPr/>
                    <a:lstStyle/>
                    <a:p>
                      <a:pPr algn="ctr">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ctr">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Универсальные навыки</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ctr">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Определение</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ctr">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Количество мероприятий библиотеки</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extLst>
                  <a:ext uri="{0D108BD9-81ED-4DB2-BD59-A6C34878D82A}">
                    <a16:rowId xmlns:a16="http://schemas.microsoft.com/office/drawing/2014/main" xmlns="" val="10000"/>
                  </a:ext>
                </a:extLst>
              </a:tr>
              <a:tr h="801826">
                <a:tc>
                  <a:txBody>
                    <a:bodyPr/>
                    <a:lstStyle/>
                    <a:p>
                      <a:pPr algn="r">
                        <a:lnSpc>
                          <a:spcPct val="107000"/>
                        </a:lnSpc>
                        <a:spcBef>
                          <a:spcPts val="300"/>
                        </a:spcBef>
                        <a:spcAft>
                          <a:spcPts val="0"/>
                        </a:spcAft>
                      </a:pPr>
                      <a:r>
                        <a:rPr lang="ru-RU" sz="1400">
                          <a:effectLst/>
                          <a:latin typeface="Arial" panose="020B0604020202020204" pitchFamily="34" charset="0"/>
                          <a:cs typeface="Arial" panose="020B0604020202020204" pitchFamily="34" charset="0"/>
                        </a:rPr>
                        <a:t>6.</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Лидерские качества и навыки работы в команде</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Лидерские и управленческие навыки; навыки принятия решений и проявления инициативы, сотрудничества</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1</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extLst>
                  <a:ext uri="{0D108BD9-81ED-4DB2-BD59-A6C34878D82A}">
                    <a16:rowId xmlns:a16="http://schemas.microsoft.com/office/drawing/2014/main" xmlns="" val="10001"/>
                  </a:ext>
                </a:extLst>
              </a:tr>
              <a:tr h="615170">
                <a:tc>
                  <a:txBody>
                    <a:bodyPr/>
                    <a:lstStyle/>
                    <a:p>
                      <a:pPr algn="r">
                        <a:lnSpc>
                          <a:spcPct val="107000"/>
                        </a:lnSpc>
                        <a:spcBef>
                          <a:spcPts val="300"/>
                        </a:spcBef>
                        <a:spcAft>
                          <a:spcPts val="0"/>
                        </a:spcAft>
                      </a:pPr>
                      <a:r>
                        <a:rPr lang="ru-RU" sz="1400">
                          <a:effectLst/>
                          <a:latin typeface="Arial" panose="020B0604020202020204" pitchFamily="34" charset="0"/>
                          <a:cs typeface="Arial" panose="020B0604020202020204" pitchFamily="34" charset="0"/>
                        </a:rPr>
                        <a:t>7.</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300"/>
                        </a:spcBef>
                        <a:spcAft>
                          <a:spcPts val="0"/>
                        </a:spcAft>
                      </a:pPr>
                      <a:r>
                        <a:rPr lang="ru-RU" sz="1400">
                          <a:effectLst/>
                          <a:latin typeface="Arial" panose="020B0604020202020204" pitchFamily="34" charset="0"/>
                          <a:cs typeface="Arial" panose="020B0604020202020204" pitchFamily="34" charset="0"/>
                        </a:rPr>
                        <a:t>Подвижность и гибкость мышления, адаптивность</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300"/>
                        </a:spcBef>
                        <a:spcAft>
                          <a:spcPts val="0"/>
                        </a:spcAft>
                      </a:pPr>
                      <a:r>
                        <a:rPr lang="ru-RU" sz="1400" dirty="0">
                          <a:effectLst/>
                          <a:latin typeface="Arial" panose="020B0604020202020204" pitchFamily="34" charset="0"/>
                          <a:cs typeface="Arial" panose="020B0604020202020204" pitchFamily="34" charset="0"/>
                        </a:rPr>
                        <a:t>Открытость к новым идеям / подходам, принятие изменений и адаптация к ним</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4</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extLst>
                  <a:ext uri="{0D108BD9-81ED-4DB2-BD59-A6C34878D82A}">
                    <a16:rowId xmlns:a16="http://schemas.microsoft.com/office/drawing/2014/main" xmlns="" val="10002"/>
                  </a:ext>
                </a:extLst>
              </a:tr>
              <a:tr h="1069100">
                <a:tc>
                  <a:txBody>
                    <a:bodyPr/>
                    <a:lstStyle/>
                    <a:p>
                      <a:pPr algn="r">
                        <a:lnSpc>
                          <a:spcPct val="107000"/>
                        </a:lnSpc>
                        <a:spcBef>
                          <a:spcPts val="300"/>
                        </a:spcBef>
                        <a:spcAft>
                          <a:spcPts val="0"/>
                        </a:spcAft>
                      </a:pPr>
                      <a:r>
                        <a:rPr lang="ru-RU" sz="1400">
                          <a:effectLst/>
                          <a:latin typeface="Arial" panose="020B0604020202020204" pitchFamily="34" charset="0"/>
                          <a:cs typeface="Arial" panose="020B0604020202020204" pitchFamily="34" charset="0"/>
                        </a:rPr>
                        <a:t>8.</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1200"/>
                        </a:spcBef>
                        <a:spcAft>
                          <a:spcPts val="0"/>
                        </a:spcAft>
                      </a:pPr>
                      <a:r>
                        <a:rPr lang="ru-RU" sz="1400">
                          <a:effectLst/>
                          <a:latin typeface="Arial" panose="020B0604020202020204" pitchFamily="34" charset="0"/>
                          <a:cs typeface="Arial" panose="020B0604020202020204" pitchFamily="34" charset="0"/>
                        </a:rPr>
                        <a:t>Навыки исследователя</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300"/>
                        </a:spcBef>
                        <a:spcAft>
                          <a:spcPts val="0"/>
                        </a:spcAft>
                      </a:pPr>
                      <a:r>
                        <a:rPr lang="ru-RU" sz="1400">
                          <a:effectLst/>
                          <a:latin typeface="Arial" panose="020B0604020202020204" pitchFamily="34" charset="0"/>
                          <a:cs typeface="Arial" panose="020B0604020202020204" pitchFamily="34" charset="0"/>
                        </a:rPr>
                        <a:t>Обзор литературы, сбор, представление и анализ данных, информационная, медианая и цифровая грамотность - в соответствии с изучаемой дисциплиной</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6</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extLst>
                  <a:ext uri="{0D108BD9-81ED-4DB2-BD59-A6C34878D82A}">
                    <a16:rowId xmlns:a16="http://schemas.microsoft.com/office/drawing/2014/main" xmlns="" val="10003"/>
                  </a:ext>
                </a:extLst>
              </a:tr>
              <a:tr h="801826">
                <a:tc>
                  <a:txBody>
                    <a:bodyPr/>
                    <a:lstStyle/>
                    <a:p>
                      <a:pPr algn="r">
                        <a:lnSpc>
                          <a:spcPct val="107000"/>
                        </a:lnSpc>
                        <a:spcBef>
                          <a:spcPts val="300"/>
                        </a:spcBef>
                        <a:spcAft>
                          <a:spcPts val="0"/>
                        </a:spcAft>
                      </a:pPr>
                      <a:r>
                        <a:rPr lang="ru-RU" sz="1400">
                          <a:effectLst/>
                          <a:latin typeface="Arial" panose="020B0604020202020204" pitchFamily="34" charset="0"/>
                          <a:cs typeface="Arial" panose="020B0604020202020204" pitchFamily="34" charset="0"/>
                        </a:rPr>
                        <a:t>9.</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300"/>
                        </a:spcBef>
                        <a:spcAft>
                          <a:spcPts val="0"/>
                        </a:spcAft>
                      </a:pPr>
                      <a:r>
                        <a:rPr lang="ru-RU" sz="1400">
                          <a:effectLst/>
                          <a:latin typeface="Arial" panose="020B0604020202020204" pitchFamily="34" charset="0"/>
                          <a:cs typeface="Arial" panose="020B0604020202020204" pitchFamily="34" charset="0"/>
                        </a:rPr>
                        <a:t>Информационная, медийная и цифровая грамотность</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300"/>
                        </a:spcBef>
                        <a:spcAft>
                          <a:spcPts val="0"/>
                        </a:spcAft>
                      </a:pPr>
                      <a:r>
                        <a:rPr lang="ru-RU" sz="1400">
                          <a:effectLst/>
                          <a:latin typeface="Arial" panose="020B0604020202020204" pitchFamily="34" charset="0"/>
                          <a:cs typeface="Arial" panose="020B0604020202020204" pitchFamily="34" charset="0"/>
                        </a:rPr>
                        <a:t>Навыки использования математики и статистики, ИТ-технологий, цифровых ресурсов, навыки программирования</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extLst>
                  <a:ext uri="{0D108BD9-81ED-4DB2-BD59-A6C34878D82A}">
                    <a16:rowId xmlns:a16="http://schemas.microsoft.com/office/drawing/2014/main" xmlns="" val="10004"/>
                  </a:ext>
                </a:extLst>
              </a:tr>
              <a:tr h="1053749">
                <a:tc>
                  <a:txBody>
                    <a:bodyPr/>
                    <a:lstStyle/>
                    <a:p>
                      <a:pPr algn="r">
                        <a:lnSpc>
                          <a:spcPct val="107000"/>
                        </a:lnSpc>
                        <a:spcBef>
                          <a:spcPts val="300"/>
                        </a:spcBef>
                        <a:spcAft>
                          <a:spcPts val="0"/>
                        </a:spcAft>
                      </a:pPr>
                      <a:r>
                        <a:rPr lang="ru-RU" sz="1400">
                          <a:effectLst/>
                          <a:latin typeface="Arial" panose="020B0604020202020204" pitchFamily="34" charset="0"/>
                          <a:cs typeface="Arial" panose="020B0604020202020204" pitchFamily="34" charset="0"/>
                        </a:rPr>
                        <a:t>10.</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1200"/>
                        </a:spcBef>
                        <a:spcAft>
                          <a:spcPts val="0"/>
                        </a:spcAft>
                      </a:pPr>
                      <a:r>
                        <a:rPr lang="ru-RU" sz="1400">
                          <a:effectLst/>
                          <a:latin typeface="Arial" panose="020B0604020202020204" pitchFamily="34" charset="0"/>
                          <a:cs typeface="Arial" panose="020B0604020202020204" pitchFamily="34" charset="0"/>
                        </a:rPr>
                        <a:t>Навыки обучения в течение всей жизни</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algn="just">
                        <a:lnSpc>
                          <a:spcPct val="107000"/>
                        </a:lnSpc>
                        <a:spcBef>
                          <a:spcPts val="300"/>
                        </a:spcBef>
                        <a:spcAft>
                          <a:spcPts val="0"/>
                        </a:spcAft>
                      </a:pPr>
                      <a:r>
                        <a:rPr lang="ru-RU" sz="1400">
                          <a:effectLst/>
                          <a:latin typeface="Arial" panose="020B0604020202020204" pitchFamily="34" charset="0"/>
                          <a:cs typeface="Arial" panose="020B0604020202020204" pitchFamily="34" charset="0"/>
                        </a:rPr>
                        <a:t>Рефлексия, навыки планирования, участие в дополнительных / факультативных учебных мероприятиях, осознанность карьерных интересов</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tc>
                  <a:txBody>
                    <a:bodyPr/>
                    <a:lstStyle/>
                    <a:p>
                      <a:pPr marR="140335" algn="r">
                        <a:lnSpc>
                          <a:spcPct val="107000"/>
                        </a:lnSpc>
                        <a:spcBef>
                          <a:spcPts val="1200"/>
                        </a:spcBef>
                        <a:spcAft>
                          <a:spcPts val="0"/>
                        </a:spcAft>
                      </a:pPr>
                      <a:r>
                        <a:rPr lang="ru-RU" sz="1400" dirty="0">
                          <a:effectLst/>
                          <a:latin typeface="Arial" panose="020B0604020202020204" pitchFamily="34" charset="0"/>
                          <a:cs typeface="Arial" panose="020B0604020202020204" pitchFamily="34" charset="0"/>
                        </a:rPr>
                        <a:t>5</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59468" marR="59468" marT="0" marB="0"/>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4007393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478428" y="1246797"/>
            <a:ext cx="7404653" cy="2185214"/>
          </a:xfrm>
        </p:spPr>
        <p:txBody>
          <a:bodyPr/>
          <a:lstStyle/>
          <a:p>
            <a:pPr marL="34290" indent="0" algn="just"/>
            <a:r>
              <a:rPr lang="ru-RU" sz="1400" dirty="0">
                <a:solidFill>
                  <a:schemeClr val="tx1"/>
                </a:solidFill>
                <a:latin typeface="Arial" panose="020B0604020202020204" pitchFamily="34" charset="0"/>
                <a:cs typeface="Arial" panose="020B0604020202020204" pitchFamily="34" charset="0"/>
              </a:rPr>
              <a:t>Библиотеки при университетах являются те местами, которые помимо образовательной составляющей, прививают студентам навыки </a:t>
            </a:r>
            <a:r>
              <a:rPr lang="ru-RU" sz="1400" i="1" dirty="0">
                <a:solidFill>
                  <a:schemeClr val="tx1"/>
                </a:solidFill>
                <a:latin typeface="Arial" panose="020B0604020202020204" pitchFamily="34" charset="0"/>
                <a:cs typeface="Arial" panose="020B0604020202020204" pitchFamily="34" charset="0"/>
              </a:rPr>
              <a:t>креативного (созидательного, творческого)</a:t>
            </a:r>
            <a:r>
              <a:rPr lang="ru-RU" sz="1400" dirty="0">
                <a:solidFill>
                  <a:schemeClr val="tx1"/>
                </a:solidFill>
                <a:latin typeface="Arial" panose="020B0604020202020204" pitchFamily="34" charset="0"/>
                <a:cs typeface="Arial" panose="020B0604020202020204" pitchFamily="34" charset="0"/>
              </a:rPr>
              <a:t> мышления.</a:t>
            </a:r>
          </a:p>
          <a:p>
            <a:pPr marL="34290" indent="0" algn="just"/>
            <a:endParaRPr lang="ru-RU" sz="1400" dirty="0">
              <a:solidFill>
                <a:schemeClr val="tx1"/>
              </a:solidFill>
              <a:latin typeface="Arial" panose="020B0604020202020204" pitchFamily="34" charset="0"/>
              <a:cs typeface="Arial" panose="020B0604020202020204" pitchFamily="34" charset="0"/>
            </a:endParaRPr>
          </a:p>
          <a:p>
            <a:pPr marL="34290" indent="0" algn="just"/>
            <a:r>
              <a:rPr lang="ru-RU" sz="1400" dirty="0">
                <a:solidFill>
                  <a:schemeClr val="tx1"/>
                </a:solidFill>
                <a:latin typeface="Arial" panose="020B0604020202020204" pitchFamily="34" charset="0"/>
                <a:cs typeface="Arial" panose="020B0604020202020204" pitchFamily="34" charset="0"/>
              </a:rPr>
              <a:t>Во время таких библиотечных мероприятий студенты могут поделиться с аудиторией своими творческими работами.</a:t>
            </a:r>
          </a:p>
          <a:p>
            <a:pPr marL="34290" indent="0" algn="just"/>
            <a:r>
              <a:rPr lang="ru-RU" sz="1400" dirty="0">
                <a:solidFill>
                  <a:schemeClr val="tx1"/>
                </a:solidFill>
                <a:latin typeface="Arial" panose="020B0604020202020204" pitchFamily="34" charset="0"/>
                <a:cs typeface="Arial" panose="020B0604020202020204" pitchFamily="34" charset="0"/>
              </a:rPr>
              <a:t>Например, кто-то сам пишет стихи, поэмы, кто-то способен написать собственный рассказ.</a:t>
            </a:r>
          </a:p>
          <a:p>
            <a:pPr marL="34290" indent="0" algn="just"/>
            <a:r>
              <a:rPr lang="ru-RU" sz="1400" dirty="0">
                <a:solidFill>
                  <a:schemeClr val="tx1"/>
                </a:solidFill>
                <a:latin typeface="Arial" panose="020B0604020202020204" pitchFamily="34" charset="0"/>
                <a:cs typeface="Arial" panose="020B0604020202020204" pitchFamily="34" charset="0"/>
              </a:rPr>
              <a:t>В разных вузах США и европейских стран практикуют такие мероприятия</a:t>
            </a:r>
          </a:p>
          <a:p>
            <a:pPr marL="34290" indent="0"/>
            <a:endParaRPr lang="ru-RU" dirty="0"/>
          </a:p>
          <a:p>
            <a:pPr marL="34290" indent="0"/>
            <a:endParaRPr lang="ru-RU" dirty="0"/>
          </a:p>
        </p:txBody>
      </p:sp>
    </p:spTree>
    <p:extLst>
      <p:ext uri="{BB962C8B-B14F-4D97-AF65-F5344CB8AC3E}">
        <p14:creationId xmlns:p14="http://schemas.microsoft.com/office/powerpoint/2010/main" val="3569951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8E7DE23-AB77-4727-A6D9-BA2DC89F3F97}"/>
              </a:ext>
            </a:extLst>
          </p:cNvPr>
          <p:cNvSpPr txBox="1">
            <a:spLocks/>
          </p:cNvSpPr>
          <p:nvPr/>
        </p:nvSpPr>
        <p:spPr>
          <a:xfrm>
            <a:off x="1994337" y="76776"/>
            <a:ext cx="6055928" cy="490781"/>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latin typeface="Arial" panose="020B0604020202020204" pitchFamily="34" charset="0"/>
                <a:cs typeface="Arial" panose="020B0604020202020204" pitchFamily="34" charset="0"/>
              </a:rPr>
              <a:t>Мероприятия по МИГ среди студентов</a:t>
            </a:r>
          </a:p>
        </p:txBody>
      </p:sp>
      <p:pic>
        <p:nvPicPr>
          <p:cNvPr id="3074" name="Picture 2" descr="Возможно, это изображение (текст «1st place Alida Begezhanova, SSH Another World War... I guess we're going to die. Oh, it's The Onion. &lt;KopoHaBиpyc! BaKuиHa y6иBaeT!&quot;&gt; -aжeKa, Bomc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031" y="635794"/>
            <a:ext cx="2897037" cy="360721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Возможно, это изображение (цветок и текст «SSH 3rd place Azamat zhalmuratov, SEDS акпарат кажет. кітапты актармаймын, галамтор бip бет. t Winner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14665" y="778669"/>
            <a:ext cx="2748940" cy="341899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Возможно, это изображение (текст «2nd place Liliya Mukhamejanova The sharpest compass for this wide web of lies is skill of scrutiny. M MIL in Haiku Con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43250" y="756496"/>
            <a:ext cx="2768988" cy="3445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780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143500" cy="51435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2883" y="2406423"/>
            <a:ext cx="5601117" cy="2737077"/>
          </a:xfrm>
          <a:prstGeom prst="rect">
            <a:avLst/>
          </a:prstGeom>
        </p:spPr>
      </p:pic>
    </p:spTree>
    <p:extLst>
      <p:ext uri="{BB962C8B-B14F-4D97-AF65-F5344CB8AC3E}">
        <p14:creationId xmlns:p14="http://schemas.microsoft.com/office/powerpoint/2010/main" val="2710012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5669"/>
            <a:ext cx="9144000" cy="5112163"/>
          </a:xfrm>
          <a:prstGeom prst="rect">
            <a:avLst/>
          </a:prstGeom>
        </p:spPr>
      </p:pic>
    </p:spTree>
    <p:extLst>
      <p:ext uri="{BB962C8B-B14F-4D97-AF65-F5344CB8AC3E}">
        <p14:creationId xmlns:p14="http://schemas.microsoft.com/office/powerpoint/2010/main" val="349119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2161" y="741887"/>
            <a:ext cx="6390450" cy="429525"/>
          </a:xfrm>
        </p:spPr>
        <p:txBody>
          <a:bodyPr/>
          <a:lstStyle/>
          <a:p>
            <a:r>
              <a:rPr lang="ru-RU" dirty="0">
                <a:solidFill>
                  <a:srgbClr val="FFFFFF"/>
                </a:solidFill>
              </a:rPr>
              <a:t>Пространство библиотеки </a:t>
            </a:r>
            <a:endParaRPr lang="en-GB" dirty="0">
              <a:solidFill>
                <a:srgbClr val="FFFFFF"/>
              </a:solidFill>
            </a:endParaRPr>
          </a:p>
        </p:txBody>
      </p:sp>
      <p:sp>
        <p:nvSpPr>
          <p:cNvPr id="3" name="Slide Number Placeholder 2"/>
          <p:cNvSpPr>
            <a:spLocks noGrp="1"/>
          </p:cNvSpPr>
          <p:nvPr>
            <p:ph type="sldNum" idx="12"/>
          </p:nvPr>
        </p:nvSpPr>
        <p:spPr/>
        <p:txBody>
          <a:bodyPr/>
          <a:lstStyle/>
          <a:p>
            <a:endParaRPr lang="en-US"/>
          </a:p>
        </p:txBody>
      </p:sp>
      <p:pic>
        <p:nvPicPr>
          <p:cNvPr id="2052" name="Picture 4" descr="Возможно, это изображение (1 человек, ребенок и текст «#NULlibrary Kui oKblwaTblH 10 kiman ryиHyp yceHoBa лe33aT apblcTaHoBa 1. Pride and Prejudice 2. 1989 The Catcher in the Rye Fahrenheit 951 The Girl with the Dragon Tattoo 6. 6aKblTcbl3 жawaи The Ultimate Hitchhiker's Guide to the Galaxy 8. Harry Potter series The Godfather 10. Little Prince moAepaTopmapbl KITAΠ TaлKblлay oHиaйH 18-KaHTap, caFam 19.00-15.00 #ReadMoreBook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56367" y="707228"/>
            <a:ext cx="3674496" cy="440161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Возможно, это изображение (текст)"/>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18868"/>
            <a:ext cx="3556367" cy="442463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xmlns="" id="{73F9405E-1B8E-5898-558D-56513B5552C1}"/>
              </a:ext>
            </a:extLst>
          </p:cNvPr>
          <p:cNvSpPr txBox="1"/>
          <p:nvPr/>
        </p:nvSpPr>
        <p:spPr>
          <a:xfrm>
            <a:off x="1723003" y="4847232"/>
            <a:ext cx="6559321" cy="523220"/>
          </a:xfrm>
          <a:prstGeom prst="rect">
            <a:avLst/>
          </a:prstGeom>
          <a:noFill/>
        </p:spPr>
        <p:txBody>
          <a:bodyPr wrap="square">
            <a:spAutoFit/>
          </a:bodyPr>
          <a:lstStyle/>
          <a:p>
            <a:r>
              <a:rPr lang="en-US" dirty="0">
                <a:solidFill>
                  <a:srgbClr val="FFFF00"/>
                </a:solidFill>
                <a:hlinkClick r:id="rId4"/>
              </a:rPr>
              <a:t>https://www.instagram.com/p/CYtLNnIsdhU/?igshid=YmMyMTA2M2Y=</a:t>
            </a:r>
            <a:endParaRPr lang="ru-RU" dirty="0">
              <a:solidFill>
                <a:srgbClr val="FFFF00"/>
              </a:solidFill>
            </a:endParaRPr>
          </a:p>
          <a:p>
            <a:endParaRPr lang="ru-RU" dirty="0">
              <a:solidFill>
                <a:srgbClr val="FFFF00"/>
              </a:solidFill>
            </a:endParaRPr>
          </a:p>
        </p:txBody>
      </p:sp>
    </p:spTree>
    <p:extLst>
      <p:ext uri="{BB962C8B-B14F-4D97-AF65-F5344CB8AC3E}">
        <p14:creationId xmlns:p14="http://schemas.microsoft.com/office/powerpoint/2010/main" val="539137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8062" y="104503"/>
            <a:ext cx="7406640" cy="307777"/>
          </a:xfrm>
        </p:spPr>
        <p:txBody>
          <a:bodyPr/>
          <a:lstStyle/>
          <a:p>
            <a:pPr algn="ctr"/>
            <a:r>
              <a:rPr lang="ru-RU" sz="2000" b="1" dirty="0">
                <a:latin typeface="Arial" panose="020B0604020202020204" pitchFamily="34" charset="0"/>
                <a:cs typeface="Arial" panose="020B0604020202020204" pitchFamily="34" charset="0"/>
              </a:rPr>
              <a:t>Университет Оксфорд Брукс</a:t>
            </a:r>
            <a:r>
              <a:rPr lang="en-US" sz="2000" b="1" dirty="0">
                <a:latin typeface="Arial" panose="020B0604020202020204" pitchFamily="34" charset="0"/>
                <a:cs typeface="Arial" panose="020B0604020202020204" pitchFamily="34" charset="0"/>
              </a:rPr>
              <a:t>, </a:t>
            </a:r>
            <a:r>
              <a:rPr lang="ru-RU" sz="2000" b="1" dirty="0">
                <a:latin typeface="Arial" panose="020B0604020202020204" pitchFamily="34" charset="0"/>
                <a:cs typeface="Arial" panose="020B0604020202020204" pitchFamily="34" charset="0"/>
              </a:rPr>
              <a:t>Англия</a:t>
            </a:r>
          </a:p>
        </p:txBody>
      </p:sp>
      <p:sp>
        <p:nvSpPr>
          <p:cNvPr id="3" name="Прямоугольник 2"/>
          <p:cNvSpPr/>
          <p:nvPr/>
        </p:nvSpPr>
        <p:spPr>
          <a:xfrm>
            <a:off x="536163" y="1647073"/>
            <a:ext cx="4572000" cy="2031325"/>
          </a:xfrm>
          <a:prstGeom prst="rect">
            <a:avLst/>
          </a:prstGeom>
        </p:spPr>
        <p:txBody>
          <a:bodyPr>
            <a:spAutoFit/>
          </a:bodyPr>
          <a:lstStyle/>
          <a:p>
            <a:pPr algn="just"/>
            <a:r>
              <a:rPr lang="ru-RU" dirty="0">
                <a:latin typeface="Arial" panose="020B0604020202020204" pitchFamily="34" charset="0"/>
                <a:cs typeface="Arial" panose="020B0604020202020204" pitchFamily="34" charset="0"/>
              </a:rPr>
              <a:t>В университете Оксфорд Брукс  существует Центр поэзии, основанный внутри Школы по английскому и современным языкам.</a:t>
            </a:r>
          </a:p>
          <a:p>
            <a:pPr algn="just"/>
            <a:endParaRPr lang="ru-RU" dirty="0">
              <a:latin typeface="Arial" panose="020B0604020202020204" pitchFamily="34" charset="0"/>
              <a:cs typeface="Arial" panose="020B0604020202020204" pitchFamily="34" charset="0"/>
            </a:endParaRPr>
          </a:p>
          <a:p>
            <a:pPr algn="just"/>
            <a:r>
              <a:rPr lang="ru-RU" dirty="0">
                <a:latin typeface="Arial" panose="020B0604020202020204" pitchFamily="34" charset="0"/>
                <a:cs typeface="Arial" panose="020B0604020202020204" pitchFamily="34" charset="0"/>
              </a:rPr>
              <a:t>Центр ежегодно проводит мероприятия, включающие семинары, мастер-классы, конференции, выставки, поэтические чтения, общественные проекты.</a:t>
            </a:r>
          </a:p>
          <a:p>
            <a:pPr algn="just"/>
            <a:endParaRPr lang="ru-RU" dirty="0">
              <a:latin typeface="Times New Roman" panose="02020603050405020304" pitchFamily="18" charset="0"/>
              <a:cs typeface="Times New Roman" panose="02020603050405020304" pitchFamily="18" charset="0"/>
            </a:endParaRPr>
          </a:p>
        </p:txBody>
      </p:sp>
      <p:pic>
        <p:nvPicPr>
          <p:cNvPr id="1026" name="Picture 2" descr="http://www.brookes.ac.uk/uploadedImages/Humanities_and_Social_Sciences/Site_assets/Images/Events(1)/Jenny_Wong_pop-up_poetry_JHBB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1347" y="2254321"/>
            <a:ext cx="2085769" cy="1771769"/>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1347" y="1005084"/>
            <a:ext cx="1828800" cy="1028700"/>
          </a:xfrm>
          <a:prstGeom prst="rect">
            <a:avLst/>
          </a:prstGeom>
        </p:spPr>
      </p:pic>
      <p:sp>
        <p:nvSpPr>
          <p:cNvPr id="6" name="TextBox 5">
            <a:extLst>
              <a:ext uri="{FF2B5EF4-FFF2-40B4-BE49-F238E27FC236}">
                <a16:creationId xmlns:a16="http://schemas.microsoft.com/office/drawing/2014/main" xmlns="" id="{45CA3FC3-EA59-657F-EE26-1A6F544246AB}"/>
              </a:ext>
            </a:extLst>
          </p:cNvPr>
          <p:cNvSpPr txBox="1"/>
          <p:nvPr/>
        </p:nvSpPr>
        <p:spPr>
          <a:xfrm>
            <a:off x="5625305" y="4246627"/>
            <a:ext cx="3518695" cy="307777"/>
          </a:xfrm>
          <a:prstGeom prst="rect">
            <a:avLst/>
          </a:prstGeom>
          <a:noFill/>
        </p:spPr>
        <p:txBody>
          <a:bodyPr wrap="square">
            <a:spAutoFit/>
          </a:bodyPr>
          <a:lstStyle/>
          <a:p>
            <a:r>
              <a:rPr lang="ru-RU" dirty="0" err="1"/>
              <a:t>Источник:https</a:t>
            </a:r>
            <a:r>
              <a:rPr lang="ru-RU" dirty="0"/>
              <a:t>://radar.brookes.ac.uk/</a:t>
            </a:r>
          </a:p>
        </p:txBody>
      </p:sp>
    </p:spTree>
    <p:extLst>
      <p:ext uri="{BB962C8B-B14F-4D97-AF65-F5344CB8AC3E}">
        <p14:creationId xmlns:p14="http://schemas.microsoft.com/office/powerpoint/2010/main" val="2908271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65065" y="956494"/>
            <a:ext cx="4467497" cy="2408352"/>
          </a:xfrm>
          <a:prstGeom prst="rect">
            <a:avLst/>
          </a:prstGeom>
        </p:spPr>
        <p:txBody>
          <a:bodyPr wrap="square">
            <a:spAutoFit/>
          </a:bodyPr>
          <a:lstStyle/>
          <a:p>
            <a:pPr algn="just"/>
            <a:r>
              <a:rPr lang="ru-RU" dirty="0">
                <a:latin typeface="Arial" panose="020B0604020202020204" pitchFamily="34" charset="0"/>
                <a:cs typeface="Arial" panose="020B0604020202020204" pitchFamily="34" charset="0"/>
              </a:rPr>
              <a:t>Вечера поэзии «</a:t>
            </a:r>
            <a:r>
              <a:rPr lang="en-US" dirty="0">
                <a:latin typeface="Arial" panose="020B0604020202020204" pitchFamily="34" charset="0"/>
                <a:cs typeface="Arial" panose="020B0604020202020204" pitchFamily="34" charset="0"/>
              </a:rPr>
              <a:t>SEASSI Poetry Night</a:t>
            </a:r>
            <a:r>
              <a:rPr lang="ru-RU"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algn="just"/>
            <a:endParaRPr lang="ru-RU" dirty="0">
              <a:latin typeface="Arial" panose="020B0604020202020204" pitchFamily="34" charset="0"/>
              <a:cs typeface="Arial" panose="020B0604020202020204" pitchFamily="34" charset="0"/>
            </a:endParaRPr>
          </a:p>
          <a:p>
            <a:pPr algn="just"/>
            <a:r>
              <a:rPr lang="ru-RU" dirty="0">
                <a:latin typeface="Arial" panose="020B0604020202020204" pitchFamily="34" charset="0"/>
                <a:cs typeface="Arial" panose="020B0604020202020204" pitchFamily="34" charset="0"/>
              </a:rPr>
              <a:t>Целью данного мероприятия является чтение поэзии и стихов на языках юго-восточной Азии.</a:t>
            </a:r>
          </a:p>
          <a:p>
            <a:pPr algn="just"/>
            <a:endParaRPr lang="ru-RU"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a:p>
            <a:endParaRPr lang="ru-RU" sz="1050" dirty="0"/>
          </a:p>
          <a:p>
            <a:endParaRPr lang="ru-RU" sz="1050" dirty="0"/>
          </a:p>
          <a:p>
            <a:endParaRPr lang="ru-RU" sz="1050" dirty="0"/>
          </a:p>
          <a:p>
            <a:endParaRPr lang="ru-RU" sz="1050" dirty="0"/>
          </a:p>
          <a:p>
            <a:endParaRPr lang="ru-RU" sz="1050" dirty="0"/>
          </a:p>
        </p:txBody>
      </p:sp>
      <p:sp>
        <p:nvSpPr>
          <p:cNvPr id="3" name="Заголовок 2"/>
          <p:cNvSpPr>
            <a:spLocks noGrp="1"/>
          </p:cNvSpPr>
          <p:nvPr>
            <p:ph type="title"/>
          </p:nvPr>
        </p:nvSpPr>
        <p:spPr>
          <a:xfrm>
            <a:off x="902970" y="215537"/>
            <a:ext cx="7406640" cy="307777"/>
          </a:xfrm>
        </p:spPr>
        <p:txBody>
          <a:bodyPr/>
          <a:lstStyle/>
          <a:p>
            <a:pPr algn="ctr"/>
            <a:r>
              <a:rPr lang="ru-RU" sz="2000" b="1" dirty="0">
                <a:latin typeface="Arial" panose="020B0604020202020204" pitchFamily="34" charset="0"/>
                <a:cs typeface="Arial" panose="020B0604020202020204" pitchFamily="34" charset="0"/>
              </a:rPr>
              <a:t>Университет Висконсин-Мэдисон, США</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60776" y="2731516"/>
            <a:ext cx="2177890" cy="1789612"/>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0756" y="1857767"/>
            <a:ext cx="2436223" cy="1989017"/>
          </a:xfrm>
          <a:prstGeom prst="rect">
            <a:avLst/>
          </a:prstGeom>
        </p:spPr>
      </p:pic>
      <p:sp>
        <p:nvSpPr>
          <p:cNvPr id="7" name="TextBox 6">
            <a:extLst>
              <a:ext uri="{FF2B5EF4-FFF2-40B4-BE49-F238E27FC236}">
                <a16:creationId xmlns:a16="http://schemas.microsoft.com/office/drawing/2014/main" xmlns="" id="{3C721412-1361-54E0-E17F-D2FA2E9075D7}"/>
              </a:ext>
            </a:extLst>
          </p:cNvPr>
          <p:cNvSpPr txBox="1"/>
          <p:nvPr/>
        </p:nvSpPr>
        <p:spPr>
          <a:xfrm>
            <a:off x="5841000" y="4620186"/>
            <a:ext cx="2822027" cy="307777"/>
          </a:xfrm>
          <a:prstGeom prst="rect">
            <a:avLst/>
          </a:prstGeom>
          <a:noFill/>
        </p:spPr>
        <p:txBody>
          <a:bodyPr wrap="square">
            <a:spAutoFit/>
          </a:bodyPr>
          <a:lstStyle/>
          <a:p>
            <a:r>
              <a:rPr lang="ru-RU" dirty="0" err="1"/>
              <a:t>Источник:https</a:t>
            </a:r>
            <a:r>
              <a:rPr lang="ru-RU" dirty="0"/>
              <a:t>://news.wisc.edu/</a:t>
            </a:r>
          </a:p>
        </p:txBody>
      </p:sp>
    </p:spTree>
    <p:extLst>
      <p:ext uri="{BB962C8B-B14F-4D97-AF65-F5344CB8AC3E}">
        <p14:creationId xmlns:p14="http://schemas.microsoft.com/office/powerpoint/2010/main" val="3427845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03913" y="236532"/>
            <a:ext cx="7772401" cy="307777"/>
          </a:xfrm>
        </p:spPr>
        <p:txBody>
          <a:bodyPr/>
          <a:lstStyle/>
          <a:p>
            <a:pPr algn="ctr"/>
            <a:r>
              <a:rPr lang="ru-RU" sz="2000" b="1" dirty="0">
                <a:latin typeface="Arial" panose="020B0604020202020204" pitchFamily="34" charset="0"/>
                <a:cs typeface="Arial" panose="020B0604020202020204" pitchFamily="34" charset="0"/>
              </a:rPr>
              <a:t>Джон Г. </a:t>
            </a:r>
            <a:r>
              <a:rPr lang="ru-RU" sz="2000" b="1" dirty="0" err="1">
                <a:latin typeface="Arial" panose="020B0604020202020204" pitchFamily="34" charset="0"/>
                <a:cs typeface="Arial" panose="020B0604020202020204" pitchFamily="34" charset="0"/>
              </a:rPr>
              <a:t>Ньюмен</a:t>
            </a:r>
            <a:r>
              <a:rPr lang="ru-RU" sz="2000" b="1" dirty="0">
                <a:latin typeface="Arial" panose="020B0604020202020204" pitchFamily="34" charset="0"/>
                <a:cs typeface="Arial" panose="020B0604020202020204" pitchFamily="34" charset="0"/>
              </a:rPr>
              <a:t> «Идея университета»</a:t>
            </a:r>
          </a:p>
        </p:txBody>
      </p:sp>
      <p:sp>
        <p:nvSpPr>
          <p:cNvPr id="3" name="Подзаголовок 2"/>
          <p:cNvSpPr>
            <a:spLocks noGrp="1"/>
          </p:cNvSpPr>
          <p:nvPr>
            <p:ph type="subTitle" idx="1"/>
          </p:nvPr>
        </p:nvSpPr>
        <p:spPr>
          <a:xfrm>
            <a:off x="86593" y="1417588"/>
            <a:ext cx="6509981" cy="2308324"/>
          </a:xfrm>
        </p:spPr>
        <p:txBody>
          <a:bodyPr/>
          <a:lstStyle/>
          <a:p>
            <a:pPr algn="just"/>
            <a:r>
              <a:rPr lang="en-US" sz="1000" dirty="0">
                <a:latin typeface="Times New Roman" panose="02020603050405020304" pitchFamily="18" charset="0"/>
                <a:ea typeface="Yu Gothic Medium" panose="020B0500000000000000" pitchFamily="34" charset="-128"/>
                <a:cs typeface="Times New Roman" panose="02020603050405020304" pitchFamily="18" charset="0"/>
              </a:rPr>
              <a:t>       </a:t>
            </a:r>
            <a:r>
              <a:rPr lang="ru-RU" sz="1400" dirty="0">
                <a:latin typeface="Arial" panose="020B0604020202020204" pitchFamily="34" charset="0"/>
                <a:ea typeface="Yu Gothic Medium" panose="020B0500000000000000" pitchFamily="34" charset="-128"/>
                <a:cs typeface="Arial" panose="020B0604020202020204" pitchFamily="34" charset="0"/>
              </a:rPr>
              <a:t>Университет – это высшее сосредоточие интеллектуальной культуры, рождающееся благодаря свободному общению представителей разнообразных знаний, воплощающих эти знания своей личностью и всем образом жизни, чему подражают студенты.</a:t>
            </a:r>
          </a:p>
          <a:p>
            <a:pPr algn="just"/>
            <a:endParaRPr lang="ru-RU" sz="1400" dirty="0">
              <a:latin typeface="Arial" panose="020B0604020202020204" pitchFamily="34" charset="0"/>
              <a:ea typeface="Yu Gothic Medium" panose="020B0500000000000000" pitchFamily="34" charset="-128"/>
              <a:cs typeface="Arial" panose="020B0604020202020204" pitchFamily="34" charset="0"/>
            </a:endParaRPr>
          </a:p>
          <a:p>
            <a:pPr algn="just"/>
            <a:r>
              <a:rPr lang="ru-RU" sz="1400" dirty="0">
                <a:latin typeface="Arial" panose="020B0604020202020204" pitchFamily="34" charset="0"/>
                <a:ea typeface="Yu Gothic Medium" panose="020B0500000000000000" pitchFamily="34" charset="-128"/>
                <a:cs typeface="Arial" panose="020B0604020202020204" pitchFamily="34" charset="0"/>
              </a:rPr>
              <a:t>	</a:t>
            </a:r>
          </a:p>
          <a:p>
            <a:pPr algn="just"/>
            <a:r>
              <a:rPr lang="ru-RU" sz="1400" dirty="0">
                <a:latin typeface="Arial" panose="020B0604020202020204" pitchFamily="34" charset="0"/>
                <a:ea typeface="Yu Gothic Medium" panose="020B0500000000000000" pitchFamily="34" charset="-128"/>
                <a:cs typeface="Arial" panose="020B0604020202020204" pitchFamily="34" charset="0"/>
              </a:rPr>
              <a:t> 	</a:t>
            </a:r>
          </a:p>
          <a:p>
            <a:pPr algn="just"/>
            <a:r>
              <a:rPr lang="ru-RU" sz="1400" dirty="0">
                <a:latin typeface="Arial" panose="020B0604020202020204" pitchFamily="34" charset="0"/>
                <a:ea typeface="Yu Gothic Medium" panose="020B0500000000000000" pitchFamily="34" charset="-128"/>
                <a:cs typeface="Arial" panose="020B0604020202020204" pitchFamily="34" charset="0"/>
              </a:rPr>
              <a:t>	Личность студента оказывается высокоразвитой благодаря «стенам» университета, что, в свою очередь способствует тому, что он становится с неизбежностью «локомотивом» общественной жизни. </a:t>
            </a:r>
          </a:p>
          <a:p>
            <a:pPr algn="just"/>
            <a:r>
              <a:rPr lang="ru-RU" sz="1000" dirty="0">
                <a:latin typeface="Times New Roman" panose="02020603050405020304" pitchFamily="18" charset="0"/>
                <a:ea typeface="Yu Gothic Medium" panose="020B0500000000000000" pitchFamily="34" charset="-128"/>
                <a:cs typeface="Times New Roman" panose="02020603050405020304" pitchFamily="18" charset="0"/>
              </a:rPr>
              <a:t>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7054" y="1311948"/>
            <a:ext cx="2095784" cy="2519604"/>
          </a:xfrm>
          <a:prstGeom prst="rect">
            <a:avLst/>
          </a:prstGeom>
        </p:spPr>
      </p:pic>
    </p:spTree>
    <p:extLst>
      <p:ext uri="{BB962C8B-B14F-4D97-AF65-F5344CB8AC3E}">
        <p14:creationId xmlns:p14="http://schemas.microsoft.com/office/powerpoint/2010/main" val="29348736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1495" y="388467"/>
            <a:ext cx="7406640" cy="307777"/>
          </a:xfrm>
        </p:spPr>
        <p:txBody>
          <a:bodyPr/>
          <a:lstStyle/>
          <a:p>
            <a:pPr algn="ctr"/>
            <a:r>
              <a:rPr lang="ru-RU" sz="2000" b="1" dirty="0">
                <a:latin typeface="Arial" panose="020B0604020202020204" pitchFamily="34" charset="0"/>
                <a:cs typeface="Arial" panose="020B0604020202020204" pitchFamily="34" charset="0"/>
              </a:rPr>
              <a:t>Университет Гарвард</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79023" y="1048294"/>
            <a:ext cx="1362619" cy="1175657"/>
          </a:xfrm>
          <a:prstGeom prst="rect">
            <a:avLst/>
          </a:prstGeom>
        </p:spPr>
      </p:pic>
      <p:pic>
        <p:nvPicPr>
          <p:cNvPr id="2050" name="Picture 2" descr="The Harvard Crimson (2005) - Fonts In U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6034" y="1162595"/>
            <a:ext cx="2777219" cy="3533503"/>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p:cNvPicPr>
            <a:picLocks noChangeAspect="1"/>
          </p:cNvPicPr>
          <p:nvPr/>
        </p:nvPicPr>
        <p:blipFill>
          <a:blip r:embed="rId4"/>
          <a:stretch>
            <a:fillRect/>
          </a:stretch>
        </p:blipFill>
        <p:spPr>
          <a:xfrm>
            <a:off x="720907" y="1998616"/>
            <a:ext cx="4433208" cy="2704013"/>
          </a:xfrm>
          <a:prstGeom prst="rect">
            <a:avLst/>
          </a:prstGeom>
        </p:spPr>
      </p:pic>
      <p:sp>
        <p:nvSpPr>
          <p:cNvPr id="6" name="TextBox 5">
            <a:extLst>
              <a:ext uri="{FF2B5EF4-FFF2-40B4-BE49-F238E27FC236}">
                <a16:creationId xmlns:a16="http://schemas.microsoft.com/office/drawing/2014/main" xmlns="" id="{407D9C19-786A-DD1E-8A54-AA5A02F9E4CA}"/>
              </a:ext>
            </a:extLst>
          </p:cNvPr>
          <p:cNvSpPr txBox="1"/>
          <p:nvPr/>
        </p:nvSpPr>
        <p:spPr>
          <a:xfrm>
            <a:off x="6106955" y="4696098"/>
            <a:ext cx="2895155" cy="307777"/>
          </a:xfrm>
          <a:prstGeom prst="rect">
            <a:avLst/>
          </a:prstGeom>
          <a:noFill/>
        </p:spPr>
        <p:txBody>
          <a:bodyPr wrap="square">
            <a:spAutoFit/>
          </a:bodyPr>
          <a:lstStyle/>
          <a:p>
            <a:r>
              <a:rPr lang="ru-RU" dirty="0"/>
              <a:t>Источник:</a:t>
            </a:r>
            <a:r>
              <a:rPr lang="en-US" dirty="0"/>
              <a:t>https://fontsinuse.com/</a:t>
            </a:r>
            <a:endParaRPr lang="ru-RU" dirty="0"/>
          </a:p>
        </p:txBody>
      </p:sp>
    </p:spTree>
    <p:extLst>
      <p:ext uri="{BB962C8B-B14F-4D97-AF65-F5344CB8AC3E}">
        <p14:creationId xmlns:p14="http://schemas.microsoft.com/office/powerpoint/2010/main" val="4025927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2987" y="959468"/>
            <a:ext cx="6949440" cy="2246769"/>
          </a:xfrm>
          <a:prstGeom prst="rect">
            <a:avLst/>
          </a:prstGeom>
        </p:spPr>
        <p:txBody>
          <a:bodyPr wrap="square">
            <a:spAutoFit/>
          </a:bodyPr>
          <a:lstStyle/>
          <a:p>
            <a:pPr algn="just"/>
            <a:endParaRPr lang="ru-RU" dirty="0">
              <a:latin typeface="Arial" panose="020B0604020202020204" pitchFamily="34" charset="0"/>
              <a:cs typeface="Arial" panose="020B0604020202020204" pitchFamily="34" charset="0"/>
            </a:endParaRPr>
          </a:p>
          <a:p>
            <a:pPr algn="just"/>
            <a:endParaRPr lang="ru-RU"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Harvard Creative Writing Collective</a:t>
            </a:r>
            <a:endParaRPr lang="ru-RU" dirty="0">
              <a:latin typeface="Arial" panose="020B0604020202020204" pitchFamily="34" charset="0"/>
              <a:cs typeface="Arial" panose="020B0604020202020204" pitchFamily="34" charset="0"/>
            </a:endParaRPr>
          </a:p>
          <a:p>
            <a:pPr algn="ctr"/>
            <a:endParaRPr lang="ru-RU" dirty="0">
              <a:latin typeface="Arial" panose="020B0604020202020204" pitchFamily="34" charset="0"/>
              <a:cs typeface="Arial" panose="020B0604020202020204" pitchFamily="34" charset="0"/>
            </a:endParaRPr>
          </a:p>
          <a:p>
            <a:pPr algn="ctr"/>
            <a:r>
              <a:rPr lang="ru-RU" dirty="0">
                <a:latin typeface="Arial" panose="020B0604020202020204" pitchFamily="34" charset="0"/>
                <a:cs typeface="Arial" panose="020B0604020202020204" pitchFamily="34" charset="0"/>
              </a:rPr>
              <a:t>На данном мероприятии у студентов есть возможность выступить со своими произведениями на разных языках.</a:t>
            </a:r>
          </a:p>
          <a:p>
            <a:pPr algn="ctr"/>
            <a:endParaRPr lang="ru-RU" dirty="0">
              <a:latin typeface="Arial" panose="020B0604020202020204" pitchFamily="34" charset="0"/>
              <a:cs typeface="Arial" panose="020B0604020202020204" pitchFamily="34" charset="0"/>
            </a:endParaRPr>
          </a:p>
          <a:p>
            <a:pPr algn="ctr"/>
            <a:r>
              <a:rPr lang="ru-RU" dirty="0">
                <a:latin typeface="Arial" panose="020B0604020202020204" pitchFamily="34" charset="0"/>
                <a:cs typeface="Arial" panose="020B0604020202020204" pitchFamily="34" charset="0"/>
              </a:rPr>
              <a:t>Одним из инициаторов создания данного объединения является студентка Гарварда </a:t>
            </a:r>
            <a:r>
              <a:rPr lang="ru-RU" dirty="0" err="1">
                <a:latin typeface="Arial" panose="020B0604020202020204" pitchFamily="34" charset="0"/>
                <a:cs typeface="Arial" panose="020B0604020202020204" pitchFamily="34" charset="0"/>
              </a:rPr>
              <a:t>Изабель</a:t>
            </a:r>
            <a:r>
              <a:rPr lang="ru-RU" dirty="0">
                <a:latin typeface="Arial" panose="020B0604020202020204" pitchFamily="34" charset="0"/>
                <a:cs typeface="Arial" panose="020B0604020202020204" pitchFamily="34" charset="0"/>
              </a:rPr>
              <a:t> Мета.</a:t>
            </a:r>
          </a:p>
          <a:p>
            <a:pPr algn="just"/>
            <a:endParaRPr lang="ru-RU" dirty="0">
              <a:latin typeface="Georgia" panose="02040502050405020303" pitchFamily="18" charset="0"/>
            </a:endParaRPr>
          </a:p>
        </p:txBody>
      </p:sp>
      <p:pic>
        <p:nvPicPr>
          <p:cNvPr id="4" name="Рисунок 3"/>
          <p:cNvPicPr>
            <a:picLocks noChangeAspect="1"/>
          </p:cNvPicPr>
          <p:nvPr/>
        </p:nvPicPr>
        <p:blipFill>
          <a:blip r:embed="rId2"/>
          <a:stretch>
            <a:fillRect/>
          </a:stretch>
        </p:blipFill>
        <p:spPr>
          <a:xfrm>
            <a:off x="3865045" y="532262"/>
            <a:ext cx="1027678" cy="665563"/>
          </a:xfrm>
          <a:prstGeom prst="rect">
            <a:avLst/>
          </a:prstGeom>
        </p:spPr>
      </p:pic>
      <p:pic>
        <p:nvPicPr>
          <p:cNvPr id="5" name="Рисунок 4"/>
          <p:cNvPicPr>
            <a:picLocks noChangeAspect="1"/>
          </p:cNvPicPr>
          <p:nvPr/>
        </p:nvPicPr>
        <p:blipFill>
          <a:blip r:embed="rId3"/>
          <a:stretch>
            <a:fillRect/>
          </a:stretch>
        </p:blipFill>
        <p:spPr>
          <a:xfrm>
            <a:off x="6102313" y="2898574"/>
            <a:ext cx="2041608" cy="166627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3126" y="2966481"/>
            <a:ext cx="1262419" cy="1530457"/>
          </a:xfrm>
          <a:prstGeom prst="rect">
            <a:avLst/>
          </a:prstGeom>
        </p:spPr>
      </p:pic>
      <p:sp>
        <p:nvSpPr>
          <p:cNvPr id="7" name="TextBox 6">
            <a:extLst>
              <a:ext uri="{FF2B5EF4-FFF2-40B4-BE49-F238E27FC236}">
                <a16:creationId xmlns:a16="http://schemas.microsoft.com/office/drawing/2014/main" xmlns="" id="{E6120BB7-3C4C-6543-F8D5-3F39E7049600}"/>
              </a:ext>
            </a:extLst>
          </p:cNvPr>
          <p:cNvSpPr txBox="1"/>
          <p:nvPr/>
        </p:nvSpPr>
        <p:spPr>
          <a:xfrm>
            <a:off x="5365262" y="4634889"/>
            <a:ext cx="3515709" cy="307777"/>
          </a:xfrm>
          <a:prstGeom prst="rect">
            <a:avLst/>
          </a:prstGeom>
          <a:noFill/>
        </p:spPr>
        <p:txBody>
          <a:bodyPr wrap="square">
            <a:spAutoFit/>
          </a:bodyPr>
          <a:lstStyle/>
          <a:p>
            <a:pPr algn="ctr"/>
            <a:r>
              <a:rPr lang="ru-RU" dirty="0"/>
              <a:t>Источник:</a:t>
            </a:r>
            <a:r>
              <a:rPr lang="en-US" dirty="0"/>
              <a:t>https://english.fas.harvard.edu/</a:t>
            </a:r>
            <a:endParaRPr lang="ru-RU" dirty="0"/>
          </a:p>
        </p:txBody>
      </p:sp>
    </p:spTree>
    <p:extLst>
      <p:ext uri="{BB962C8B-B14F-4D97-AF65-F5344CB8AC3E}">
        <p14:creationId xmlns:p14="http://schemas.microsoft.com/office/powerpoint/2010/main" val="29062035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a:extLst>
              <a:ext uri="{FF2B5EF4-FFF2-40B4-BE49-F238E27FC236}">
                <a16:creationId xmlns:a16="http://schemas.microsoft.com/office/drawing/2014/main" xmlns="" id="{0493833C-4A44-B97F-478F-CA5EB09354EC}"/>
              </a:ext>
            </a:extLst>
          </p:cNvPr>
          <p:cNvSpPr/>
          <p:nvPr/>
        </p:nvSpPr>
        <p:spPr>
          <a:xfrm>
            <a:off x="2933141" y="485957"/>
            <a:ext cx="3505200" cy="172974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Nazarbayev University Literary Clubs</a:t>
            </a:r>
            <a:endParaRPr lang="ru-RU" dirty="0">
              <a:solidFill>
                <a:schemeClr val="tx1"/>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xmlns="" id="{A5157319-5CD6-C015-FF04-BE2D3C94D6A1}"/>
              </a:ext>
            </a:extLst>
          </p:cNvPr>
          <p:cNvSpPr txBox="1"/>
          <p:nvPr/>
        </p:nvSpPr>
        <p:spPr>
          <a:xfrm>
            <a:off x="3995306" y="3550279"/>
            <a:ext cx="1479892" cy="307777"/>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NU Writers Club</a:t>
            </a:r>
            <a:endParaRPr lang="ru-RU"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xmlns="" id="{06349F2B-F556-4F78-D2C4-E53303FB3469}"/>
              </a:ext>
            </a:extLst>
          </p:cNvPr>
          <p:cNvSpPr txBox="1"/>
          <p:nvPr/>
        </p:nvSpPr>
        <p:spPr>
          <a:xfrm>
            <a:off x="6721701" y="3151779"/>
            <a:ext cx="1430200" cy="307777"/>
          </a:xfrm>
          <a:prstGeom prst="rect">
            <a:avLst/>
          </a:prstGeom>
          <a:noFill/>
        </p:spPr>
        <p:txBody>
          <a:bodyPr wrap="none" rtlCol="0">
            <a:spAutoFit/>
          </a:bodyPr>
          <a:lstStyle/>
          <a:p>
            <a:pPr algn="ctr"/>
            <a:r>
              <a:rPr lang="en-US" dirty="0">
                <a:latin typeface="Arial" panose="020B0604020202020204" pitchFamily="34" charset="0"/>
                <a:cs typeface="Arial" panose="020B0604020202020204" pitchFamily="34" charset="0"/>
              </a:rPr>
              <a:t>NU Poetry Club</a:t>
            </a:r>
            <a:endParaRPr lang="ru-RU"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xmlns="" id="{D67ED599-EC84-2099-9C7E-A60E85D75B34}"/>
              </a:ext>
            </a:extLst>
          </p:cNvPr>
          <p:cNvSpPr txBox="1"/>
          <p:nvPr/>
        </p:nvSpPr>
        <p:spPr>
          <a:xfrm>
            <a:off x="1446153" y="3131820"/>
            <a:ext cx="1482730" cy="307777"/>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NU Book Club</a:t>
            </a:r>
            <a:endParaRPr lang="ru-RU" dirty="0">
              <a:latin typeface="Arial" panose="020B0604020202020204" pitchFamily="34" charset="0"/>
              <a:cs typeface="Arial" panose="020B0604020202020204" pitchFamily="34" charset="0"/>
            </a:endParaRPr>
          </a:p>
        </p:txBody>
      </p:sp>
      <p:cxnSp>
        <p:nvCxnSpPr>
          <p:cNvPr id="4" name="Прямая со стрелкой 3">
            <a:extLst>
              <a:ext uri="{FF2B5EF4-FFF2-40B4-BE49-F238E27FC236}">
                <a16:creationId xmlns:a16="http://schemas.microsoft.com/office/drawing/2014/main" xmlns="" id="{F13A2DEB-7938-B62E-9003-BF2FF92F2E19}"/>
              </a:ext>
            </a:extLst>
          </p:cNvPr>
          <p:cNvCxnSpPr/>
          <p:nvPr/>
        </p:nvCxnSpPr>
        <p:spPr>
          <a:xfrm flipH="1">
            <a:off x="2459421" y="2104697"/>
            <a:ext cx="993227" cy="8828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a:extLst>
              <a:ext uri="{FF2B5EF4-FFF2-40B4-BE49-F238E27FC236}">
                <a16:creationId xmlns:a16="http://schemas.microsoft.com/office/drawing/2014/main" xmlns="" id="{7E346BB7-6282-EADA-8168-5A221C0E0C26}"/>
              </a:ext>
            </a:extLst>
          </p:cNvPr>
          <p:cNvCxnSpPr/>
          <p:nvPr/>
        </p:nvCxnSpPr>
        <p:spPr>
          <a:xfrm>
            <a:off x="4650828" y="2364828"/>
            <a:ext cx="0" cy="10747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a:extLst>
              <a:ext uri="{FF2B5EF4-FFF2-40B4-BE49-F238E27FC236}">
                <a16:creationId xmlns:a16="http://schemas.microsoft.com/office/drawing/2014/main" xmlns="" id="{58D01C69-62A7-3A88-0232-399F5B88DB42}"/>
              </a:ext>
            </a:extLst>
          </p:cNvPr>
          <p:cNvCxnSpPr/>
          <p:nvPr/>
        </p:nvCxnSpPr>
        <p:spPr>
          <a:xfrm>
            <a:off x="6046076" y="2104697"/>
            <a:ext cx="1072055" cy="8828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1128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1F6E7AD4-2D44-A60A-7C84-A42EAEA8E2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2376" y="1542485"/>
            <a:ext cx="3193576" cy="2790680"/>
          </a:xfrm>
          <a:prstGeom prst="rect">
            <a:avLst/>
          </a:prstGeom>
        </p:spPr>
      </p:pic>
      <p:pic>
        <p:nvPicPr>
          <p:cNvPr id="5" name="Рисунок 4">
            <a:extLst>
              <a:ext uri="{FF2B5EF4-FFF2-40B4-BE49-F238E27FC236}">
                <a16:creationId xmlns:a16="http://schemas.microsoft.com/office/drawing/2014/main" xmlns="" id="{FF8EBBE7-273B-EA8F-CD9F-5EB139103B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7701" y="1542485"/>
            <a:ext cx="3079799" cy="2750820"/>
          </a:xfrm>
          <a:prstGeom prst="rect">
            <a:avLst/>
          </a:prstGeom>
        </p:spPr>
      </p:pic>
      <p:sp>
        <p:nvSpPr>
          <p:cNvPr id="8" name="Заголовок 7">
            <a:extLst>
              <a:ext uri="{FF2B5EF4-FFF2-40B4-BE49-F238E27FC236}">
                <a16:creationId xmlns:a16="http://schemas.microsoft.com/office/drawing/2014/main" xmlns="" id="{6F779C0D-1972-8758-ECE4-D02E8310FC2F}"/>
              </a:ext>
            </a:extLst>
          </p:cNvPr>
          <p:cNvSpPr>
            <a:spLocks noGrp="1"/>
          </p:cNvSpPr>
          <p:nvPr>
            <p:ph type="title"/>
          </p:nvPr>
        </p:nvSpPr>
        <p:spPr>
          <a:xfrm>
            <a:off x="731520" y="236220"/>
            <a:ext cx="7406640" cy="1017270"/>
          </a:xfrm>
        </p:spPr>
        <p:txBody>
          <a:bodyPr>
            <a:normAutofit/>
          </a:bodyPr>
          <a:lstStyle/>
          <a:p>
            <a:pPr algn="ctr"/>
            <a:r>
              <a:rPr lang="ru-RU" sz="2000" dirty="0">
                <a:latin typeface="Arial" panose="020B0604020202020204" pitchFamily="34" charset="0"/>
                <a:cs typeface="Arial" panose="020B0604020202020204" pitchFamily="34" charset="0"/>
              </a:rPr>
              <a:t>Встреча между представителем </a:t>
            </a:r>
            <a:r>
              <a:rPr lang="en-US" sz="2000" dirty="0">
                <a:latin typeface="Arial" panose="020B0604020202020204" pitchFamily="34" charset="0"/>
                <a:cs typeface="Arial" panose="020B0604020202020204" pitchFamily="34" charset="0"/>
              </a:rPr>
              <a:t>NU Book Club </a:t>
            </a:r>
            <a:r>
              <a:rPr lang="ru-RU" sz="2000" dirty="0">
                <a:latin typeface="Arial" panose="020B0604020202020204" pitchFamily="34" charset="0"/>
                <a:cs typeface="Arial" panose="020B0604020202020204" pitchFamily="34" charset="0"/>
              </a:rPr>
              <a:t>и международной школы </a:t>
            </a:r>
            <a:r>
              <a:rPr lang="en-US" sz="2000" dirty="0">
                <a:latin typeface="Arial" panose="020B0604020202020204" pitchFamily="34" charset="0"/>
                <a:cs typeface="Arial" panose="020B0604020202020204" pitchFamily="34" charset="0"/>
              </a:rPr>
              <a:t>Spectrum</a:t>
            </a:r>
            <a:r>
              <a:rPr lang="ru-RU" sz="2000" dirty="0">
                <a:latin typeface="Arial" panose="020B0604020202020204" pitchFamily="34" charset="0"/>
                <a:cs typeface="Arial" panose="020B0604020202020204" pitchFamily="34" charset="0"/>
              </a:rPr>
              <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9 марта 2022г.</a:t>
            </a:r>
          </a:p>
        </p:txBody>
      </p:sp>
    </p:spTree>
    <p:extLst>
      <p:ext uri="{BB962C8B-B14F-4D97-AF65-F5344CB8AC3E}">
        <p14:creationId xmlns:p14="http://schemas.microsoft.com/office/powerpoint/2010/main" val="39528459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11F6022A-0FDD-610A-4BA8-B538D599F82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4959" y="1089917"/>
            <a:ext cx="4006058" cy="3024883"/>
          </a:xfrm>
          <a:prstGeom prst="rect">
            <a:avLst/>
          </a:prstGeom>
        </p:spPr>
      </p:pic>
      <p:pic>
        <p:nvPicPr>
          <p:cNvPr id="2" name="Рисунок 1">
            <a:extLst>
              <a:ext uri="{FF2B5EF4-FFF2-40B4-BE49-F238E27FC236}">
                <a16:creationId xmlns:a16="http://schemas.microsoft.com/office/drawing/2014/main" xmlns="" id="{528C9A74-426C-7807-076A-D5A8F7AE21FF}"/>
              </a:ext>
            </a:extLst>
          </p:cNvPr>
          <p:cNvPicPr>
            <a:picLocks noChangeAspect="1"/>
          </p:cNvPicPr>
          <p:nvPr/>
        </p:nvPicPr>
        <p:blipFill>
          <a:blip r:embed="rId3"/>
          <a:stretch>
            <a:fillRect/>
          </a:stretch>
        </p:blipFill>
        <p:spPr>
          <a:xfrm>
            <a:off x="4872251" y="1089917"/>
            <a:ext cx="4121624" cy="3055104"/>
          </a:xfrm>
          <a:prstGeom prst="rect">
            <a:avLst/>
          </a:prstGeom>
        </p:spPr>
      </p:pic>
    </p:spTree>
    <p:extLst>
      <p:ext uri="{BB962C8B-B14F-4D97-AF65-F5344CB8AC3E}">
        <p14:creationId xmlns:p14="http://schemas.microsoft.com/office/powerpoint/2010/main" val="15636729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xmlns="" id="{D3D37D8D-BE43-82B6-DE40-0D43B37CFB75}"/>
              </a:ext>
            </a:extLst>
          </p:cNvPr>
          <p:cNvPicPr>
            <a:picLocks noChangeAspect="1"/>
          </p:cNvPicPr>
          <p:nvPr/>
        </p:nvPicPr>
        <p:blipFill>
          <a:blip r:embed="rId2"/>
          <a:stretch>
            <a:fillRect/>
          </a:stretch>
        </p:blipFill>
        <p:spPr>
          <a:xfrm>
            <a:off x="1156765" y="493054"/>
            <a:ext cx="7035421" cy="4419600"/>
          </a:xfrm>
          <a:prstGeom prst="rect">
            <a:avLst/>
          </a:prstGeom>
        </p:spPr>
      </p:pic>
      <p:sp>
        <p:nvSpPr>
          <p:cNvPr id="4" name="Заголовок 3">
            <a:extLst>
              <a:ext uri="{FF2B5EF4-FFF2-40B4-BE49-F238E27FC236}">
                <a16:creationId xmlns:a16="http://schemas.microsoft.com/office/drawing/2014/main" xmlns="" id="{E35E0EB3-0765-EB2E-4B3A-683CD8EBBA6C}"/>
              </a:ext>
            </a:extLst>
          </p:cNvPr>
          <p:cNvSpPr>
            <a:spLocks noGrp="1"/>
          </p:cNvSpPr>
          <p:nvPr>
            <p:ph type="title"/>
          </p:nvPr>
        </p:nvSpPr>
        <p:spPr>
          <a:xfrm>
            <a:off x="3569969" y="136478"/>
            <a:ext cx="2421397" cy="713152"/>
          </a:xfrm>
        </p:spPr>
        <p:txBody>
          <a:bodyPr>
            <a:normAutofit/>
          </a:bodyPr>
          <a:lstStyle/>
          <a:p>
            <a:r>
              <a:rPr lang="ru-RU" sz="2000" dirty="0">
                <a:latin typeface="Arial" panose="020B0604020202020204" pitchFamily="34" charset="0"/>
                <a:cs typeface="Arial" panose="020B0604020202020204" pitchFamily="34" charset="0"/>
              </a:rPr>
              <a:t>19 января 2022г.</a:t>
            </a:r>
          </a:p>
        </p:txBody>
      </p:sp>
    </p:spTree>
    <p:extLst>
      <p:ext uri="{BB962C8B-B14F-4D97-AF65-F5344CB8AC3E}">
        <p14:creationId xmlns:p14="http://schemas.microsoft.com/office/powerpoint/2010/main" val="828740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ED0479BE-1E39-8E98-6BEC-60B8FC187B97}"/>
              </a:ext>
            </a:extLst>
          </p:cNvPr>
          <p:cNvPicPr>
            <a:picLocks noChangeAspect="1"/>
          </p:cNvPicPr>
          <p:nvPr/>
        </p:nvPicPr>
        <p:blipFill>
          <a:blip r:embed="rId2"/>
          <a:stretch>
            <a:fillRect/>
          </a:stretch>
        </p:blipFill>
        <p:spPr>
          <a:xfrm>
            <a:off x="2129052" y="1625789"/>
            <a:ext cx="5111086" cy="3409950"/>
          </a:xfrm>
          <a:prstGeom prst="rect">
            <a:avLst/>
          </a:prstGeom>
        </p:spPr>
      </p:pic>
      <p:sp>
        <p:nvSpPr>
          <p:cNvPr id="2" name="Заголовок 1">
            <a:extLst>
              <a:ext uri="{FF2B5EF4-FFF2-40B4-BE49-F238E27FC236}">
                <a16:creationId xmlns:a16="http://schemas.microsoft.com/office/drawing/2014/main" xmlns="" id="{E644DEB5-8432-2390-3740-CFC77EB1D3EA}"/>
              </a:ext>
            </a:extLst>
          </p:cNvPr>
          <p:cNvSpPr>
            <a:spLocks noGrp="1"/>
          </p:cNvSpPr>
          <p:nvPr>
            <p:ph type="title"/>
          </p:nvPr>
        </p:nvSpPr>
        <p:spPr>
          <a:xfrm>
            <a:off x="628650" y="342424"/>
            <a:ext cx="7886700" cy="914876"/>
          </a:xfrm>
        </p:spPr>
        <p:txBody>
          <a:bodyPr>
            <a:noAutofit/>
          </a:bodyPr>
          <a:lstStyle/>
          <a:p>
            <a:pPr algn="ctr"/>
            <a:r>
              <a:rPr lang="ru-RU" sz="2000" dirty="0">
                <a:solidFill>
                  <a:schemeClr val="tx1"/>
                </a:solidFill>
                <a:latin typeface="Arial" panose="020B0604020202020204" pitchFamily="34" charset="0"/>
                <a:cs typeface="Arial" panose="020B0604020202020204" pitchFamily="34" charset="0"/>
              </a:rPr>
              <a:t>Мероприятие, посвящённое </a:t>
            </a:r>
            <a:r>
              <a:rPr lang="ru-RU" sz="2000" dirty="0">
                <a:solidFill>
                  <a:schemeClr val="tx1"/>
                </a:solidFill>
                <a:latin typeface="Arial" panose="020B0604020202020204" pitchFamily="34" charset="0"/>
                <a:ea typeface="Calibri" panose="020F0502020204030204" pitchFamily="34" charset="0"/>
                <a:cs typeface="Arial" panose="020B0604020202020204" pitchFamily="34" charset="0"/>
              </a:rPr>
              <a:t>творчеству казахского поэта </a:t>
            </a:r>
            <a:br>
              <a:rPr lang="ru-RU" sz="2000" dirty="0">
                <a:solidFill>
                  <a:schemeClr val="tx1"/>
                </a:solidFill>
                <a:latin typeface="Arial" panose="020B0604020202020204" pitchFamily="34" charset="0"/>
                <a:ea typeface="Calibri" panose="020F0502020204030204" pitchFamily="34" charset="0"/>
                <a:cs typeface="Arial" panose="020B0604020202020204" pitchFamily="34" charset="0"/>
              </a:rPr>
            </a:br>
            <a:r>
              <a:rPr lang="ru-RU" sz="2000" dirty="0">
                <a:solidFill>
                  <a:schemeClr val="tx1"/>
                </a:solidFill>
                <a:latin typeface="Arial" panose="020B0604020202020204" pitchFamily="34" charset="0"/>
                <a:ea typeface="Calibri" panose="020F0502020204030204" pitchFamily="34" charset="0"/>
                <a:cs typeface="Arial" panose="020B0604020202020204" pitchFamily="34" charset="0"/>
              </a:rPr>
              <a:t>Ахмета Байтурсынова </a:t>
            </a:r>
            <a:br>
              <a:rPr lang="ru-RU" sz="2000" dirty="0">
                <a:solidFill>
                  <a:schemeClr val="tx1"/>
                </a:solidFill>
                <a:latin typeface="Arial" panose="020B0604020202020204" pitchFamily="34" charset="0"/>
                <a:ea typeface="Calibri" panose="020F0502020204030204" pitchFamily="34" charset="0"/>
                <a:cs typeface="Arial" panose="020B0604020202020204" pitchFamily="34" charset="0"/>
              </a:rPr>
            </a:br>
            <a:r>
              <a:rPr lang="ru-RU" sz="2000" dirty="0">
                <a:solidFill>
                  <a:schemeClr val="tx1"/>
                </a:solidFill>
                <a:latin typeface="Arial" panose="020B0604020202020204" pitchFamily="34" charset="0"/>
                <a:ea typeface="Calibri" panose="020F0502020204030204" pitchFamily="34" charset="0"/>
                <a:cs typeface="Arial" panose="020B0604020202020204" pitchFamily="34" charset="0"/>
              </a:rPr>
              <a:t>в рамках акции «Одна страна-одна книга»</a:t>
            </a:r>
            <a:br>
              <a:rPr lang="ru-RU" sz="2000" dirty="0">
                <a:solidFill>
                  <a:schemeClr val="tx1"/>
                </a:solidFill>
                <a:latin typeface="Arial" panose="020B0604020202020204" pitchFamily="34" charset="0"/>
                <a:ea typeface="Calibri" panose="020F0502020204030204" pitchFamily="34" charset="0"/>
                <a:cs typeface="Arial" panose="020B0604020202020204" pitchFamily="34" charset="0"/>
              </a:rPr>
            </a:br>
            <a:r>
              <a:rPr lang="ru-RU" sz="2000" dirty="0">
                <a:solidFill>
                  <a:schemeClr val="tx1"/>
                </a:solidFill>
                <a:latin typeface="Arial" panose="020B0604020202020204" pitchFamily="34" charset="0"/>
                <a:ea typeface="Calibri" panose="020F0502020204030204" pitchFamily="34" charset="0"/>
                <a:cs typeface="Arial" panose="020B0604020202020204" pitchFamily="34" charset="0"/>
              </a:rPr>
              <a:t>24 марта 2022г.</a:t>
            </a:r>
            <a:br>
              <a:rPr lang="ru-RU" sz="2000" dirty="0">
                <a:solidFill>
                  <a:schemeClr val="tx1"/>
                </a:solidFill>
                <a:latin typeface="Arial" panose="020B0604020202020204" pitchFamily="34" charset="0"/>
                <a:ea typeface="Calibri" panose="020F0502020204030204" pitchFamily="34" charset="0"/>
                <a:cs typeface="Arial" panose="020B0604020202020204" pitchFamily="34" charset="0"/>
              </a:rPr>
            </a:br>
            <a:endParaRPr lang="ru-RU"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607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36F0F97D-8D30-1D99-646E-AB9E6D60F3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03011" y="1202097"/>
            <a:ext cx="4157665" cy="2945046"/>
          </a:xfrm>
          <a:prstGeom prst="rect">
            <a:avLst/>
          </a:prstGeom>
        </p:spPr>
      </p:pic>
      <p:pic>
        <p:nvPicPr>
          <p:cNvPr id="6" name="Рисунок 5">
            <a:extLst>
              <a:ext uri="{FF2B5EF4-FFF2-40B4-BE49-F238E27FC236}">
                <a16:creationId xmlns:a16="http://schemas.microsoft.com/office/drawing/2014/main" xmlns="" id="{832E51CA-181E-29CA-04B8-1D49CE5534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 y="327745"/>
            <a:ext cx="3718559" cy="2244005"/>
          </a:xfrm>
          <a:prstGeom prst="rect">
            <a:avLst/>
          </a:prstGeom>
        </p:spPr>
      </p:pic>
      <p:pic>
        <p:nvPicPr>
          <p:cNvPr id="8" name="Рисунок 7">
            <a:extLst>
              <a:ext uri="{FF2B5EF4-FFF2-40B4-BE49-F238E27FC236}">
                <a16:creationId xmlns:a16="http://schemas.microsoft.com/office/drawing/2014/main" xmlns="" id="{167D7D72-2496-803C-7DC4-15D7EDEC80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540" y="2674621"/>
            <a:ext cx="3718559" cy="2244005"/>
          </a:xfrm>
          <a:prstGeom prst="rect">
            <a:avLst/>
          </a:prstGeom>
        </p:spPr>
      </p:pic>
    </p:spTree>
    <p:extLst>
      <p:ext uri="{BB962C8B-B14F-4D97-AF65-F5344CB8AC3E}">
        <p14:creationId xmlns:p14="http://schemas.microsoft.com/office/powerpoint/2010/main" val="2933180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9E9CA6E-442F-6D41-4A66-22E090DF234C}"/>
              </a:ext>
            </a:extLst>
          </p:cNvPr>
          <p:cNvSpPr>
            <a:spLocks noGrp="1"/>
          </p:cNvSpPr>
          <p:nvPr>
            <p:ph type="title"/>
          </p:nvPr>
        </p:nvSpPr>
        <p:spPr/>
        <p:txBody>
          <a:bodyPr>
            <a:noAutofit/>
          </a:bodyPr>
          <a:lstStyle/>
          <a:p>
            <a:pPr algn="ctr"/>
            <a:r>
              <a:rPr lang="ru-RU" sz="2000" dirty="0">
                <a:latin typeface="Arial" panose="020B0604020202020204" pitchFamily="34" charset="0"/>
                <a:cs typeface="Arial" panose="020B0604020202020204" pitchFamily="34" charset="0"/>
              </a:rPr>
              <a:t>Творческий вечер, посвящённый повести «Белый клык» американского писателя </a:t>
            </a:r>
            <a:r>
              <a:rPr lang="ru-RU" sz="2000" dirty="0" err="1">
                <a:latin typeface="Arial" panose="020B0604020202020204" pitchFamily="34" charset="0"/>
                <a:cs typeface="Arial" panose="020B0604020202020204" pitchFamily="34" charset="0"/>
              </a:rPr>
              <a:t>Д.Лондона</a:t>
            </a:r>
            <a:r>
              <a:rPr lang="ru-RU" sz="2000" dirty="0">
                <a:latin typeface="Arial" panose="020B0604020202020204" pitchFamily="34" charset="0"/>
                <a:cs typeface="Arial" panose="020B0604020202020204" pitchFamily="34" charset="0"/>
              </a:rPr>
              <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30 мая 2022г.</a:t>
            </a:r>
          </a:p>
        </p:txBody>
      </p:sp>
      <p:pic>
        <p:nvPicPr>
          <p:cNvPr id="3" name="Рисунок 2">
            <a:extLst>
              <a:ext uri="{FF2B5EF4-FFF2-40B4-BE49-F238E27FC236}">
                <a16:creationId xmlns:a16="http://schemas.microsoft.com/office/drawing/2014/main" xmlns="" id="{34D6D3BE-46E6-C429-5CF0-BC8A5AC95EFE}"/>
              </a:ext>
            </a:extLst>
          </p:cNvPr>
          <p:cNvPicPr>
            <a:picLocks noChangeAspect="1"/>
          </p:cNvPicPr>
          <p:nvPr/>
        </p:nvPicPr>
        <p:blipFill>
          <a:blip r:embed="rId2"/>
          <a:stretch>
            <a:fillRect/>
          </a:stretch>
        </p:blipFill>
        <p:spPr>
          <a:xfrm>
            <a:off x="1600200" y="1325880"/>
            <a:ext cx="6339840" cy="3451860"/>
          </a:xfrm>
          <a:prstGeom prst="rect">
            <a:avLst/>
          </a:prstGeom>
        </p:spPr>
      </p:pic>
    </p:spTree>
    <p:extLst>
      <p:ext uri="{BB962C8B-B14F-4D97-AF65-F5344CB8AC3E}">
        <p14:creationId xmlns:p14="http://schemas.microsoft.com/office/powerpoint/2010/main" val="272122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DAC70BA3-ADB4-8C08-0D7E-64C1C71023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8477" y="1719732"/>
            <a:ext cx="4063962" cy="3154680"/>
          </a:xfrm>
          <a:prstGeom prst="rect">
            <a:avLst/>
          </a:prstGeom>
        </p:spPr>
      </p:pic>
      <p:pic>
        <p:nvPicPr>
          <p:cNvPr id="5" name="Рисунок 4">
            <a:extLst>
              <a:ext uri="{FF2B5EF4-FFF2-40B4-BE49-F238E27FC236}">
                <a16:creationId xmlns:a16="http://schemas.microsoft.com/office/drawing/2014/main" xmlns="" id="{2E31419C-3960-F54E-4504-A6C69A136E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370" y="195732"/>
            <a:ext cx="4121624" cy="3048000"/>
          </a:xfrm>
          <a:prstGeom prst="rect">
            <a:avLst/>
          </a:prstGeom>
        </p:spPr>
      </p:pic>
    </p:spTree>
    <p:extLst>
      <p:ext uri="{BB962C8B-B14F-4D97-AF65-F5344CB8AC3E}">
        <p14:creationId xmlns:p14="http://schemas.microsoft.com/office/powerpoint/2010/main" val="3222387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55323" y="1503229"/>
            <a:ext cx="4994694" cy="871072"/>
          </a:xfrm>
          <a:prstGeom prst="rect">
            <a:avLst/>
          </a:prstGeom>
        </p:spPr>
        <p:txBody>
          <a:bodyPr wrap="square">
            <a:spAutoFit/>
          </a:bodyPr>
          <a:lstStyle/>
          <a:p>
            <a:pPr marL="0" indent="0" eaLnBrk="1" hangingPunct="1">
              <a:lnSpc>
                <a:spcPct val="80000"/>
              </a:lnSpc>
              <a:buClr>
                <a:srgbClr val="CC9900"/>
              </a:buClr>
              <a:buNone/>
            </a:pPr>
            <a:endParaRPr lang="ru-RU" kern="1200" dirty="0">
              <a:solidFill>
                <a:srgbClr val="002060"/>
              </a:solidFill>
            </a:endParaRPr>
          </a:p>
          <a:p>
            <a:pPr marL="0" indent="0" eaLnBrk="1" hangingPunct="1">
              <a:lnSpc>
                <a:spcPct val="150000"/>
              </a:lnSpc>
              <a:buClr>
                <a:srgbClr val="CC9900"/>
              </a:buClr>
              <a:buNone/>
            </a:pPr>
            <a:r>
              <a:rPr lang="ru-RU" kern="1200" dirty="0">
                <a:solidFill>
                  <a:schemeClr val="tx1"/>
                </a:solidFill>
                <a:latin typeface="Arial" panose="020B0604020202020204" pitchFamily="34" charset="0"/>
                <a:cs typeface="Arial" panose="020B0604020202020204" pitchFamily="34" charset="0"/>
              </a:rPr>
              <a:t>(“</a:t>
            </a:r>
            <a:r>
              <a:rPr lang="ru-RU" i="1" kern="1200" dirty="0">
                <a:solidFill>
                  <a:schemeClr val="tx1"/>
                </a:solidFill>
                <a:latin typeface="Arial" panose="020B0604020202020204" pitchFamily="34" charset="0"/>
                <a:cs typeface="Arial" panose="020B0604020202020204" pitchFamily="34" charset="0"/>
              </a:rPr>
              <a:t>I </a:t>
            </a:r>
            <a:r>
              <a:rPr lang="ru-RU" i="1" kern="1200" dirty="0" err="1">
                <a:solidFill>
                  <a:schemeClr val="tx1"/>
                </a:solidFill>
                <a:latin typeface="Arial" panose="020B0604020202020204" pitchFamily="34" charset="0"/>
                <a:cs typeface="Arial" panose="020B0604020202020204" pitchFamily="34" charset="0"/>
              </a:rPr>
              <a:t>repeat</a:t>
            </a:r>
            <a:r>
              <a:rPr lang="ru-RU" i="1" kern="1200" dirty="0">
                <a:solidFill>
                  <a:schemeClr val="tx1"/>
                </a:solidFill>
                <a:latin typeface="Arial" panose="020B0604020202020204" pitchFamily="34" charset="0"/>
                <a:cs typeface="Arial" panose="020B0604020202020204" pitchFamily="34" charset="0"/>
              </a:rPr>
              <a:t>, </a:t>
            </a:r>
            <a:r>
              <a:rPr lang="ru-RU" i="1" kern="1200" dirty="0" err="1">
                <a:solidFill>
                  <a:schemeClr val="tx1"/>
                </a:solidFill>
                <a:latin typeface="Arial" panose="020B0604020202020204" pitchFamily="34" charset="0"/>
                <a:cs typeface="Arial" panose="020B0604020202020204" pitchFamily="34" charset="0"/>
              </a:rPr>
              <a:t>they</a:t>
            </a:r>
            <a:r>
              <a:rPr lang="ru-RU" i="1" kern="1200" dirty="0">
                <a:solidFill>
                  <a:schemeClr val="tx1"/>
                </a:solidFill>
                <a:latin typeface="Arial" panose="020B0604020202020204" pitchFamily="34" charset="0"/>
                <a:cs typeface="Arial" panose="020B0604020202020204" pitchFamily="34" charset="0"/>
              </a:rPr>
              <a:t> </a:t>
            </a:r>
            <a:r>
              <a:rPr lang="ru-RU" i="1" kern="1200" dirty="0" err="1">
                <a:solidFill>
                  <a:schemeClr val="tx1"/>
                </a:solidFill>
                <a:latin typeface="Arial" panose="020B0604020202020204" pitchFamily="34" charset="0"/>
                <a:cs typeface="Arial" panose="020B0604020202020204" pitchFamily="34" charset="0"/>
              </a:rPr>
              <a:t>are</a:t>
            </a:r>
            <a:r>
              <a:rPr lang="ru-RU" i="1" kern="1200" dirty="0">
                <a:solidFill>
                  <a:schemeClr val="tx1"/>
                </a:solidFill>
                <a:latin typeface="Arial" panose="020B0604020202020204" pitchFamily="34" charset="0"/>
                <a:cs typeface="Arial" panose="020B0604020202020204" pitchFamily="34" charset="0"/>
              </a:rPr>
              <a:t> </a:t>
            </a:r>
            <a:r>
              <a:rPr lang="ru-RU" i="1" kern="1200" dirty="0" err="1">
                <a:solidFill>
                  <a:schemeClr val="tx1"/>
                </a:solidFill>
                <a:latin typeface="Arial" panose="020B0604020202020204" pitchFamily="34" charset="0"/>
                <a:cs typeface="Arial" panose="020B0604020202020204" pitchFamily="34" charset="0"/>
              </a:rPr>
              <a:t>in</a:t>
            </a:r>
            <a:r>
              <a:rPr lang="ru-RU" i="1" kern="1200" dirty="0">
                <a:solidFill>
                  <a:schemeClr val="tx1"/>
                </a:solidFill>
                <a:latin typeface="Arial" panose="020B0604020202020204" pitchFamily="34" charset="0"/>
                <a:cs typeface="Arial" panose="020B0604020202020204" pitchFamily="34" charset="0"/>
              </a:rPr>
              <a:t> </a:t>
            </a:r>
            <a:r>
              <a:rPr lang="ru-RU" i="1" kern="1200" dirty="0" err="1">
                <a:solidFill>
                  <a:schemeClr val="tx1"/>
                </a:solidFill>
                <a:latin typeface="Arial" panose="020B0604020202020204" pitchFamily="34" charset="0"/>
                <a:cs typeface="Arial" panose="020B0604020202020204" pitchFamily="34" charset="0"/>
              </a:rPr>
              <a:t>one</a:t>
            </a:r>
            <a:r>
              <a:rPr lang="ru-RU" i="1" kern="1200" dirty="0">
                <a:solidFill>
                  <a:schemeClr val="tx1"/>
                </a:solidFill>
                <a:latin typeface="Arial" panose="020B0604020202020204" pitchFamily="34" charset="0"/>
                <a:cs typeface="Arial" panose="020B0604020202020204" pitchFamily="34" charset="0"/>
              </a:rPr>
              <a:t> </a:t>
            </a:r>
            <a:r>
              <a:rPr lang="ru-RU" i="1" kern="1200" dirty="0" err="1">
                <a:solidFill>
                  <a:schemeClr val="tx1"/>
                </a:solidFill>
                <a:latin typeface="Arial" panose="020B0604020202020204" pitchFamily="34" charset="0"/>
                <a:cs typeface="Arial" panose="020B0604020202020204" pitchFamily="34" charset="0"/>
              </a:rPr>
              <a:t>word</a:t>
            </a:r>
            <a:r>
              <a:rPr lang="ru-RU" i="1" kern="1200" dirty="0">
                <a:solidFill>
                  <a:schemeClr val="tx1"/>
                </a:solidFill>
                <a:latin typeface="Arial" panose="020B0604020202020204" pitchFamily="34" charset="0"/>
                <a:cs typeface="Arial" panose="020B0604020202020204" pitchFamily="34" charset="0"/>
              </a:rPr>
              <a:t> </a:t>
            </a:r>
            <a:r>
              <a:rPr lang="ru-RU" b="1" i="1" kern="1200" dirty="0" err="1">
                <a:solidFill>
                  <a:schemeClr val="tx1"/>
                </a:solidFill>
                <a:latin typeface="Arial" panose="020B0604020202020204" pitchFamily="34" charset="0"/>
                <a:cs typeface="Arial" panose="020B0604020202020204" pitchFamily="34" charset="0"/>
              </a:rPr>
              <a:t>the</a:t>
            </a:r>
            <a:r>
              <a:rPr lang="ru-RU" b="1" i="1" kern="1200" dirty="0">
                <a:solidFill>
                  <a:schemeClr val="tx1"/>
                </a:solidFill>
                <a:latin typeface="Arial" panose="020B0604020202020204" pitchFamily="34" charset="0"/>
                <a:cs typeface="Arial" panose="020B0604020202020204" pitchFamily="34" charset="0"/>
              </a:rPr>
              <a:t> </a:t>
            </a:r>
            <a:r>
              <a:rPr lang="ru-RU" b="1" i="1" kern="1200" dirty="0" err="1">
                <a:solidFill>
                  <a:schemeClr val="tx1"/>
                </a:solidFill>
                <a:latin typeface="Arial" panose="020B0604020202020204" pitchFamily="34" charset="0"/>
                <a:cs typeface="Arial" panose="020B0604020202020204" pitchFamily="34" charset="0"/>
              </a:rPr>
              <a:t>culture</a:t>
            </a:r>
            <a:r>
              <a:rPr lang="ru-RU" b="1" i="1" kern="1200" dirty="0">
                <a:solidFill>
                  <a:schemeClr val="tx1"/>
                </a:solidFill>
                <a:latin typeface="Arial" panose="020B0604020202020204" pitchFamily="34" charset="0"/>
                <a:cs typeface="Arial" panose="020B0604020202020204" pitchFamily="34" charset="0"/>
              </a:rPr>
              <a:t> </a:t>
            </a:r>
            <a:r>
              <a:rPr lang="ru-RU" b="1" i="1" kern="1200" dirty="0" err="1">
                <a:solidFill>
                  <a:schemeClr val="tx1"/>
                </a:solidFill>
                <a:latin typeface="Arial" panose="020B0604020202020204" pitchFamily="34" charset="0"/>
                <a:cs typeface="Arial" panose="020B0604020202020204" pitchFamily="34" charset="0"/>
              </a:rPr>
              <a:t>of</a:t>
            </a:r>
            <a:r>
              <a:rPr lang="ru-RU" b="1" i="1" kern="1200" dirty="0">
                <a:solidFill>
                  <a:schemeClr val="tx1"/>
                </a:solidFill>
                <a:latin typeface="Arial" panose="020B0604020202020204" pitchFamily="34" charset="0"/>
                <a:cs typeface="Arial" panose="020B0604020202020204" pitchFamily="34" charset="0"/>
              </a:rPr>
              <a:t> </a:t>
            </a:r>
            <a:r>
              <a:rPr lang="ru-RU" b="1" i="1" kern="1200" dirty="0" err="1">
                <a:solidFill>
                  <a:schemeClr val="tx1"/>
                </a:solidFill>
                <a:latin typeface="Arial" panose="020B0604020202020204" pitchFamily="34" charset="0"/>
                <a:cs typeface="Arial" panose="020B0604020202020204" pitchFamily="34" charset="0"/>
              </a:rPr>
              <a:t>the</a:t>
            </a:r>
            <a:r>
              <a:rPr lang="ru-RU" b="1" i="1" kern="1200" dirty="0">
                <a:solidFill>
                  <a:schemeClr val="tx1"/>
                </a:solidFill>
                <a:latin typeface="Arial" panose="020B0604020202020204" pitchFamily="34" charset="0"/>
                <a:cs typeface="Arial" panose="020B0604020202020204" pitchFamily="34" charset="0"/>
              </a:rPr>
              <a:t> </a:t>
            </a:r>
            <a:r>
              <a:rPr lang="ru-RU" b="1" i="1" kern="1200" dirty="0" err="1">
                <a:solidFill>
                  <a:schemeClr val="tx1"/>
                </a:solidFill>
                <a:latin typeface="Arial" panose="020B0604020202020204" pitchFamily="34" charset="0"/>
                <a:cs typeface="Arial" panose="020B0604020202020204" pitchFamily="34" charset="0"/>
              </a:rPr>
              <a:t>intellect</a:t>
            </a:r>
            <a:r>
              <a:rPr lang="ru-RU" b="1" i="1" kern="1200" dirty="0">
                <a:solidFill>
                  <a:schemeClr val="tx1"/>
                </a:solidFill>
                <a:latin typeface="Arial" panose="020B0604020202020204" pitchFamily="34" charset="0"/>
                <a:cs typeface="Arial" panose="020B0604020202020204" pitchFamily="34" charset="0"/>
              </a:rPr>
              <a:t> (культура интеллекта)</a:t>
            </a:r>
            <a:r>
              <a:rPr lang="ru-RU" kern="1200" dirty="0">
                <a:solidFill>
                  <a:schemeClr val="tx1"/>
                </a:solidFill>
                <a:latin typeface="Arial" panose="020B0604020202020204" pitchFamily="34" charset="0"/>
                <a:cs typeface="Arial" panose="020B0604020202020204" pitchFamily="34" charset="0"/>
              </a:rPr>
              <a:t>”)</a:t>
            </a:r>
            <a:endParaRPr lang="ru-RU" altLang="en-US" dirty="0">
              <a:solidFill>
                <a:schemeClr val="tx1"/>
              </a:solidFill>
              <a:latin typeface="Arial" panose="020B0604020202020204" pitchFamily="34" charset="0"/>
              <a:cs typeface="Arial" panose="020B0604020202020204" pitchFamily="34" charset="0"/>
            </a:endParaRPr>
          </a:p>
        </p:txBody>
      </p:sp>
      <p:sp>
        <p:nvSpPr>
          <p:cNvPr id="6" name="Заголовок 5"/>
          <p:cNvSpPr>
            <a:spLocks noGrp="1"/>
          </p:cNvSpPr>
          <p:nvPr>
            <p:ph type="title"/>
          </p:nvPr>
        </p:nvSpPr>
        <p:spPr>
          <a:xfrm>
            <a:off x="1862481" y="2658585"/>
            <a:ext cx="4012879" cy="430887"/>
          </a:xfrm>
        </p:spPr>
        <p:txBody>
          <a:bodyPr/>
          <a:lstStyle/>
          <a:p>
            <a:r>
              <a:rPr lang="ru-RU" altLang="en-US" sz="1400" dirty="0">
                <a:solidFill>
                  <a:schemeClr val="tx1"/>
                </a:solidFill>
                <a:latin typeface="Arial" panose="020B0604020202020204" pitchFamily="34" charset="0"/>
                <a:cs typeface="Arial" panose="020B0604020202020204" pitchFamily="34" charset="0"/>
              </a:rPr>
              <a:t>Джон </a:t>
            </a:r>
            <a:r>
              <a:rPr lang="ru-RU" altLang="en-US" sz="1400" dirty="0" err="1">
                <a:solidFill>
                  <a:schemeClr val="tx1"/>
                </a:solidFill>
                <a:latin typeface="Arial" panose="020B0604020202020204" pitchFamily="34" charset="0"/>
                <a:cs typeface="Arial" panose="020B0604020202020204" pitchFamily="34" charset="0"/>
              </a:rPr>
              <a:t>Ньюмен</a:t>
            </a:r>
            <a:r>
              <a:rPr lang="ru-RU" altLang="en-US" sz="1400" dirty="0">
                <a:solidFill>
                  <a:schemeClr val="tx1"/>
                </a:solidFill>
                <a:latin typeface="Arial" panose="020B0604020202020204" pitchFamily="34" charset="0"/>
                <a:cs typeface="Arial" panose="020B0604020202020204" pitchFamily="34" charset="0"/>
              </a:rPr>
              <a:t>, «Идея университета» (1852)</a:t>
            </a:r>
            <a:endParaRPr lang="ru-RU" sz="1400" dirty="0">
              <a:solidFill>
                <a:schemeClr val="tx1"/>
              </a:solidFill>
              <a:latin typeface="Arial" panose="020B0604020202020204" pitchFamily="34"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6200703" y="519680"/>
            <a:ext cx="1724025" cy="2657475"/>
          </a:xfrm>
          <a:prstGeom prst="rect">
            <a:avLst/>
          </a:prstGeom>
        </p:spPr>
      </p:pic>
    </p:spTree>
    <p:extLst>
      <p:ext uri="{BB962C8B-B14F-4D97-AF65-F5344CB8AC3E}">
        <p14:creationId xmlns:p14="http://schemas.microsoft.com/office/powerpoint/2010/main" val="36264296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49464D2-EE32-0140-CFFA-26AA73C94939}"/>
              </a:ext>
            </a:extLst>
          </p:cNvPr>
          <p:cNvSpPr>
            <a:spLocks noGrp="1"/>
          </p:cNvSpPr>
          <p:nvPr>
            <p:ph type="title"/>
          </p:nvPr>
        </p:nvSpPr>
        <p:spPr>
          <a:xfrm>
            <a:off x="857250" y="457200"/>
            <a:ext cx="7406640" cy="754380"/>
          </a:xfrm>
        </p:spPr>
        <p:txBody>
          <a:bodyPr>
            <a:normAutofit/>
          </a:bodyPr>
          <a:lstStyle/>
          <a:p>
            <a:pPr algn="ctr"/>
            <a:r>
              <a:rPr lang="ru-RU" sz="2000" dirty="0">
                <a:latin typeface="Arial" panose="020B0604020202020204" pitchFamily="34" charset="0"/>
                <a:cs typeface="Arial" panose="020B0604020202020204" pitchFamily="34" charset="0"/>
              </a:rPr>
              <a:t>Участники мероприятия по повести «Белый клык» </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с призами от Библиотеки НУ</a:t>
            </a:r>
          </a:p>
        </p:txBody>
      </p:sp>
      <p:pic>
        <p:nvPicPr>
          <p:cNvPr id="4" name="Рисунок 3">
            <a:extLst>
              <a:ext uri="{FF2B5EF4-FFF2-40B4-BE49-F238E27FC236}">
                <a16:creationId xmlns:a16="http://schemas.microsoft.com/office/drawing/2014/main" xmlns="" id="{D42A29AC-D0F9-D4E8-6AED-2C60A2E567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14575" y="1619562"/>
            <a:ext cx="3394882" cy="2773054"/>
          </a:xfrm>
          <a:prstGeom prst="rect">
            <a:avLst/>
          </a:prstGeom>
        </p:spPr>
      </p:pic>
      <p:pic>
        <p:nvPicPr>
          <p:cNvPr id="6" name="Рисунок 5">
            <a:extLst>
              <a:ext uri="{FF2B5EF4-FFF2-40B4-BE49-F238E27FC236}">
                <a16:creationId xmlns:a16="http://schemas.microsoft.com/office/drawing/2014/main" xmlns="" id="{E1209B3D-E016-0967-8386-2A2391265B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3098" y="1308648"/>
            <a:ext cx="3237021" cy="3491951"/>
          </a:xfrm>
          <a:prstGeom prst="rect">
            <a:avLst/>
          </a:prstGeom>
        </p:spPr>
      </p:pic>
    </p:spTree>
    <p:extLst>
      <p:ext uri="{BB962C8B-B14F-4D97-AF65-F5344CB8AC3E}">
        <p14:creationId xmlns:p14="http://schemas.microsoft.com/office/powerpoint/2010/main" val="5969909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0248EC9-429C-A604-931C-BE2E9A52A63F}"/>
              </a:ext>
            </a:extLst>
          </p:cNvPr>
          <p:cNvSpPr>
            <a:spLocks noGrp="1"/>
          </p:cNvSpPr>
          <p:nvPr>
            <p:ph type="title"/>
          </p:nvPr>
        </p:nvSpPr>
        <p:spPr>
          <a:xfrm>
            <a:off x="628650" y="273844"/>
            <a:ext cx="7886700" cy="933212"/>
          </a:xfrm>
        </p:spPr>
        <p:txBody>
          <a:bodyPr>
            <a:normAutofit/>
          </a:bodyPr>
          <a:lstStyle/>
          <a:p>
            <a:pPr algn="ctr"/>
            <a:r>
              <a:rPr lang="ru-RU" sz="2000" dirty="0">
                <a:latin typeface="Arial" panose="020B0604020202020204" pitchFamily="34" charset="0"/>
                <a:cs typeface="Arial" panose="020B0604020202020204" pitchFamily="34" charset="0"/>
              </a:rPr>
              <a:t>Творческое мероприятие «Литературный огонёк»</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7 октября 2022г.</a:t>
            </a:r>
          </a:p>
        </p:txBody>
      </p:sp>
      <p:pic>
        <p:nvPicPr>
          <p:cNvPr id="3" name="Рисунок 2">
            <a:extLst>
              <a:ext uri="{FF2B5EF4-FFF2-40B4-BE49-F238E27FC236}">
                <a16:creationId xmlns:a16="http://schemas.microsoft.com/office/drawing/2014/main" xmlns="" id="{D1A89BC3-F815-77F4-6F70-37E0BA978AF9}"/>
              </a:ext>
            </a:extLst>
          </p:cNvPr>
          <p:cNvPicPr>
            <a:picLocks noChangeAspect="1"/>
          </p:cNvPicPr>
          <p:nvPr/>
        </p:nvPicPr>
        <p:blipFill>
          <a:blip r:embed="rId2"/>
          <a:stretch>
            <a:fillRect/>
          </a:stretch>
        </p:blipFill>
        <p:spPr>
          <a:xfrm>
            <a:off x="1153236" y="1006079"/>
            <a:ext cx="6939886" cy="3761184"/>
          </a:xfrm>
          <a:prstGeom prst="rect">
            <a:avLst/>
          </a:prstGeom>
        </p:spPr>
      </p:pic>
    </p:spTree>
    <p:extLst>
      <p:ext uri="{BB962C8B-B14F-4D97-AF65-F5344CB8AC3E}">
        <p14:creationId xmlns:p14="http://schemas.microsoft.com/office/powerpoint/2010/main" val="24896872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1908B771-A4F5-0F5B-0347-84BA8C438B5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5462" y="847725"/>
            <a:ext cx="2593075" cy="3448049"/>
          </a:xfrm>
          <a:prstGeom prst="rect">
            <a:avLst/>
          </a:prstGeom>
        </p:spPr>
      </p:pic>
      <p:pic>
        <p:nvPicPr>
          <p:cNvPr id="5" name="Рисунок 4">
            <a:extLst>
              <a:ext uri="{FF2B5EF4-FFF2-40B4-BE49-F238E27FC236}">
                <a16:creationId xmlns:a16="http://schemas.microsoft.com/office/drawing/2014/main" xmlns="" id="{8A97D16C-D127-D8E9-343D-35EDC16916F4}"/>
              </a:ext>
            </a:extLst>
          </p:cNvPr>
          <p:cNvPicPr>
            <a:picLocks noChangeAspect="1"/>
          </p:cNvPicPr>
          <p:nvPr/>
        </p:nvPicPr>
        <p:blipFill rotWithShape="1">
          <a:blip r:embed="rId3">
            <a:extLst>
              <a:ext uri="{28A0092B-C50C-407E-A947-70E740481C1C}">
                <a14:useLocalDpi xmlns:a14="http://schemas.microsoft.com/office/drawing/2010/main" val="0"/>
              </a:ext>
            </a:extLst>
          </a:blip>
          <a:srcRect l="26721" r="4954"/>
          <a:stretch/>
        </p:blipFill>
        <p:spPr>
          <a:xfrm>
            <a:off x="6653283" y="1528549"/>
            <a:ext cx="2204197" cy="3238714"/>
          </a:xfrm>
          <a:prstGeom prst="rect">
            <a:avLst/>
          </a:prstGeom>
        </p:spPr>
      </p:pic>
      <p:pic>
        <p:nvPicPr>
          <p:cNvPr id="7" name="Рисунок 6">
            <a:extLst>
              <a:ext uri="{FF2B5EF4-FFF2-40B4-BE49-F238E27FC236}">
                <a16:creationId xmlns:a16="http://schemas.microsoft.com/office/drawing/2014/main" xmlns="" id="{A21353A1-98D2-19E2-FCC8-5C7A3037B6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01970" y="2805817"/>
            <a:ext cx="2096453" cy="1826439"/>
          </a:xfrm>
          <a:prstGeom prst="rect">
            <a:avLst/>
          </a:prstGeom>
        </p:spPr>
      </p:pic>
      <p:pic>
        <p:nvPicPr>
          <p:cNvPr id="9" name="Рисунок 8">
            <a:extLst>
              <a:ext uri="{FF2B5EF4-FFF2-40B4-BE49-F238E27FC236}">
                <a16:creationId xmlns:a16="http://schemas.microsoft.com/office/drawing/2014/main" xmlns="" id="{2616F890-F164-08BD-6FBF-7377D933CA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612966" y="431087"/>
            <a:ext cx="2074462" cy="1826438"/>
          </a:xfrm>
          <a:prstGeom prst="rect">
            <a:avLst/>
          </a:prstGeom>
        </p:spPr>
      </p:pic>
    </p:spTree>
    <p:extLst>
      <p:ext uri="{BB962C8B-B14F-4D97-AF65-F5344CB8AC3E}">
        <p14:creationId xmlns:p14="http://schemas.microsoft.com/office/powerpoint/2010/main" val="6314730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1F1BB3A-AC98-0328-63F6-C1630AADEFBC}"/>
              </a:ext>
            </a:extLst>
          </p:cNvPr>
          <p:cNvSpPr>
            <a:spLocks noGrp="1"/>
          </p:cNvSpPr>
          <p:nvPr>
            <p:ph type="title"/>
          </p:nvPr>
        </p:nvSpPr>
        <p:spPr>
          <a:xfrm>
            <a:off x="429904" y="273978"/>
            <a:ext cx="8229600" cy="307777"/>
          </a:xfrm>
        </p:spPr>
        <p:txBody>
          <a:bodyPr/>
          <a:lstStyle/>
          <a:p>
            <a:pPr algn="ctr"/>
            <a:r>
              <a:rPr lang="ru-RU" sz="2000" dirty="0">
                <a:latin typeface="Arial" panose="020B0604020202020204" pitchFamily="34" charset="0"/>
                <a:cs typeface="Arial" panose="020B0604020202020204" pitchFamily="34" charset="0"/>
              </a:rPr>
              <a:t>Выводы:</a:t>
            </a:r>
          </a:p>
        </p:txBody>
      </p:sp>
      <p:sp>
        <p:nvSpPr>
          <p:cNvPr id="3" name="Объект 2">
            <a:extLst>
              <a:ext uri="{FF2B5EF4-FFF2-40B4-BE49-F238E27FC236}">
                <a16:creationId xmlns:a16="http://schemas.microsoft.com/office/drawing/2014/main" xmlns="" id="{31E2EF3D-7622-C268-1947-2BEEEFAE09A0}"/>
              </a:ext>
            </a:extLst>
          </p:cNvPr>
          <p:cNvSpPr>
            <a:spLocks noGrp="1"/>
          </p:cNvSpPr>
          <p:nvPr>
            <p:ph idx="1"/>
          </p:nvPr>
        </p:nvSpPr>
        <p:spPr>
          <a:xfrm>
            <a:off x="-126243" y="837550"/>
            <a:ext cx="9126941" cy="4524315"/>
          </a:xfrm>
        </p:spPr>
        <p:txBody>
          <a:bodyPr/>
          <a:lstStyle/>
          <a:p>
            <a:pPr marL="514350" indent="-285750" algn="just">
              <a:buFont typeface="Arial" panose="020B0604020202020204" pitchFamily="34" charset="0"/>
              <a:buChar char="•"/>
            </a:pPr>
            <a:r>
              <a:rPr lang="ru-RU" sz="1400" dirty="0">
                <a:latin typeface="Arial" panose="020B0604020202020204" pitchFamily="34" charset="0"/>
                <a:cs typeface="Arial" panose="020B0604020202020204" pitchFamily="34" charset="0"/>
              </a:rPr>
              <a:t> </a:t>
            </a:r>
            <a:r>
              <a:rPr lang="ru-RU" sz="1400" dirty="0" smtClean="0">
                <a:latin typeface="Arial" panose="020B0604020202020204" pitchFamily="34" charset="0"/>
                <a:cs typeface="Arial" panose="020B0604020202020204" pitchFamily="34" charset="0"/>
              </a:rPr>
              <a:t>    Университет-это </a:t>
            </a:r>
            <a:r>
              <a:rPr lang="ru-RU" sz="1400" dirty="0">
                <a:latin typeface="Arial" panose="020B0604020202020204" pitchFamily="34" charset="0"/>
                <a:cs typeface="Arial" panose="020B0604020202020204" pitchFamily="34" charset="0"/>
              </a:rPr>
              <a:t>важная для становления личности студента среда, поскольку </a:t>
            </a:r>
            <a:r>
              <a:rPr lang="ru-RU" sz="1400" dirty="0" smtClean="0">
                <a:latin typeface="Arial" panose="020B0604020202020204" pitchFamily="34" charset="0"/>
                <a:cs typeface="Arial" panose="020B0604020202020204" pitchFamily="34" charset="0"/>
              </a:rPr>
              <a:t>у большинства </a:t>
            </a:r>
            <a:r>
              <a:rPr lang="ru-RU" sz="1400" dirty="0">
                <a:latin typeface="Arial" panose="020B0604020202020204" pitchFamily="34" charset="0"/>
                <a:cs typeface="Arial" panose="020B0604020202020204" pitchFamily="34" charset="0"/>
              </a:rPr>
              <a:t>студентов начало учебы в университете совпадает с началом их независимой –</a:t>
            </a:r>
            <a:r>
              <a:rPr lang="ru-RU" sz="1400" dirty="0" smtClean="0">
                <a:latin typeface="Arial" panose="020B0604020202020204" pitchFamily="34" charset="0"/>
                <a:cs typeface="Arial" panose="020B0604020202020204" pitchFamily="34" charset="0"/>
              </a:rPr>
              <a:t>без постоянной </a:t>
            </a:r>
            <a:r>
              <a:rPr lang="ru-RU" sz="1400" dirty="0">
                <a:latin typeface="Arial" panose="020B0604020202020204" pitchFamily="34" charset="0"/>
                <a:cs typeface="Arial" panose="020B0604020202020204" pitchFamily="34" charset="0"/>
              </a:rPr>
              <a:t>опеки со стороны родителей - жизни. Заложенное в университете желание и стремление к культурному совершенствованию своей личности, скорее всего, </a:t>
            </a:r>
            <a:r>
              <a:rPr lang="ru-RU" sz="1400" dirty="0" smtClean="0">
                <a:latin typeface="Arial" panose="020B0604020202020204" pitchFamily="34" charset="0"/>
                <a:cs typeface="Arial" panose="020B0604020202020204" pitchFamily="34" charset="0"/>
              </a:rPr>
              <a:t>будет присутствовать </a:t>
            </a:r>
            <a:r>
              <a:rPr lang="ru-RU" sz="1400" dirty="0">
                <a:latin typeface="Arial" panose="020B0604020202020204" pitchFamily="34" charset="0"/>
                <a:cs typeface="Arial" panose="020B0604020202020204" pitchFamily="34" charset="0"/>
              </a:rPr>
              <a:t>у будущего выпускника/</a:t>
            </a:r>
            <a:r>
              <a:rPr lang="ru-RU" sz="1400" dirty="0" err="1">
                <a:latin typeface="Arial" panose="020B0604020202020204" pitchFamily="34" charset="0"/>
                <a:cs typeface="Arial" panose="020B0604020202020204" pitchFamily="34" charset="0"/>
              </a:rPr>
              <a:t>цы</a:t>
            </a:r>
            <a:r>
              <a:rPr lang="ru-RU" sz="1400" dirty="0">
                <a:latin typeface="Arial" panose="020B0604020202020204" pitchFamily="34" charset="0"/>
                <a:cs typeface="Arial" panose="020B0604020202020204" pitchFamily="34" charset="0"/>
              </a:rPr>
              <a:t> университета в течение всей его/ее </a:t>
            </a:r>
            <a:r>
              <a:rPr lang="ru-RU" sz="1400" dirty="0" smtClean="0">
                <a:latin typeface="Arial" panose="020B0604020202020204" pitchFamily="34" charset="0"/>
                <a:cs typeface="Arial" panose="020B0604020202020204" pitchFamily="34" charset="0"/>
              </a:rPr>
              <a:t>жизни.</a:t>
            </a:r>
            <a:endParaRPr lang="ru-RU" sz="1400" dirty="0">
              <a:latin typeface="Arial" panose="020B0604020202020204" pitchFamily="34" charset="0"/>
              <a:cs typeface="Arial" panose="020B0604020202020204" pitchFamily="34" charset="0"/>
            </a:endParaRPr>
          </a:p>
          <a:p>
            <a:pPr marL="514350" indent="-285750" algn="just">
              <a:buFont typeface="Arial" panose="020B0604020202020204" pitchFamily="34" charset="0"/>
              <a:buChar char="•"/>
            </a:pPr>
            <a:endParaRPr lang="ru-RU" sz="1400" dirty="0">
              <a:latin typeface="Arial" panose="020B0604020202020204" pitchFamily="34" charset="0"/>
              <a:cs typeface="Arial" panose="020B0604020202020204" pitchFamily="34" charset="0"/>
            </a:endParaRPr>
          </a:p>
          <a:p>
            <a:pPr marL="514350" indent="-285750" algn="just">
              <a:buFont typeface="Arial" panose="020B0604020202020204" pitchFamily="34" charset="0"/>
              <a:buChar char="•"/>
            </a:pPr>
            <a:r>
              <a:rPr lang="ru-RU" sz="1400" dirty="0">
                <a:latin typeface="Arial" panose="020B0604020202020204" pitchFamily="34" charset="0"/>
                <a:cs typeface="Arial" panose="020B0604020202020204" pitchFamily="34" charset="0"/>
              </a:rPr>
              <a:t> </a:t>
            </a:r>
            <a:r>
              <a:rPr lang="ru-RU" sz="1400" dirty="0" smtClean="0">
                <a:latin typeface="Arial" panose="020B0604020202020204" pitchFamily="34" charset="0"/>
                <a:cs typeface="Arial" panose="020B0604020202020204" pitchFamily="34" charset="0"/>
              </a:rPr>
              <a:t>    Библиотека-это </a:t>
            </a:r>
            <a:r>
              <a:rPr lang="ru-RU" sz="1400" dirty="0">
                <a:latin typeface="Arial" panose="020B0604020202020204" pitchFamily="34" charset="0"/>
                <a:cs typeface="Arial" panose="020B0604020202020204" pitchFamily="34" charset="0"/>
              </a:rPr>
              <a:t>социальный институт общества и структурное подразделение университета, </a:t>
            </a:r>
            <a:r>
              <a:rPr lang="ru-RU" sz="1400" dirty="0" smtClean="0">
                <a:latin typeface="Arial" panose="020B0604020202020204" pitchFamily="34" charset="0"/>
                <a:cs typeface="Arial" panose="020B0604020202020204" pitchFamily="34" charset="0"/>
              </a:rPr>
              <a:t> способствующее </a:t>
            </a:r>
            <a:r>
              <a:rPr lang="ru-RU" sz="1400" dirty="0">
                <a:latin typeface="Arial" panose="020B0604020202020204" pitchFamily="34" charset="0"/>
                <a:cs typeface="Arial" panose="020B0604020202020204" pitchFamily="34" charset="0"/>
              </a:rPr>
              <a:t>(стимулирующее, поощряющее) совершенствованию природы человека (его умственного, духовного, эмоционального, эстетического, кросс-культурного интеллекта),формированию культуры отношений (общения и сотрудничества) в обществе.</a:t>
            </a:r>
          </a:p>
          <a:p>
            <a:pPr marL="514350" indent="-285750" algn="just">
              <a:buFont typeface="Arial" panose="020B0604020202020204" pitchFamily="34" charset="0"/>
              <a:buChar char="•"/>
            </a:pPr>
            <a:endParaRPr lang="ru-RU" sz="1400" dirty="0">
              <a:latin typeface="Arial" panose="020B0604020202020204" pitchFamily="34" charset="0"/>
              <a:cs typeface="Arial" panose="020B0604020202020204" pitchFamily="34" charset="0"/>
            </a:endParaRPr>
          </a:p>
          <a:p>
            <a:pPr marL="514350" indent="-285750" algn="just">
              <a:buFont typeface="Arial" panose="020B0604020202020204" pitchFamily="34" charset="0"/>
              <a:buChar char="•"/>
            </a:pPr>
            <a:r>
              <a:rPr lang="ru-RU" sz="1400" dirty="0">
                <a:latin typeface="Arial" panose="020B0604020202020204" pitchFamily="34" charset="0"/>
                <a:cs typeface="Arial" panose="020B0604020202020204" pitchFamily="34" charset="0"/>
              </a:rPr>
              <a:t> </a:t>
            </a:r>
            <a:r>
              <a:rPr lang="ru-RU" sz="1400" dirty="0" smtClean="0">
                <a:latin typeface="Arial" panose="020B0604020202020204" pitchFamily="34" charset="0"/>
                <a:cs typeface="Arial" panose="020B0604020202020204" pitchFamily="34" charset="0"/>
              </a:rPr>
              <a:t>    Библиотеки </a:t>
            </a:r>
            <a:r>
              <a:rPr lang="ru-RU" sz="1400" dirty="0">
                <a:latin typeface="Arial" panose="020B0604020202020204" pitchFamily="34" charset="0"/>
                <a:cs typeface="Arial" panose="020B0604020202020204" pitchFamily="34" charset="0"/>
              </a:rPr>
              <a:t>участвуют в формировании и развитии ключевых компетенций и </a:t>
            </a:r>
            <a:r>
              <a:rPr lang="ru-RU" sz="1400" dirty="0" smtClean="0">
                <a:latin typeface="Arial" panose="020B0604020202020204" pitchFamily="34" charset="0"/>
                <a:cs typeface="Arial" panose="020B0604020202020204" pitchFamily="34" charset="0"/>
              </a:rPr>
              <a:t>навыков выпускника университета</a:t>
            </a:r>
            <a:r>
              <a:rPr lang="ru-RU" sz="1400" dirty="0">
                <a:latin typeface="Arial" panose="020B0604020202020204" pitchFamily="34" charset="0"/>
                <a:cs typeface="Arial" panose="020B0604020202020204" pitchFamily="34" charset="0"/>
              </a:rPr>
              <a:t>, необходимых ему для успешной профессиональной карьеры </a:t>
            </a:r>
            <a:r>
              <a:rPr lang="ru-RU" sz="1400" dirty="0" smtClean="0">
                <a:latin typeface="Arial" panose="020B0604020202020204" pitchFamily="34" charset="0"/>
                <a:cs typeface="Arial" panose="020B0604020202020204" pitchFamily="34" charset="0"/>
              </a:rPr>
              <a:t>и личной </a:t>
            </a:r>
            <a:r>
              <a:rPr lang="ru-RU" sz="1400" dirty="0">
                <a:latin typeface="Arial" panose="020B0604020202020204" pitchFamily="34" charset="0"/>
                <a:cs typeface="Arial" panose="020B0604020202020204" pitchFamily="34" charset="0"/>
              </a:rPr>
              <a:t>жизни, в том числе и навыков креативного (созидательного, творческого) </a:t>
            </a:r>
            <a:r>
              <a:rPr lang="ru-RU" sz="1400" dirty="0" smtClean="0">
                <a:latin typeface="Arial" panose="020B0604020202020204" pitchFamily="34" charset="0"/>
                <a:cs typeface="Arial" panose="020B0604020202020204" pitchFamily="34" charset="0"/>
              </a:rPr>
              <a:t>мышления.</a:t>
            </a:r>
            <a:endParaRPr lang="ru-RU" sz="1400" dirty="0">
              <a:latin typeface="Arial" panose="020B0604020202020204" pitchFamily="34" charset="0"/>
              <a:cs typeface="Arial" panose="020B0604020202020204" pitchFamily="34" charset="0"/>
            </a:endParaRPr>
          </a:p>
          <a:p>
            <a:pPr marL="514350" indent="-285750" algn="just">
              <a:buFont typeface="Arial" panose="020B0604020202020204" pitchFamily="34" charset="0"/>
              <a:buChar char="•"/>
            </a:pPr>
            <a:endParaRPr lang="ru-RU" sz="1400" dirty="0">
              <a:latin typeface="Arial" panose="020B0604020202020204" pitchFamily="34" charset="0"/>
              <a:cs typeface="Arial" panose="020B0604020202020204" pitchFamily="34" charset="0"/>
            </a:endParaRPr>
          </a:p>
          <a:p>
            <a:pPr marL="514350" indent="-285750" algn="just">
              <a:buFont typeface="Arial" panose="020B0604020202020204" pitchFamily="34" charset="0"/>
              <a:buChar char="•"/>
            </a:pPr>
            <a:r>
              <a:rPr lang="ru-RU" sz="1400" dirty="0">
                <a:latin typeface="Arial" panose="020B0604020202020204" pitchFamily="34" charset="0"/>
                <a:cs typeface="Arial" panose="020B0604020202020204" pitchFamily="34" charset="0"/>
              </a:rPr>
              <a:t> </a:t>
            </a:r>
            <a:r>
              <a:rPr lang="ru-RU" sz="1400" dirty="0" smtClean="0">
                <a:latin typeface="Arial" panose="020B0604020202020204" pitchFamily="34" charset="0"/>
                <a:cs typeface="Arial" panose="020B0604020202020204" pitchFamily="34" charset="0"/>
              </a:rPr>
              <a:t>    Вузовские </a:t>
            </a:r>
            <a:r>
              <a:rPr lang="ru-RU" sz="1400" dirty="0">
                <a:latin typeface="Arial" panose="020B0604020202020204" pitchFamily="34" charset="0"/>
                <a:cs typeface="Arial" panose="020B0604020202020204" pitchFamily="34" charset="0"/>
              </a:rPr>
              <a:t>библиотеки-это, прежде всего, библиотекари, которым рекомендуется проводить не менее 10 раз в год культурно-просветительные мероприятия, как для развития у студентов культуры интеллекта и творческого потенциала, так и для поддержания постоянного общения со студенческим сообществом, поскольку только регулярное заинтересованное общение рождает взаимное доверие и интерес друг к другу (принимайте активное участие в работе студенческих клубов</a:t>
            </a:r>
            <a:r>
              <a:rPr lang="ru-RU" sz="1400" dirty="0" smtClean="0">
                <a:latin typeface="Arial" panose="020B0604020202020204" pitchFamily="34" charset="0"/>
                <a:cs typeface="Arial" panose="020B0604020202020204" pitchFamily="34" charset="0"/>
              </a:rPr>
              <a:t>!).</a:t>
            </a:r>
            <a:endParaRPr lang="ru-RU" sz="1400" dirty="0">
              <a:latin typeface="Arial" panose="020B0604020202020204" pitchFamily="34" charset="0"/>
              <a:cs typeface="Arial" panose="020B0604020202020204" pitchFamily="34" charset="0"/>
            </a:endParaRPr>
          </a:p>
          <a:p>
            <a:pPr algn="just"/>
            <a:endParaRPr lang="ru-RU"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90751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34621" y="492343"/>
            <a:ext cx="8229600" cy="215444"/>
          </a:xfrm>
        </p:spPr>
        <p:txBody>
          <a:bodyPr/>
          <a:lstStyle/>
          <a:p>
            <a:r>
              <a:rPr lang="ru-RU" sz="1400" dirty="0">
                <a:latin typeface="Times New Roman" panose="02020603050405020304" pitchFamily="18" charset="0"/>
                <a:cs typeface="Times New Roman" panose="02020603050405020304" pitchFamily="18" charset="0"/>
              </a:rPr>
              <a:t>Использованная литература:</a:t>
            </a:r>
          </a:p>
        </p:txBody>
      </p:sp>
      <p:sp>
        <p:nvSpPr>
          <p:cNvPr id="4" name="Объект 3"/>
          <p:cNvSpPr>
            <a:spLocks noGrp="1"/>
          </p:cNvSpPr>
          <p:nvPr>
            <p:ph idx="1"/>
          </p:nvPr>
        </p:nvSpPr>
        <p:spPr>
          <a:xfrm>
            <a:off x="457200" y="1183005"/>
            <a:ext cx="8229600" cy="1446550"/>
          </a:xfrm>
        </p:spPr>
        <p:txBody>
          <a:bodyPr/>
          <a:lstStyle/>
          <a:p>
            <a:pPr>
              <a:buAutoNum type="arabicPeriod"/>
            </a:pPr>
            <a:r>
              <a:rPr lang="en-US" sz="1400" dirty="0">
                <a:latin typeface="Times New Roman" panose="02020603050405020304" pitchFamily="18" charset="0"/>
                <a:cs typeface="Times New Roman" panose="02020603050405020304" pitchFamily="18" charset="0"/>
                <a:hlinkClick r:id="rId2"/>
              </a:rPr>
              <a:t>http://charko.narod.ru/tekst/Newman/pred.htm#:~:text</a:t>
            </a:r>
            <a:endParaRPr lang="ru-RU" sz="1400" dirty="0">
              <a:latin typeface="Times New Roman" panose="02020603050405020304" pitchFamily="18" charset="0"/>
              <a:cs typeface="Times New Roman" panose="02020603050405020304" pitchFamily="18" charset="0"/>
            </a:endParaRPr>
          </a:p>
          <a:p>
            <a:pPr>
              <a:buAutoNum type="arabicPeriod" startAt="2"/>
            </a:pPr>
            <a:r>
              <a:rPr lang="en-US" sz="1400" dirty="0">
                <a:latin typeface="Times New Roman" panose="02020603050405020304" pitchFamily="18" charset="0"/>
                <a:cs typeface="Times New Roman" panose="02020603050405020304" pitchFamily="18" charset="0"/>
                <a:hlinkClick r:id="rId3"/>
              </a:rPr>
              <a:t>https://online.zakon.kz/Document/?doc_id=30081960&amp;doc_id2=30081960#pos=14;-98&amp;pos2=729;-62</a:t>
            </a:r>
            <a:endParaRPr lang="ru-RU" sz="1400" dirty="0">
              <a:latin typeface="Times New Roman" panose="02020603050405020304" pitchFamily="18" charset="0"/>
              <a:cs typeface="Times New Roman" panose="02020603050405020304" pitchFamily="18" charset="0"/>
            </a:endParaRPr>
          </a:p>
          <a:p>
            <a:pPr>
              <a:buFont typeface="Arial"/>
              <a:buAutoNum type="arabicPeriod" startAt="2"/>
            </a:pPr>
            <a:r>
              <a:rPr lang="en-US" sz="1400" dirty="0">
                <a:latin typeface="Times New Roman" panose="02020603050405020304" pitchFamily="18" charset="0"/>
                <a:cs typeface="Times New Roman" panose="02020603050405020304" pitchFamily="18" charset="0"/>
                <a:hlinkClick r:id="rId4"/>
              </a:rPr>
              <a:t>https://www.brookes.ac.uk/research/units/hss/centres/poetry-centre/</a:t>
            </a:r>
            <a:endParaRPr lang="en-US" sz="1400" dirty="0">
              <a:latin typeface="Times New Roman" panose="02020603050405020304" pitchFamily="18" charset="0"/>
              <a:cs typeface="Times New Roman" panose="02020603050405020304" pitchFamily="18" charset="0"/>
            </a:endParaRPr>
          </a:p>
          <a:p>
            <a:pPr>
              <a:buAutoNum type="arabicPeriod" startAt="2"/>
            </a:pPr>
            <a:r>
              <a:rPr lang="en-US" sz="1400" dirty="0">
                <a:latin typeface="Times New Roman" panose="02020603050405020304" pitchFamily="18" charset="0"/>
                <a:cs typeface="Times New Roman" panose="02020603050405020304" pitchFamily="18" charset="0"/>
                <a:hlinkClick r:id="rId5"/>
              </a:rPr>
              <a:t>https://seassi.wisc.edu/event/seassi-poetry-night</a:t>
            </a:r>
            <a:endParaRPr lang="ru-RU" sz="1400" dirty="0">
              <a:latin typeface="Times New Roman" panose="02020603050405020304" pitchFamily="18" charset="0"/>
              <a:cs typeface="Times New Roman" panose="02020603050405020304" pitchFamily="18" charset="0"/>
            </a:endParaRPr>
          </a:p>
          <a:p>
            <a:pPr>
              <a:buFont typeface="Arial"/>
              <a:buAutoNum type="arabicPeriod" startAt="2"/>
            </a:pPr>
            <a:r>
              <a:rPr lang="en-US" sz="1400" dirty="0">
                <a:latin typeface="Times New Roman" panose="02020603050405020304" pitchFamily="18" charset="0"/>
                <a:cs typeface="Times New Roman" panose="02020603050405020304" pitchFamily="18" charset="0"/>
                <a:hlinkClick r:id="rId6"/>
              </a:rPr>
              <a:t>https://www.thecrimson.com/article/2022/4/22/south-asian-poetry-creative-writing-collective/</a:t>
            </a:r>
            <a:endParaRPr lang="en-US" sz="1400" dirty="0">
              <a:latin typeface="Times New Roman" panose="02020603050405020304" pitchFamily="18" charset="0"/>
              <a:cs typeface="Times New Roman" panose="02020603050405020304" pitchFamily="18" charset="0"/>
            </a:endParaRPr>
          </a:p>
          <a:p>
            <a:pPr>
              <a:buAutoNum type="arabicPeriod" startAt="2"/>
            </a:pPr>
            <a:endParaRPr lang="ru-RU" dirty="0">
              <a:latin typeface="Times New Roman" panose="02020603050405020304" pitchFamily="18" charset="0"/>
              <a:cs typeface="Times New Roman" panose="02020603050405020304" pitchFamily="18" charset="0"/>
            </a:endParaRPr>
          </a:p>
          <a:p>
            <a:pPr>
              <a:buAutoNum type="arabicPeriod" startAt="2"/>
            </a:pPr>
            <a:endParaRPr lang="ru-RU" dirty="0">
              <a:latin typeface="Times New Roman" panose="02020603050405020304" pitchFamily="18" charset="0"/>
              <a:cs typeface="Times New Roman" panose="02020603050405020304" pitchFamily="18" charset="0"/>
            </a:endParaRPr>
          </a:p>
          <a:p>
            <a:pPr marL="228600" indent="0"/>
            <a:endParaRPr lang="ru-RU" dirty="0"/>
          </a:p>
        </p:txBody>
      </p:sp>
    </p:spTree>
    <p:extLst>
      <p:ext uri="{BB962C8B-B14F-4D97-AF65-F5344CB8AC3E}">
        <p14:creationId xmlns:p14="http://schemas.microsoft.com/office/powerpoint/2010/main" val="22004124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Shape 225"/>
        <p:cNvGrpSpPr/>
        <p:nvPr/>
      </p:nvGrpSpPr>
      <p:grpSpPr>
        <a:xfrm>
          <a:off x="0" y="0"/>
          <a:ext cx="0" cy="0"/>
          <a:chOff x="0" y="0"/>
          <a:chExt cx="0" cy="0"/>
        </a:xfrm>
      </p:grpSpPr>
      <p:pic>
        <p:nvPicPr>
          <p:cNvPr id="226" name="Google Shape;226;p12"/>
          <p:cNvPicPr preferRelativeResize="0"/>
          <p:nvPr/>
        </p:nvPicPr>
        <p:blipFill rotWithShape="1">
          <a:blip r:embed="rId3">
            <a:alphaModFix/>
          </a:blip>
          <a:srcRect/>
          <a:stretch/>
        </p:blipFill>
        <p:spPr>
          <a:xfrm>
            <a:off x="4000118" y="0"/>
            <a:ext cx="5143522" cy="5143139"/>
          </a:xfrm>
          <a:prstGeom prst="rect">
            <a:avLst/>
          </a:prstGeom>
          <a:noFill/>
          <a:ln>
            <a:noFill/>
          </a:ln>
        </p:spPr>
      </p:pic>
      <p:sp>
        <p:nvSpPr>
          <p:cNvPr id="228" name="Google Shape;228;p12"/>
          <p:cNvSpPr txBox="1"/>
          <p:nvPr/>
        </p:nvSpPr>
        <p:spPr>
          <a:xfrm>
            <a:off x="3657919" y="1500225"/>
            <a:ext cx="5827920" cy="636193"/>
          </a:xfrm>
          <a:prstGeom prst="rect">
            <a:avLst/>
          </a:prstGeom>
          <a:noFill/>
          <a:ln>
            <a:noFill/>
          </a:ln>
        </p:spPr>
        <p:txBody>
          <a:bodyPr spcFirstLastPara="1" wrap="square" lIns="0" tIns="5200" rIns="0" bIns="0" anchor="t" anchorCtr="0">
            <a:spAutoFit/>
          </a:bodyPr>
          <a:lstStyle/>
          <a:p>
            <a:pPr>
              <a:spcBef>
                <a:spcPts val="600"/>
              </a:spcBef>
            </a:pPr>
            <a:r>
              <a:rPr lang="ru-RU" sz="3600" b="1" dirty="0">
                <a:solidFill>
                  <a:srgbClr val="F79646">
                    <a:lumMod val="50000"/>
                  </a:srgbClr>
                </a:solidFill>
              </a:rPr>
              <a:t>Спасибо за внимание!</a:t>
            </a:r>
            <a:endParaRPr lang="ru-RU" sz="3600" dirty="0">
              <a:solidFill>
                <a:srgbClr val="F79646">
                  <a:lumMod val="50000"/>
                </a:srgbClr>
              </a:solidFill>
            </a:endParaRPr>
          </a:p>
        </p:txBody>
      </p:sp>
      <p:pic>
        <p:nvPicPr>
          <p:cNvPr id="6" name="Google Shape;232;p12"/>
          <p:cNvPicPr preferRelativeResize="0"/>
          <p:nvPr/>
        </p:nvPicPr>
        <p:blipFill rotWithShape="1">
          <a:blip r:embed="rId4">
            <a:alphaModFix/>
          </a:blip>
          <a:srcRect l="6149" t="26274" r="3678" b="17450"/>
          <a:stretch/>
        </p:blipFill>
        <p:spPr>
          <a:xfrm>
            <a:off x="351097" y="4481980"/>
            <a:ext cx="1285151" cy="482476"/>
          </a:xfrm>
          <a:prstGeom prst="rect">
            <a:avLst/>
          </a:prstGeom>
          <a:noFill/>
          <a:ln>
            <a:noFill/>
          </a:ln>
        </p:spPr>
      </p:pic>
      <p:pic>
        <p:nvPicPr>
          <p:cNvPr id="5"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4620" y="311176"/>
            <a:ext cx="1528959" cy="2030367"/>
          </a:xfrm>
          <a:prstGeom prst="rect">
            <a:avLst/>
          </a:prstGeom>
        </p:spPr>
      </p:pic>
      <p:sp>
        <p:nvSpPr>
          <p:cNvPr id="7" name="Заголовок 3"/>
          <p:cNvSpPr>
            <a:spLocks noGrp="1"/>
          </p:cNvSpPr>
          <p:nvPr>
            <p:ph type="title"/>
          </p:nvPr>
        </p:nvSpPr>
        <p:spPr>
          <a:xfrm>
            <a:off x="457200" y="2765430"/>
            <a:ext cx="8229600" cy="861774"/>
          </a:xfrm>
        </p:spPr>
        <p:txBody>
          <a:bodyPr/>
          <a:lstStyle/>
          <a:p>
            <a:r>
              <a:rPr lang="ru-RU" sz="1400" dirty="0">
                <a:solidFill>
                  <a:schemeClr val="tx1"/>
                </a:solidFill>
                <a:latin typeface="Arial" panose="020B0604020202020204" pitchFamily="34" charset="0"/>
                <a:cs typeface="Arial" panose="020B0604020202020204" pitchFamily="34" charset="0"/>
              </a:rPr>
              <a:t>Динмухамед Копмагамбетов</a:t>
            </a:r>
            <a:br>
              <a:rPr lang="ru-RU" sz="1400" dirty="0">
                <a:solidFill>
                  <a:schemeClr val="tx1"/>
                </a:solidFill>
                <a:latin typeface="Arial" panose="020B0604020202020204" pitchFamily="34" charset="0"/>
                <a:cs typeface="Arial" panose="020B0604020202020204" pitchFamily="34" charset="0"/>
              </a:rPr>
            </a:br>
            <a:r>
              <a:rPr lang="ru-RU" sz="1400" dirty="0">
                <a:solidFill>
                  <a:schemeClr val="tx1"/>
                </a:solidFill>
                <a:latin typeface="Arial" panose="020B0604020202020204" pitchFamily="34" charset="0"/>
                <a:cs typeface="Arial" panose="020B0604020202020204" pitchFamily="34" charset="0"/>
              </a:rPr>
              <a:t>Менеджер Офиса обслуживания пользователей </a:t>
            </a:r>
            <a:br>
              <a:rPr lang="ru-RU" sz="1400" dirty="0">
                <a:solidFill>
                  <a:schemeClr val="tx1"/>
                </a:solidFill>
                <a:latin typeface="Arial" panose="020B0604020202020204" pitchFamily="34" charset="0"/>
                <a:cs typeface="Arial" panose="020B0604020202020204" pitchFamily="34" charset="0"/>
              </a:rPr>
            </a:br>
            <a:r>
              <a:rPr lang="ru-RU" sz="1400" dirty="0">
                <a:solidFill>
                  <a:schemeClr val="tx1"/>
                </a:solidFill>
                <a:latin typeface="Arial" panose="020B0604020202020204" pitchFamily="34" charset="0"/>
                <a:cs typeface="Arial" panose="020B0604020202020204" pitchFamily="34" charset="0"/>
              </a:rPr>
              <a:t>Библиотека Назарбаев Университета</a:t>
            </a:r>
            <a:br>
              <a:rPr lang="ru-RU" sz="1400" dirty="0">
                <a:solidFill>
                  <a:schemeClr val="tx1"/>
                </a:solidFill>
                <a:latin typeface="Arial" panose="020B0604020202020204" pitchFamily="34" charset="0"/>
                <a:cs typeface="Arial" panose="020B0604020202020204" pitchFamily="34" charset="0"/>
              </a:rPr>
            </a:br>
            <a:r>
              <a:rPr lang="en-US" sz="1400" b="1" dirty="0">
                <a:solidFill>
                  <a:schemeClr val="tx1"/>
                </a:solidFill>
                <a:latin typeface="Arial" panose="020B0604020202020204" pitchFamily="34" charset="0"/>
                <a:cs typeface="Arial" panose="020B0604020202020204" pitchFamily="34" charset="0"/>
              </a:rPr>
              <a:t>dinmukhamed.kopmagambetov@nu.edu.kz</a:t>
            </a:r>
            <a:endParaRPr lang="ru-RU" sz="14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677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226" name="Google Shape;226;p12"/>
          <p:cNvPicPr preferRelativeResize="0"/>
          <p:nvPr/>
        </p:nvPicPr>
        <p:blipFill rotWithShape="1">
          <a:blip r:embed="rId3">
            <a:alphaModFix/>
          </a:blip>
          <a:srcRect/>
          <a:stretch/>
        </p:blipFill>
        <p:spPr>
          <a:xfrm>
            <a:off x="9522968" y="2561772"/>
            <a:ext cx="4780499" cy="4713626"/>
          </a:xfrm>
          <a:prstGeom prst="rect">
            <a:avLst/>
          </a:prstGeom>
          <a:noFill/>
          <a:ln>
            <a:noFill/>
          </a:ln>
        </p:spPr>
      </p:pic>
      <p:sp>
        <p:nvSpPr>
          <p:cNvPr id="228" name="Google Shape;228;p12"/>
          <p:cNvSpPr txBox="1"/>
          <p:nvPr/>
        </p:nvSpPr>
        <p:spPr>
          <a:xfrm>
            <a:off x="353383" y="1081429"/>
            <a:ext cx="8506918" cy="1589724"/>
          </a:xfrm>
          <a:prstGeom prst="rect">
            <a:avLst/>
          </a:prstGeom>
          <a:noFill/>
          <a:ln>
            <a:noFill/>
          </a:ln>
        </p:spPr>
        <p:txBody>
          <a:bodyPr spcFirstLastPara="1" wrap="square" lIns="0" tIns="5200" rIns="0" bIns="0" anchor="t" anchorCtr="0">
            <a:spAutoFit/>
          </a:bodyPr>
          <a:lstStyle/>
          <a:p>
            <a:pPr marL="0" indent="0" eaLnBrk="1" hangingPunct="1">
              <a:lnSpc>
                <a:spcPct val="108000"/>
              </a:lnSpc>
              <a:buClr>
                <a:srgbClr val="CC9900"/>
              </a:buClr>
              <a:buNone/>
            </a:pPr>
            <a:endParaRPr lang="ru-RU" sz="2000" kern="1200" dirty="0">
              <a:solidFill>
                <a:schemeClr val="tx1"/>
              </a:solidFill>
              <a:latin typeface="Times New Roman" panose="02020603050405020304" pitchFamily="18" charset="0"/>
              <a:cs typeface="Times New Roman" panose="02020603050405020304" pitchFamily="18" charset="0"/>
            </a:endParaRPr>
          </a:p>
          <a:p>
            <a:pPr indent="569913" algn="ctr" eaLnBrk="1" hangingPunct="1">
              <a:lnSpc>
                <a:spcPct val="108000"/>
              </a:lnSpc>
              <a:buClr>
                <a:srgbClr val="CC9900"/>
              </a:buClr>
              <a:buNone/>
            </a:pPr>
            <a:r>
              <a:rPr lang="ru-RU" dirty="0">
                <a:solidFill>
                  <a:schemeClr val="tx1"/>
                </a:solidFill>
                <a:latin typeface="Arial" panose="020B0604020202020204" pitchFamily="34" charset="0"/>
                <a:cs typeface="Arial" panose="020B0604020202020204" pitchFamily="34" charset="0"/>
              </a:rPr>
              <a:t>Библиотека является</a:t>
            </a:r>
            <a:r>
              <a:rPr lang="en-US" dirty="0">
                <a:solidFill>
                  <a:schemeClr val="tx1"/>
                </a:solidFill>
                <a:latin typeface="Arial" panose="020B0604020202020204" pitchFamily="34" charset="0"/>
                <a:cs typeface="Arial" panose="020B0604020202020204" pitchFamily="34" charset="0"/>
              </a:rPr>
              <a:t> </a:t>
            </a:r>
            <a:r>
              <a:rPr lang="ru-RU" dirty="0">
                <a:solidFill>
                  <a:schemeClr val="tx1"/>
                </a:solidFill>
                <a:latin typeface="Arial" panose="020B0604020202020204" pitchFamily="34" charset="0"/>
                <a:cs typeface="Arial" panose="020B0604020202020204" pitchFamily="34" charset="0"/>
              </a:rPr>
              <a:t>центром культуры (культуры чтения, мышления, общения, сотрудничества и т.п.) и документно-информационной составляющей образовательного, научного и педагогического процесса вуза. </a:t>
            </a:r>
          </a:p>
          <a:p>
            <a:pPr marL="0" indent="0" eaLnBrk="1" hangingPunct="1">
              <a:lnSpc>
                <a:spcPct val="108000"/>
              </a:lnSpc>
              <a:buClr>
                <a:srgbClr val="CC9900"/>
              </a:buClr>
              <a:buNone/>
            </a:pPr>
            <a:endParaRPr lang="ru-RU" sz="2000" kern="1200" dirty="0">
              <a:solidFill>
                <a:schemeClr val="tx1"/>
              </a:solidFill>
              <a:latin typeface="Times New Roman" panose="02020603050405020304" pitchFamily="18" charset="0"/>
              <a:cs typeface="Times New Roman" panose="02020603050405020304" pitchFamily="18" charset="0"/>
            </a:endParaRPr>
          </a:p>
          <a:p>
            <a:pPr marL="0" indent="0" eaLnBrk="1" hangingPunct="1">
              <a:lnSpc>
                <a:spcPct val="80000"/>
              </a:lnSpc>
              <a:buClr>
                <a:srgbClr val="CC9900"/>
              </a:buClr>
              <a:buNone/>
            </a:pPr>
            <a:endParaRPr lang="ru-RU" sz="1800" kern="1200" dirty="0">
              <a:solidFill>
                <a:schemeClr val="accent1">
                  <a:lumMod val="50000"/>
                </a:schemeClr>
              </a:solidFill>
            </a:endParaRPr>
          </a:p>
        </p:txBody>
      </p:sp>
      <p:sp>
        <p:nvSpPr>
          <p:cNvPr id="2" name="Title 1"/>
          <p:cNvSpPr>
            <a:spLocks noGrp="1"/>
          </p:cNvSpPr>
          <p:nvPr>
            <p:ph type="title"/>
          </p:nvPr>
        </p:nvSpPr>
        <p:spPr>
          <a:xfrm>
            <a:off x="1778562" y="209862"/>
            <a:ext cx="5656560" cy="409343"/>
          </a:xfrm>
        </p:spPr>
        <p:txBody>
          <a:bodyPr/>
          <a:lstStyle/>
          <a:p>
            <a:pPr algn="ctr">
              <a:lnSpc>
                <a:spcPct val="132700"/>
              </a:lnSpc>
              <a:buClr>
                <a:srgbClr val="F79646">
                  <a:lumMod val="75000"/>
                </a:srgbClr>
              </a:buClr>
              <a:buSzPct val="100000"/>
            </a:pPr>
            <a:r>
              <a:rPr lang="ru-RU" sz="2000" b="1" dirty="0">
                <a:solidFill>
                  <a:schemeClr val="tx1"/>
                </a:solidFill>
                <a:latin typeface="Arial" panose="020B0604020202020204" pitchFamily="34" charset="0"/>
                <a:ea typeface="Inter"/>
                <a:cs typeface="Arial" panose="020B0604020202020204" pitchFamily="34" charset="0"/>
                <a:sym typeface="Inter"/>
              </a:rPr>
              <a:t>МИССИЯ БИБЛИОТЕКИ</a:t>
            </a:r>
          </a:p>
        </p:txBody>
      </p:sp>
      <p:pic>
        <p:nvPicPr>
          <p:cNvPr id="3" name="Рисунок 2"/>
          <p:cNvPicPr>
            <a:picLocks noChangeAspect="1"/>
          </p:cNvPicPr>
          <p:nvPr/>
        </p:nvPicPr>
        <p:blipFill>
          <a:blip r:embed="rId4"/>
          <a:stretch>
            <a:fillRect/>
          </a:stretch>
        </p:blipFill>
        <p:spPr>
          <a:xfrm>
            <a:off x="2970055" y="2571750"/>
            <a:ext cx="3203890" cy="1876789"/>
          </a:xfrm>
          <a:prstGeom prst="rect">
            <a:avLst/>
          </a:prstGeom>
        </p:spPr>
      </p:pic>
    </p:spTree>
    <p:extLst>
      <p:ext uri="{BB962C8B-B14F-4D97-AF65-F5344CB8AC3E}">
        <p14:creationId xmlns:p14="http://schemas.microsoft.com/office/powerpoint/2010/main" val="1625355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57232" y="955619"/>
            <a:ext cx="4572000" cy="2893100"/>
          </a:xfrm>
          <a:prstGeom prst="rect">
            <a:avLst/>
          </a:prstGeom>
        </p:spPr>
        <p:txBody>
          <a:bodyPr>
            <a:spAutoFit/>
          </a:bodyPr>
          <a:lstStyle/>
          <a:p>
            <a:endParaRPr lang="ru-RU" dirty="0">
              <a:solidFill>
                <a:schemeClr val="tx1"/>
              </a:solidFill>
              <a:latin typeface="Times New Roman" panose="02020603050405020304" pitchFamily="18" charset="0"/>
              <a:cs typeface="Times New Roman" panose="02020603050405020304" pitchFamily="18" charset="0"/>
            </a:endParaRPr>
          </a:p>
          <a:p>
            <a:r>
              <a:rPr lang="ru-RU" dirty="0">
                <a:solidFill>
                  <a:schemeClr val="tx1"/>
                </a:solidFill>
                <a:latin typeface="Arial" panose="020B0604020202020204" pitchFamily="34" charset="0"/>
                <a:cs typeface="Arial" panose="020B0604020202020204" pitchFamily="34" charset="0"/>
              </a:rPr>
              <a:t>Именно библиотека  является </a:t>
            </a:r>
            <a:r>
              <a:rPr lang="ru-RU" i="1" dirty="0">
                <a:solidFill>
                  <a:schemeClr val="tx1"/>
                </a:solidFill>
                <a:latin typeface="Arial" panose="020B0604020202020204" pitchFamily="34" charset="0"/>
                <a:cs typeface="Arial" panose="020B0604020202020204" pitchFamily="34" charset="0"/>
              </a:rPr>
              <a:t>социальным институтом общества, </a:t>
            </a:r>
            <a:r>
              <a:rPr lang="ru-RU" b="1" dirty="0">
                <a:solidFill>
                  <a:schemeClr val="tx1"/>
                </a:solidFill>
                <a:latin typeface="Arial" panose="020B0604020202020204" pitchFamily="34" charset="0"/>
                <a:cs typeface="Arial" panose="020B0604020202020204" pitchFamily="34" charset="0"/>
              </a:rPr>
              <a:t>миссией</a:t>
            </a:r>
            <a:r>
              <a:rPr lang="ru-RU" dirty="0">
                <a:solidFill>
                  <a:schemeClr val="tx1"/>
                </a:solidFill>
                <a:latin typeface="Arial" panose="020B0604020202020204" pitchFamily="34" charset="0"/>
                <a:cs typeface="Arial" panose="020B0604020202020204" pitchFamily="34" charset="0"/>
              </a:rPr>
              <a:t> которой является содействие в совершенствовании:</a:t>
            </a:r>
          </a:p>
          <a:p>
            <a:pPr marL="645319" indent="-385763">
              <a:buFont typeface="Arial" panose="020B0604020202020204" pitchFamily="34" charset="0"/>
              <a:buChar char="•"/>
            </a:pPr>
            <a:r>
              <a:rPr lang="ru-RU" i="1" dirty="0">
                <a:solidFill>
                  <a:schemeClr val="tx1"/>
                </a:solidFill>
                <a:latin typeface="Arial" panose="020B0604020202020204" pitchFamily="34" charset="0"/>
                <a:cs typeface="Arial" panose="020B0604020202020204" pitchFamily="34" charset="0"/>
              </a:rPr>
              <a:t>природы человека (интеллекта (умственного, духовного, эмоционального, эстетического)) </a:t>
            </a:r>
          </a:p>
          <a:p>
            <a:pPr marL="645319" indent="-385763">
              <a:buFont typeface="Arial" panose="020B0604020202020204" pitchFamily="34" charset="0"/>
              <a:buChar char="•"/>
            </a:pPr>
            <a:r>
              <a:rPr lang="ru-RU" i="1" dirty="0">
                <a:solidFill>
                  <a:schemeClr val="tx1"/>
                </a:solidFill>
                <a:latin typeface="Arial" panose="020B0604020202020204" pitchFamily="34" charset="0"/>
                <a:cs typeface="Arial" panose="020B0604020202020204" pitchFamily="34" charset="0"/>
              </a:rPr>
              <a:t>культуры (уровнем которой определяется степень устойчивого развития общества) межличностных непосредственных и опосредованных отношений в обществе</a:t>
            </a:r>
            <a:r>
              <a:rPr lang="ru-RU" dirty="0">
                <a:solidFill>
                  <a:schemeClr val="tx1"/>
                </a:solidFill>
                <a:latin typeface="Arial" panose="020B0604020202020204" pitchFamily="34" charset="0"/>
                <a:cs typeface="Arial" panose="020B0604020202020204" pitchFamily="34" charset="0"/>
              </a:rPr>
              <a:t> </a:t>
            </a:r>
            <a:endParaRPr lang="en-US" i="1" dirty="0">
              <a:solidFill>
                <a:schemeClr val="tx1"/>
              </a:solidFill>
              <a:latin typeface="Arial" panose="020B0604020202020204" pitchFamily="34" charset="0"/>
              <a:cs typeface="Arial" panose="020B0604020202020204" pitchFamily="34" charset="0"/>
            </a:endParaRPr>
          </a:p>
          <a:p>
            <a:pPr algn="just"/>
            <a:endParaRPr lang="ru-RU" dirty="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stretch>
            <a:fillRect/>
          </a:stretch>
        </p:blipFill>
        <p:spPr>
          <a:xfrm>
            <a:off x="770928" y="1039934"/>
            <a:ext cx="1788027" cy="2549427"/>
          </a:xfrm>
          <a:prstGeom prst="rect">
            <a:avLst/>
          </a:prstGeom>
        </p:spPr>
      </p:pic>
    </p:spTree>
    <p:extLst>
      <p:ext uri="{BB962C8B-B14F-4D97-AF65-F5344CB8AC3E}">
        <p14:creationId xmlns:p14="http://schemas.microsoft.com/office/powerpoint/2010/main" val="256630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237" y="76208"/>
            <a:ext cx="9199270" cy="4880264"/>
          </a:xfrm>
          <a:prstGeom prst="rect">
            <a:avLst/>
          </a:prstGeom>
        </p:spPr>
      </p:pic>
      <p:sp>
        <p:nvSpPr>
          <p:cNvPr id="5" name="Title 1"/>
          <p:cNvSpPr txBox="1">
            <a:spLocks/>
          </p:cNvSpPr>
          <p:nvPr/>
        </p:nvSpPr>
        <p:spPr>
          <a:xfrm>
            <a:off x="105697" y="1839079"/>
            <a:ext cx="8929255" cy="1510022"/>
          </a:xfrm>
          <a:prstGeom prst="rect">
            <a:avLst/>
          </a:prstGeom>
          <a:solidFill>
            <a:schemeClr val="tx2"/>
          </a:solidFill>
        </p:spPr>
        <p:txBody>
          <a:bodyPr>
            <a:normAutofit fontScale="67500" lnSpcReduction="20000"/>
            <a:scene3d>
              <a:camera prst="orthographicFront"/>
              <a:lightRig rig="threePt" dir="t"/>
            </a:scene3d>
            <a:sp3d extrusionH="57150">
              <a:bevelT h="25400" prst="softRound"/>
              <a:bevelB h="19050"/>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base"/>
            <a:r>
              <a:rPr lang="ru-RU" sz="2025" dirty="0">
                <a:solidFill>
                  <a:schemeClr val="tx2">
                    <a:lumMod val="75000"/>
                  </a:schemeClr>
                </a:solidFill>
              </a:rPr>
              <a:t/>
            </a:r>
            <a:br>
              <a:rPr lang="ru-RU" sz="2025" dirty="0">
                <a:solidFill>
                  <a:schemeClr val="tx2">
                    <a:lumMod val="75000"/>
                  </a:schemeClr>
                </a:solidFill>
              </a:rPr>
            </a:br>
            <a:r>
              <a:rPr lang="ru-RU" sz="2850" dirty="0">
                <a:latin typeface="Times New Roman" panose="02020603050405020304" pitchFamily="18" charset="0"/>
                <a:cs typeface="Times New Roman" panose="02020603050405020304" pitchFamily="18" charset="0"/>
              </a:rPr>
              <a:t>МИССИЯ: Стать моделью проведения реформ в системе высшего образования и науки Казахстана и внести вклад в становление Астаны международным центром инноваций, знаний и медицины, и готовить студентов к миру, в котором возросли</a:t>
            </a:r>
            <a:r>
              <a:rPr lang="en-US" sz="2850" dirty="0">
                <a:latin typeface="Times New Roman" panose="02020603050405020304" pitchFamily="18" charset="0"/>
                <a:cs typeface="Times New Roman" panose="02020603050405020304" pitchFamily="18" charset="0"/>
              </a:rPr>
              <a:t> </a:t>
            </a:r>
            <a:r>
              <a:rPr lang="ru-RU" sz="2850" dirty="0">
                <a:latin typeface="Times New Roman" panose="02020603050405020304" pitchFamily="18" charset="0"/>
                <a:cs typeface="Times New Roman" panose="02020603050405020304" pitchFamily="18" charset="0"/>
              </a:rPr>
              <a:t>нестабильность, неопределенность, комплексность и неоднозначность</a:t>
            </a:r>
            <a:r>
              <a:rPr lang="ru-RU" sz="3300" dirty="0">
                <a:latin typeface="Times New Roman" panose="02020603050405020304" pitchFamily="18" charset="0"/>
                <a:cs typeface="Times New Roman" panose="02020603050405020304" pitchFamily="18" charset="0"/>
              </a:rPr>
              <a:t/>
            </a:r>
            <a:br>
              <a:rPr lang="ru-RU" sz="3300" dirty="0">
                <a:latin typeface="Times New Roman" panose="02020603050405020304" pitchFamily="18" charset="0"/>
                <a:cs typeface="Times New Roman" panose="02020603050405020304" pitchFamily="18" charset="0"/>
              </a:rPr>
            </a:br>
            <a:endParaRPr lang="en-US" sz="3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4680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570" y="475135"/>
            <a:ext cx="1906373" cy="185810"/>
          </a:xfrm>
        </p:spPr>
        <p:txBody>
          <a:bodyPr/>
          <a:lstStyle/>
          <a:p>
            <a:endParaRPr lang="en-GB" dirty="0">
              <a:solidFill>
                <a:srgbClr val="FFFFFF"/>
              </a:solidFill>
            </a:endParaRPr>
          </a:p>
        </p:txBody>
      </p:sp>
      <p:sp>
        <p:nvSpPr>
          <p:cNvPr id="3" name="Slide Number Placeholder 2"/>
          <p:cNvSpPr>
            <a:spLocks noGrp="1"/>
          </p:cNvSpPr>
          <p:nvPr>
            <p:ph type="sldNum" idx="12"/>
          </p:nvPr>
        </p:nvSpPr>
        <p:spPr/>
        <p:txBody>
          <a:bodyPr/>
          <a:lstStyle/>
          <a:p>
            <a:endParaRPr lang="en-US">
              <a:solidFill>
                <a:srgbClr val="ADADAD"/>
              </a:solidFill>
            </a:endParaRPr>
          </a:p>
        </p:txBody>
      </p:sp>
      <p:pic>
        <p:nvPicPr>
          <p:cNvPr id="2058" name="Picture 10" descr="Возможно, это изображение (книга и текст «NAZARBAYEV UNIVERSITY LIBRARY マ UNIVERSITY 23 дек первая встреча книжный клуб онлайи FranklinCovey более миллионов экземпляров продано овсеммирв всем мирв 16:00 навыков высокоэффективных людей дей мощн разв) обсуждение книг WWW.LIBRARY.NU.EDU.KZ жан бахыт федор достоевский регистрация на сайте достояние дост уши преступление наказа INTEGRITY проводится рамках реализации проекта &quot;академическая честность&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7413" y="837034"/>
            <a:ext cx="3576587" cy="357658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58366" y="809922"/>
            <a:ext cx="5472737" cy="2823359"/>
          </a:xfrm>
          <a:prstGeom prst="rect">
            <a:avLst/>
          </a:prstGeom>
        </p:spPr>
      </p:pic>
      <p:pic>
        <p:nvPicPr>
          <p:cNvPr id="6" name="Picture 5"/>
          <p:cNvPicPr>
            <a:picLocks noChangeAspect="1"/>
          </p:cNvPicPr>
          <p:nvPr/>
        </p:nvPicPr>
        <p:blipFill>
          <a:blip r:embed="rId5"/>
          <a:stretch>
            <a:fillRect/>
          </a:stretch>
        </p:blipFill>
        <p:spPr>
          <a:xfrm>
            <a:off x="503406" y="3170062"/>
            <a:ext cx="4761842" cy="470133"/>
          </a:xfrm>
          <a:prstGeom prst="rect">
            <a:avLst/>
          </a:prstGeom>
        </p:spPr>
      </p:pic>
      <p:pic>
        <p:nvPicPr>
          <p:cNvPr id="7" name="Picture 6"/>
          <p:cNvPicPr>
            <a:picLocks noChangeAspect="1"/>
          </p:cNvPicPr>
          <p:nvPr/>
        </p:nvPicPr>
        <p:blipFill>
          <a:blip r:embed="rId6"/>
          <a:stretch>
            <a:fillRect/>
          </a:stretch>
        </p:blipFill>
        <p:spPr>
          <a:xfrm>
            <a:off x="685800" y="3594450"/>
            <a:ext cx="4376155" cy="648861"/>
          </a:xfrm>
          <a:prstGeom prst="rect">
            <a:avLst/>
          </a:prstGeom>
        </p:spPr>
      </p:pic>
      <p:pic>
        <p:nvPicPr>
          <p:cNvPr id="8" name="Picture 7"/>
          <p:cNvPicPr>
            <a:picLocks noChangeAspect="1"/>
          </p:cNvPicPr>
          <p:nvPr/>
        </p:nvPicPr>
        <p:blipFill>
          <a:blip r:embed="rId7"/>
          <a:stretch>
            <a:fillRect/>
          </a:stretch>
        </p:blipFill>
        <p:spPr>
          <a:xfrm>
            <a:off x="787940" y="4157062"/>
            <a:ext cx="4156979" cy="604400"/>
          </a:xfrm>
          <a:prstGeom prst="rect">
            <a:avLst/>
          </a:prstGeom>
        </p:spPr>
      </p:pic>
      <p:pic>
        <p:nvPicPr>
          <p:cNvPr id="9" name="Picture 8"/>
          <p:cNvPicPr>
            <a:picLocks noChangeAspect="1"/>
          </p:cNvPicPr>
          <p:nvPr/>
        </p:nvPicPr>
        <p:blipFill>
          <a:blip r:embed="rId8"/>
          <a:stretch>
            <a:fillRect/>
          </a:stretch>
        </p:blipFill>
        <p:spPr>
          <a:xfrm>
            <a:off x="751461" y="4674334"/>
            <a:ext cx="3841589" cy="469166"/>
          </a:xfrm>
          <a:prstGeom prst="rect">
            <a:avLst/>
          </a:prstGeom>
        </p:spPr>
      </p:pic>
    </p:spTree>
    <p:extLst>
      <p:ext uri="{BB962C8B-B14F-4D97-AF65-F5344CB8AC3E}">
        <p14:creationId xmlns:p14="http://schemas.microsoft.com/office/powerpoint/2010/main" val="1670539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62719" y="1200716"/>
            <a:ext cx="8618561" cy="2893100"/>
          </a:xfrm>
          <a:prstGeom prst="rect">
            <a:avLst/>
          </a:prstGeom>
        </p:spPr>
        <p:txBody>
          <a:bodyPr wrap="square">
            <a:spAutoFit/>
          </a:bodyPr>
          <a:lstStyle/>
          <a:p>
            <a:r>
              <a:rPr lang="ru-RU" dirty="0">
                <a:latin typeface="Arial" panose="020B0604020202020204" pitchFamily="34" charset="0"/>
                <a:cs typeface="Arial" panose="020B0604020202020204" pitchFamily="34" charset="0"/>
              </a:rPr>
              <a:t>«</a:t>
            </a:r>
            <a:r>
              <a:rPr lang="ru-RU" i="1" dirty="0">
                <a:latin typeface="Arial" panose="020B0604020202020204" pitchFamily="34" charset="0"/>
                <a:cs typeface="Arial" panose="020B0604020202020204" pitchFamily="34" charset="0"/>
              </a:rPr>
              <a:t>Альма-матер</a:t>
            </a:r>
            <a:r>
              <a:rPr lang="ru-RU" dirty="0">
                <a:latin typeface="Arial" panose="020B0604020202020204" pitchFamily="34" charset="0"/>
                <a:cs typeface="Arial" panose="020B0604020202020204" pitchFamily="34" charset="0"/>
              </a:rPr>
              <a:t>» (лат. </a:t>
            </a:r>
            <a:r>
              <a:rPr lang="ru-RU" dirty="0" err="1">
                <a:latin typeface="Arial" panose="020B0604020202020204" pitchFamily="34" charset="0"/>
                <a:cs typeface="Arial" panose="020B0604020202020204" pitchFamily="34" charset="0"/>
              </a:rPr>
              <a:t>alma</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mater</a:t>
            </a:r>
            <a:r>
              <a:rPr lang="ru-RU" dirty="0">
                <a:latin typeface="Arial" panose="020B0604020202020204" pitchFamily="34" charset="0"/>
                <a:cs typeface="Arial" panose="020B0604020202020204" pitchFamily="34" charset="0"/>
              </a:rPr>
              <a:t> — буквально по-русски «</a:t>
            </a:r>
            <a:r>
              <a:rPr lang="ru-RU" i="1" dirty="0">
                <a:latin typeface="Arial" panose="020B0604020202020204" pitchFamily="34" charset="0"/>
                <a:cs typeface="Arial" panose="020B0604020202020204" pitchFamily="34" charset="0"/>
              </a:rPr>
              <a:t>кормящая мать</a:t>
            </a:r>
            <a:r>
              <a:rPr lang="ru-RU" dirty="0">
                <a:latin typeface="Arial" panose="020B0604020202020204" pitchFamily="34" charset="0"/>
                <a:cs typeface="Arial" panose="020B0604020202020204" pitchFamily="34" charset="0"/>
              </a:rPr>
              <a:t>» или «</a:t>
            </a:r>
            <a:r>
              <a:rPr lang="ru-RU" i="1" dirty="0">
                <a:latin typeface="Arial" panose="020B0604020202020204" pitchFamily="34" charset="0"/>
                <a:cs typeface="Arial" panose="020B0604020202020204" pitchFamily="34" charset="0"/>
              </a:rPr>
              <a:t>мать-кормилица</a:t>
            </a:r>
            <a:r>
              <a:rPr lang="ru-RU" dirty="0">
                <a:latin typeface="Arial" panose="020B0604020202020204" pitchFamily="34" charset="0"/>
                <a:cs typeface="Arial" panose="020B0604020202020204" pitchFamily="34" charset="0"/>
              </a:rPr>
              <a:t>») — старинное неформальное название учебных заведений, обычно университетов, которые изначально давали в основном теологическое и философское образование, как организаций, питающих духовно. Таким образом, университеты — это щедрые податели духовной пищи. </a:t>
            </a:r>
          </a:p>
          <a:p>
            <a:endParaRPr lang="en-US" dirty="0">
              <a:latin typeface="Arial" panose="020B0604020202020204" pitchFamily="34" charset="0"/>
              <a:cs typeface="Arial" panose="020B0604020202020204" pitchFamily="34" charset="0"/>
            </a:endParaRPr>
          </a:p>
          <a:p>
            <a:r>
              <a:rPr lang="ru-RU" dirty="0">
                <a:latin typeface="Arial" panose="020B0604020202020204" pitchFamily="34" charset="0"/>
                <a:cs typeface="Arial" panose="020B0604020202020204" pitchFamily="34" charset="0"/>
              </a:rPr>
              <a:t>А выпускников университета зовут </a:t>
            </a:r>
            <a:r>
              <a:rPr lang="ru-RU" i="1" dirty="0" err="1">
                <a:latin typeface="Arial" panose="020B0604020202020204" pitchFamily="34" charset="0"/>
                <a:cs typeface="Arial" panose="020B0604020202020204" pitchFamily="34" charset="0"/>
              </a:rPr>
              <a:t>alumni</a:t>
            </a:r>
            <a:r>
              <a:rPr lang="ru-RU" dirty="0">
                <a:latin typeface="Arial" panose="020B0604020202020204" pitchFamily="34" charset="0"/>
                <a:cs typeface="Arial" panose="020B0604020202020204" pitchFamily="34" charset="0"/>
              </a:rPr>
              <a:t> или </a:t>
            </a:r>
            <a:r>
              <a:rPr lang="ru-RU" i="1" dirty="0" err="1">
                <a:latin typeface="Arial" panose="020B0604020202020204" pitchFamily="34" charset="0"/>
                <a:cs typeface="Arial" panose="020B0604020202020204" pitchFamily="34" charset="0"/>
              </a:rPr>
              <a:t>alumnae</a:t>
            </a:r>
            <a:r>
              <a:rPr lang="ru-RU" dirty="0">
                <a:latin typeface="Arial" panose="020B0604020202020204" pitchFamily="34" charset="0"/>
                <a:cs typeface="Arial" panose="020B0604020202020204" pitchFamily="34" charset="0"/>
              </a:rPr>
              <a:t> «</a:t>
            </a:r>
            <a:r>
              <a:rPr lang="ru-RU" i="1" dirty="0">
                <a:latin typeface="Arial" panose="020B0604020202020204" pitchFamily="34" charset="0"/>
                <a:cs typeface="Arial" panose="020B0604020202020204" pitchFamily="34" charset="0"/>
              </a:rPr>
              <a:t>питомцами</a:t>
            </a:r>
            <a:r>
              <a:rPr lang="ru-RU" dirty="0">
                <a:latin typeface="Arial" panose="020B0604020202020204" pitchFamily="34" charset="0"/>
                <a:cs typeface="Arial" panose="020B0604020202020204" pitchFamily="34" charset="0"/>
              </a:rPr>
              <a:t>» университета. </a:t>
            </a:r>
          </a:p>
          <a:p>
            <a:endParaRPr lang="en-US" dirty="0">
              <a:latin typeface="Arial" panose="020B0604020202020204" pitchFamily="34" charset="0"/>
              <a:cs typeface="Arial" panose="020B0604020202020204" pitchFamily="34" charset="0"/>
            </a:endParaRPr>
          </a:p>
          <a:p>
            <a:r>
              <a:rPr lang="ru-RU" dirty="0" err="1">
                <a:latin typeface="Arial" panose="020B0604020202020204" pitchFamily="34" charset="0"/>
                <a:cs typeface="Arial" panose="020B0604020202020204" pitchFamily="34" charset="0"/>
              </a:rPr>
              <a:t>Д.Ньюмен</a:t>
            </a:r>
            <a:r>
              <a:rPr lang="ru-RU" dirty="0">
                <a:latin typeface="Arial" panose="020B0604020202020204" pitchFamily="34" charset="0"/>
                <a:cs typeface="Arial" panose="020B0604020202020204" pitchFamily="34" charset="0"/>
              </a:rPr>
              <a:t> считал, как уже упоминалось выше, </a:t>
            </a:r>
            <a:r>
              <a:rPr lang="ru-RU" i="1" dirty="0">
                <a:latin typeface="Arial" panose="020B0604020202020204" pitchFamily="34" charset="0"/>
                <a:cs typeface="Arial" panose="020B0604020202020204" pitchFamily="34" charset="0"/>
              </a:rPr>
              <a:t>выпускник университета</a:t>
            </a:r>
            <a:r>
              <a:rPr lang="ru-RU" dirty="0">
                <a:latin typeface="Arial" panose="020B0604020202020204" pitchFamily="34" charset="0"/>
                <a:cs typeface="Arial" panose="020B0604020202020204" pitchFamily="34" charset="0"/>
              </a:rPr>
              <a:t>, находясь в окружении профессоров, перенимает их манеры и, прежде всего, стиль мышления, и уже </a:t>
            </a:r>
            <a:r>
              <a:rPr lang="ru-RU" i="1" dirty="0">
                <a:latin typeface="Arial" panose="020B0604020202020204" pitchFamily="34" charset="0"/>
                <a:cs typeface="Arial" panose="020B0604020202020204" pitchFamily="34" charset="0"/>
              </a:rPr>
              <a:t>после окончания университета становится в обществе тем человеком, которому хотят подражать другие, что ведет к трансформации и совершенствованию общества</a:t>
            </a:r>
            <a:r>
              <a:rPr lang="ru-RU" dirty="0">
                <a:latin typeface="Arial" panose="020B0604020202020204" pitchFamily="34" charset="0"/>
                <a:cs typeface="Arial" panose="020B0604020202020204" pitchFamily="34" charset="0"/>
              </a:rPr>
              <a:t>. </a:t>
            </a:r>
          </a:p>
          <a:p>
            <a:r>
              <a:rPr lang="ru-RU" dirty="0">
                <a:latin typeface="Arial" panose="020B0604020202020204" pitchFamily="34" charset="0"/>
                <a:cs typeface="Arial" panose="020B0604020202020204" pitchFamily="34" charset="0"/>
              </a:rPr>
              <a:t/>
            </a:r>
            <a:br>
              <a:rPr lang="ru-RU" dirty="0">
                <a:latin typeface="Arial" panose="020B0604020202020204" pitchFamily="34" charset="0"/>
                <a:cs typeface="Arial" panose="020B0604020202020204" pitchFamily="34" charset="0"/>
              </a:rPr>
            </a:br>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664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a:extLst>
              <a:ext uri="{FF2B5EF4-FFF2-40B4-BE49-F238E27FC236}">
                <a16:creationId xmlns:a16="http://schemas.microsoft.com/office/drawing/2014/main" xmlns="" id="{3CFCD4B4-409A-4F45-BC6D-6BED81D1A990}"/>
              </a:ext>
            </a:extLst>
          </p:cNvPr>
          <p:cNvSpPr txBox="1">
            <a:spLocks noChangeArrowheads="1"/>
          </p:cNvSpPr>
          <p:nvPr/>
        </p:nvSpPr>
        <p:spPr bwMode="auto">
          <a:xfrm>
            <a:off x="145141" y="43831"/>
            <a:ext cx="886822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r>
              <a:rPr lang="ru-RU" sz="2000" b="1" dirty="0">
                <a:solidFill>
                  <a:schemeClr val="tx1"/>
                </a:solidFill>
              </a:rPr>
              <a:t>Исследование «Навыки студентов НУ,</a:t>
            </a:r>
            <a:br>
              <a:rPr lang="ru-RU" sz="2000" b="1" dirty="0">
                <a:solidFill>
                  <a:schemeClr val="tx1"/>
                </a:solidFill>
              </a:rPr>
            </a:br>
            <a:r>
              <a:rPr lang="ru-RU" sz="2000" b="1" dirty="0">
                <a:solidFill>
                  <a:schemeClr val="tx1"/>
                </a:solidFill>
              </a:rPr>
              <a:t>необходимые для рынка труда в </a:t>
            </a:r>
            <a:r>
              <a:rPr lang="en-US" sz="2000" b="1" dirty="0">
                <a:solidFill>
                  <a:schemeClr val="tx1"/>
                </a:solidFill>
              </a:rPr>
              <a:t>XXI</a:t>
            </a:r>
            <a:r>
              <a:rPr lang="ru-RU" sz="2000" b="1" dirty="0">
                <a:solidFill>
                  <a:schemeClr val="tx1"/>
                </a:solidFill>
              </a:rPr>
              <a:t> веке»</a:t>
            </a:r>
            <a:r>
              <a:rPr lang="en-US" sz="2000" b="1" dirty="0">
                <a:solidFill>
                  <a:schemeClr val="tx1"/>
                </a:solidFill>
              </a:rPr>
              <a:t> (2019)</a:t>
            </a:r>
            <a:r>
              <a:rPr lang="ru-RU" sz="2000" b="1" dirty="0">
                <a:solidFill>
                  <a:schemeClr val="tx1"/>
                </a:solidFill>
              </a:rPr>
              <a:t> </a:t>
            </a:r>
            <a:r>
              <a:rPr lang="en-US" sz="2000" b="1" dirty="0">
                <a:solidFill>
                  <a:schemeClr val="tx1"/>
                </a:solidFill>
              </a:rPr>
              <a:t> </a:t>
            </a:r>
          </a:p>
        </p:txBody>
      </p:sp>
      <p:sp>
        <p:nvSpPr>
          <p:cNvPr id="76803" name="Text Box 3">
            <a:extLst>
              <a:ext uri="{FF2B5EF4-FFF2-40B4-BE49-F238E27FC236}">
                <a16:creationId xmlns:a16="http://schemas.microsoft.com/office/drawing/2014/main" xmlns="" id="{F1F9ADB8-0D70-4C5D-9E63-D775DA86B1F3}"/>
              </a:ext>
            </a:extLst>
          </p:cNvPr>
          <p:cNvSpPr txBox="1">
            <a:spLocks noChangeArrowheads="1"/>
          </p:cNvSpPr>
          <p:nvPr/>
        </p:nvSpPr>
        <p:spPr bwMode="auto">
          <a:xfrm>
            <a:off x="203201" y="1259937"/>
            <a:ext cx="8940799" cy="2821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15888">
              <a:buClr>
                <a:srgbClr val="E7E6E6"/>
              </a:buClr>
            </a:pPr>
            <a:r>
              <a:rPr lang="ru-RU" altLang="en-US" b="1" i="1" dirty="0">
                <a:solidFill>
                  <a:schemeClr val="tx1"/>
                </a:solidFill>
              </a:rPr>
              <a:t>Цель:</a:t>
            </a:r>
          </a:p>
          <a:p>
            <a:pPr marL="457200" lvl="1" indent="-4763">
              <a:spcBef>
                <a:spcPts val="400"/>
              </a:spcBef>
              <a:buClr>
                <a:srgbClr val="E7E6E6"/>
              </a:buClr>
            </a:pPr>
            <a:r>
              <a:rPr lang="ru-RU" altLang="en-US" i="1" dirty="0">
                <a:solidFill>
                  <a:schemeClr val="tx1"/>
                </a:solidFill>
              </a:rPr>
              <a:t>Определить ключевые навыки, которые НУ необходимо развивать у своих студентов (выпускников);</a:t>
            </a:r>
          </a:p>
          <a:p>
            <a:pPr marL="765175" lvl="1" indent="-649288">
              <a:spcBef>
                <a:spcPts val="400"/>
              </a:spcBef>
              <a:buClr>
                <a:srgbClr val="E7E6E6"/>
              </a:buClr>
            </a:pPr>
            <a:r>
              <a:rPr lang="ru-RU" altLang="en-US" b="1" i="1" dirty="0">
                <a:solidFill>
                  <a:schemeClr val="tx1"/>
                </a:solidFill>
              </a:rPr>
              <a:t>Методика:</a:t>
            </a:r>
          </a:p>
          <a:p>
            <a:pPr marL="341313" lvl="1" indent="-225425">
              <a:spcBef>
                <a:spcPts val="400"/>
              </a:spcBef>
              <a:buClr>
                <a:srgbClr val="44546A"/>
              </a:buClr>
              <a:buFont typeface="Arial" panose="020B0604020202020204" pitchFamily="34" charset="0"/>
              <a:buChar char="•"/>
            </a:pPr>
            <a:r>
              <a:rPr lang="ru-RU" altLang="en-US" i="1" dirty="0">
                <a:solidFill>
                  <a:schemeClr val="tx1"/>
                </a:solidFill>
              </a:rPr>
              <a:t>Анализ текущего состояния развития навыков;</a:t>
            </a:r>
          </a:p>
          <a:p>
            <a:pPr marL="341313" lvl="1" indent="-225425">
              <a:spcBef>
                <a:spcPts val="400"/>
              </a:spcBef>
              <a:buClr>
                <a:srgbClr val="44546A"/>
              </a:buClr>
              <a:buFont typeface="Arial" panose="020B0604020202020204" pitchFamily="34" charset="0"/>
              <a:buChar char="•"/>
            </a:pPr>
            <a:r>
              <a:rPr lang="ru-RU" altLang="en-US" i="1" dirty="0">
                <a:solidFill>
                  <a:schemeClr val="tx1"/>
                </a:solidFill>
              </a:rPr>
              <a:t>Анализ ожиданий национальных и международных работодателей</a:t>
            </a:r>
          </a:p>
          <a:p>
            <a:pPr marL="341313" lvl="1" indent="-225425">
              <a:spcBef>
                <a:spcPts val="400"/>
              </a:spcBef>
              <a:buClr>
                <a:srgbClr val="44546A"/>
              </a:buClr>
              <a:buFont typeface="Arial" panose="020B0604020202020204" pitchFamily="34" charset="0"/>
              <a:buChar char="•"/>
            </a:pPr>
            <a:r>
              <a:rPr lang="ru-RU" altLang="en-US" i="1" dirty="0">
                <a:solidFill>
                  <a:schemeClr val="tx1"/>
                </a:solidFill>
              </a:rPr>
              <a:t>Аудит обеспечения развития ключевых навыков и заполнение выявленных пробелов</a:t>
            </a:r>
          </a:p>
          <a:p>
            <a:pPr marL="341313" lvl="1" indent="-225425">
              <a:spcBef>
                <a:spcPts val="400"/>
              </a:spcBef>
              <a:buClr>
                <a:srgbClr val="44546A"/>
              </a:buClr>
              <a:buFont typeface="Arial" panose="020B0604020202020204" pitchFamily="34" charset="0"/>
              <a:buChar char="•"/>
            </a:pPr>
            <a:r>
              <a:rPr lang="ru-RU" altLang="en-US" i="1" dirty="0">
                <a:solidFill>
                  <a:schemeClr val="tx1"/>
                </a:solidFill>
              </a:rPr>
              <a:t>Повышение осведомленности студентов НУ о тех навыках,которыми они обладают, и предоставление им возможности их развивать и отмечать в своих резюме</a:t>
            </a:r>
          </a:p>
          <a:p>
            <a:pPr marL="341313" lvl="1" indent="-225425">
              <a:spcBef>
                <a:spcPts val="400"/>
              </a:spcBef>
              <a:buClr>
                <a:srgbClr val="44546A"/>
              </a:buClr>
              <a:buFont typeface="Arial" panose="020B0604020202020204" pitchFamily="34" charset="0"/>
              <a:buChar char="•"/>
            </a:pPr>
            <a:r>
              <a:rPr lang="ru-RU" altLang="en-US" i="1" dirty="0">
                <a:solidFill>
                  <a:schemeClr val="tx1"/>
                </a:solidFill>
              </a:rPr>
              <a:t>Акцентировать важность развития таких навыков для преподавателей и разработчиков учебных программ</a:t>
            </a:r>
          </a:p>
        </p:txBody>
      </p:sp>
    </p:spTree>
    <p:extLst>
      <p:ext uri="{BB962C8B-B14F-4D97-AF65-F5344CB8AC3E}">
        <p14:creationId xmlns:p14="http://schemas.microsoft.com/office/powerpoint/2010/main" val="3052802282"/>
      </p:ext>
    </p:extLst>
  </p:cSld>
  <p:clrMapOvr>
    <a:masterClrMapping/>
  </p:clrMapOvr>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4589</TotalTime>
  <Words>1468</Words>
  <Application>Microsoft Office PowerPoint</Application>
  <PresentationFormat>Экран (16:9)</PresentationFormat>
  <Paragraphs>171</Paragraphs>
  <Slides>35</Slides>
  <Notes>8</Notes>
  <HiddenSlides>0</HiddenSlides>
  <MMClips>0</MMClips>
  <ScaleCrop>false</ScaleCrop>
  <HeadingPairs>
    <vt:vector size="6" baseType="variant">
      <vt:variant>
        <vt:lpstr>Использованные шрифты</vt:lpstr>
      </vt:variant>
      <vt:variant>
        <vt:i4>9</vt:i4>
      </vt:variant>
      <vt:variant>
        <vt:lpstr>Тема</vt:lpstr>
      </vt:variant>
      <vt:variant>
        <vt:i4>4</vt:i4>
      </vt:variant>
      <vt:variant>
        <vt:lpstr>Заголовки слайдов</vt:lpstr>
      </vt:variant>
      <vt:variant>
        <vt:i4>35</vt:i4>
      </vt:variant>
    </vt:vector>
  </HeadingPairs>
  <TitlesOfParts>
    <vt:vector size="48" baseType="lpstr">
      <vt:lpstr>Times New Roman</vt:lpstr>
      <vt:lpstr>Inter</vt:lpstr>
      <vt:lpstr>Prata</vt:lpstr>
      <vt:lpstr>Arial</vt:lpstr>
      <vt:lpstr>Georgia</vt:lpstr>
      <vt:lpstr>Yu Gothic Medium</vt:lpstr>
      <vt:lpstr>Calibri Light</vt:lpstr>
      <vt:lpstr>Inter Medium</vt:lpstr>
      <vt:lpstr>Calibri</vt:lpstr>
      <vt:lpstr>Office Theme</vt:lpstr>
      <vt:lpstr>Office Theme</vt:lpstr>
      <vt:lpstr>4_Тема Office</vt:lpstr>
      <vt:lpstr>3_Office Theme</vt:lpstr>
      <vt:lpstr>Презентация PowerPoint</vt:lpstr>
      <vt:lpstr>Джон Г. Ньюмен «Идея университета»</vt:lpstr>
      <vt:lpstr>Джон Ньюмен, «Идея университета» (1852)</vt:lpstr>
      <vt:lpstr>МИССИЯ БИБЛИОТЕКИ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Пространство библиотеки </vt:lpstr>
      <vt:lpstr>Университет Оксфорд Брукс, Англия</vt:lpstr>
      <vt:lpstr>Университет Висконсин-Мэдисон, США</vt:lpstr>
      <vt:lpstr>Университет Гарвард</vt:lpstr>
      <vt:lpstr>Презентация PowerPoint</vt:lpstr>
      <vt:lpstr>Презентация PowerPoint</vt:lpstr>
      <vt:lpstr>Встреча между представителем NU Book Club и международной школы Spectrum 9 марта 2022г.</vt:lpstr>
      <vt:lpstr>Презентация PowerPoint</vt:lpstr>
      <vt:lpstr>19 января 2022г.</vt:lpstr>
      <vt:lpstr>Мероприятие, посвящённое творчеству казахского поэта  Ахмета Байтурсынова  в рамках акции «Одна страна-одна книга» 24 марта 2022г. </vt:lpstr>
      <vt:lpstr>Презентация PowerPoint</vt:lpstr>
      <vt:lpstr>Творческий вечер, посвящённый повести «Белый клык» американского писателя Д.Лондона 30 мая 2022г.</vt:lpstr>
      <vt:lpstr>Презентация PowerPoint</vt:lpstr>
      <vt:lpstr>Участники мероприятия по повести «Белый клык»  с призами от Библиотеки НУ</vt:lpstr>
      <vt:lpstr>Творческое мероприятие «Литературный огонёк» 7 октября 2022г.</vt:lpstr>
      <vt:lpstr>Презентация PowerPoint</vt:lpstr>
      <vt:lpstr>Выводы:</vt:lpstr>
      <vt:lpstr>Использованная литература:</vt:lpstr>
      <vt:lpstr>Динмухамед Копмагамбетов Менеджер Офиса обслуживания пользователей  Библиотека Назарбаев Университета dinmukhamed.kopmagambetov@nu.edu.kz</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User2</dc:creator>
  <cp:lastModifiedBy>Dinmukhamed Kopmagambetov</cp:lastModifiedBy>
  <cp:revision>151</cp:revision>
  <dcterms:modified xsi:type="dcterms:W3CDTF">2022-12-05T05:53:42Z</dcterms:modified>
</cp:coreProperties>
</file>