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4" r:id="rId2"/>
  </p:sldMasterIdLst>
  <p:notesMasterIdLst>
    <p:notesMasterId r:id="rId59"/>
  </p:notesMasterIdLst>
  <p:sldIdLst>
    <p:sldId id="256" r:id="rId3"/>
    <p:sldId id="257" r:id="rId4"/>
    <p:sldId id="258" r:id="rId5"/>
    <p:sldId id="259" r:id="rId6"/>
    <p:sldId id="260" r:id="rId7"/>
    <p:sldId id="261" r:id="rId8"/>
    <p:sldId id="262" r:id="rId9"/>
    <p:sldId id="263" r:id="rId10"/>
    <p:sldId id="264" r:id="rId11"/>
    <p:sldId id="265" r:id="rId12"/>
    <p:sldId id="311" r:id="rId13"/>
    <p:sldId id="312"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Lst>
  <p:sldSz cx="9144000" cy="5143500" type="screen16x9"/>
  <p:notesSz cx="6858000" cy="9144000"/>
  <p:embeddedFontLst>
    <p:embeddedFont>
      <p:font typeface="Prata" panose="020B0604020202020204" charset="-52"/>
      <p:regular r:id="rId60"/>
    </p:embeddedFont>
    <p:embeddedFont>
      <p:font typeface="Inter" panose="020B0604020202020204" charset="0"/>
      <p:regular r:id="rId61"/>
      <p:bold r:id="rId62"/>
    </p:embeddedFont>
    <p:embeddedFont>
      <p:font typeface="Inter Medium" panose="020B0604020202020204" charset="0"/>
      <p:regular r:id="rId63"/>
      <p:bold r:id="rId64"/>
    </p:embeddedFont>
    <p:embeddedFont>
      <p:font typeface="Calibri" panose="020F0502020204030204" pitchFamily="34" charset="0"/>
      <p:regular r:id="rId65"/>
      <p:bold r:id="rId66"/>
      <p:italic r:id="rId67"/>
      <p:boldItalic r:id="rId6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9" roundtripDataSignature="AMtx7miVGxiCMbAG3sx9q2uA78XCBBb5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1" d="100"/>
          <a:sy n="111" d="100"/>
        </p:scale>
        <p:origin x="634"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4.fntdata"/><Relationship Id="rId68" Type="http://schemas.openxmlformats.org/officeDocument/2006/relationships/font" Target="fonts/font9.fntdata"/><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font" Target="fonts/font7.fntdata"/><Relationship Id="rId5" Type="http://schemas.openxmlformats.org/officeDocument/2006/relationships/slide" Target="slides/slide3.xml"/><Relationship Id="rId61" Type="http://schemas.openxmlformats.org/officeDocument/2006/relationships/font" Target="fonts/font2.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font" Target="fonts/font5.fntdata"/><Relationship Id="rId69" Type="http://customschemas.google.com/relationships/presentationmetadata" Target="meta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 Id="rId67" Type="http://schemas.openxmlformats.org/officeDocument/2006/relationships/font" Target="fonts/font8.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3.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62467813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4: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81" name="Google Shape;8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36799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44: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174" name="Google Shape;174;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64668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5013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8997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46: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232" name="Google Shape;232;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3353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47: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242" name="Google Shape;242;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91513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48: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252" name="Google Shape;252;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542550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49: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262" name="Google Shape;262;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0510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50: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272" name="Google Shape;272;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64118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51: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282" name="Google Shape;282;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54297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52: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290" name="Google Shape;290;p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19177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89246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53: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299" name="Google Shape;299;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89767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54: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311" name="Google Shape;311;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460332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55: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319" name="Google Shape;319;p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086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56: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335" name="Google Shape;335;p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950156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57: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343" name="Google Shape;343;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060670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58: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351" name="Google Shape;351;p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476911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59: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358" name="Google Shape;358;p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10763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9d08dfc25e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9d08dfc25e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7742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19d08dfc25e_3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4" name="Google Shape;374;g19d08dfc25e_3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526957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19d08dfc25e_3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19d08dfc25e_3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2263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8337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19d08dfc25e_3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19d08dfc25e_3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269470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19d08dfc25e_3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19d08dfc25e_3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546124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19d08dfc25e_3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3" name="Google Shape;403;g19d08dfc25e_3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43915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19d08dfc25e_3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1" name="Google Shape;411;g19d08dfc25e_3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29316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1a95a647bdf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g1a95a647bdf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83194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19d08dfc25e_3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 name="Google Shape;426;g19d08dfc25e_3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1675350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1a95a647bdf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 name="Google Shape;433;g1a95a647bdf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8466350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1a0affc2843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 name="Google Shape;440;g1a0affc2843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77197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60: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448" name="Google Shape;448;p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743575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61: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461" name="Google Shape;461;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8834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11655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62: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469" name="Google Shape;469;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808078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63: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477" name="Google Shape;477;p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046936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p64: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742814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65: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493" name="Google Shape;493;p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985491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g19c753d1037_0_6:notes"/>
          <p:cNvSpPr txBox="1">
            <a:spLocks noGrp="1"/>
          </p:cNvSpPr>
          <p:nvPr>
            <p:ph type="body" idx="1"/>
          </p:nvPr>
        </p:nvSpPr>
        <p:spPr>
          <a:xfrm>
            <a:off x="685797" y="4343387"/>
            <a:ext cx="5486400" cy="4114800"/>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501" name="Google Shape;501;g19c753d1037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038163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p66: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516" name="Google Shape;516;p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4491887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67: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524" name="Google Shape;524;p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167485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68: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532" name="Google Shape;532;p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5477051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p69: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546" name="Google Shape;546;p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7483114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70: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558" name="Google Shape;558;p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26400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1: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123" name="Google Shape;123;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946962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p71: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566" name="Google Shape;566;p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007052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1a95a647bdf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4" name="Google Shape;574;g1a95a647bd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4411436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72: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579" name="Google Shape;579;p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622237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g1a95a647bd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6" name="Google Shape;586;g1a95a647bd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221665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g17fa32dd09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2" name="Google Shape;592;g17fa32dd09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961205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Google Shape;596;g1a2c7dbd35b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7" name="Google Shape;597;g1a2c7dbd35b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5444207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g1a2b430efd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3" name="Google Shape;603;g1a2b430efd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7364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13: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136" name="Google Shape;13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79921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2: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144" name="Google Shape;14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07222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42: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155" name="Google Shape;155;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63826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43: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165" name="Google Shape;165;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55472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obj">
  <p:cSld name="OBJECT">
    <p:spTree>
      <p:nvGrpSpPr>
        <p:cNvPr id="1" name="Shape 11"/>
        <p:cNvGrpSpPr/>
        <p:nvPr/>
      </p:nvGrpSpPr>
      <p:grpSpPr>
        <a:xfrm>
          <a:off x="0" y="0"/>
          <a:ext cx="0" cy="0"/>
          <a:chOff x="0" y="0"/>
          <a:chExt cx="0" cy="0"/>
        </a:xfrm>
      </p:grpSpPr>
      <p:sp>
        <p:nvSpPr>
          <p:cNvPr id="12" name="Google Shape;12;p15"/>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3" name="Google Shape;13;p15"/>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4" name="Google Shape;14;p15"/>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67"/>
        <p:cNvGrpSpPr/>
        <p:nvPr/>
      </p:nvGrpSpPr>
      <p:grpSpPr>
        <a:xfrm>
          <a:off x="0" y="0"/>
          <a:ext cx="0" cy="0"/>
          <a:chOff x="0" y="0"/>
          <a:chExt cx="0" cy="0"/>
        </a:xfrm>
      </p:grpSpPr>
      <p:sp>
        <p:nvSpPr>
          <p:cNvPr id="68" name="Google Shape;68;p24"/>
          <p:cNvSpPr txBox="1">
            <a:spLocks noGrp="1"/>
          </p:cNvSpPr>
          <p:nvPr>
            <p:ph type="title"/>
          </p:nvPr>
        </p:nvSpPr>
        <p:spPr>
          <a:xfrm>
            <a:off x="922301" y="646033"/>
            <a:ext cx="7299397" cy="824519"/>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2700" b="0" i="0">
                <a:solidFill>
                  <a:schemeClr val="lt1"/>
                </a:solidFill>
                <a:latin typeface="Prata"/>
                <a:ea typeface="Prata"/>
                <a:cs typeface="Prata"/>
                <a:sym typeface="Prata"/>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9" name="Google Shape;69;p24"/>
          <p:cNvSpPr txBox="1">
            <a:spLocks noGrp="1"/>
          </p:cNvSpPr>
          <p:nvPr>
            <p:ph type="body" idx="1"/>
          </p:nvPr>
        </p:nvSpPr>
        <p:spPr>
          <a:xfrm>
            <a:off x="457200" y="1183005"/>
            <a:ext cx="397764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70" name="Google Shape;70;p24"/>
          <p:cNvSpPr txBox="1">
            <a:spLocks noGrp="1"/>
          </p:cNvSpPr>
          <p:nvPr>
            <p:ph type="body" idx="2"/>
          </p:nvPr>
        </p:nvSpPr>
        <p:spPr>
          <a:xfrm>
            <a:off x="4709160" y="1183005"/>
            <a:ext cx="397764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71" name="Google Shape;71;p24"/>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72" name="Google Shape;72;p24"/>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73" name="Google Shape;73;p24"/>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74"/>
        <p:cNvGrpSpPr/>
        <p:nvPr/>
      </p:nvGrpSpPr>
      <p:grpSpPr>
        <a:xfrm>
          <a:off x="0" y="0"/>
          <a:ext cx="0" cy="0"/>
          <a:chOff x="0" y="0"/>
          <a:chExt cx="0" cy="0"/>
        </a:xfrm>
      </p:grpSpPr>
      <p:sp>
        <p:nvSpPr>
          <p:cNvPr id="75" name="Google Shape;75;p25"/>
          <p:cNvSpPr txBox="1">
            <a:spLocks noGrp="1"/>
          </p:cNvSpPr>
          <p:nvPr>
            <p:ph type="title"/>
          </p:nvPr>
        </p:nvSpPr>
        <p:spPr>
          <a:xfrm>
            <a:off x="922301" y="646033"/>
            <a:ext cx="7299397" cy="824519"/>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2700" b="0" i="0">
                <a:solidFill>
                  <a:schemeClr val="lt1"/>
                </a:solidFill>
                <a:latin typeface="Prata"/>
                <a:ea typeface="Prata"/>
                <a:cs typeface="Prata"/>
                <a:sym typeface="Prata"/>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76" name="Google Shape;76;p25"/>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77" name="Google Shape;77;p25"/>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78" name="Google Shape;78;p25"/>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
        <p:nvSpPr>
          <p:cNvPr id="16" name="Google Shape;16;p19"/>
          <p:cNvSpPr txBox="1">
            <a:spLocks noGrp="1"/>
          </p:cNvSpPr>
          <p:nvPr>
            <p:ph type="ctrTitle"/>
          </p:nvPr>
        </p:nvSpPr>
        <p:spPr>
          <a:xfrm>
            <a:off x="685800" y="1594485"/>
            <a:ext cx="7772401" cy="108013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7" name="Google Shape;17;p19"/>
          <p:cNvSpPr txBox="1">
            <a:spLocks noGrp="1"/>
          </p:cNvSpPr>
          <p:nvPr>
            <p:ph type="subTitle" idx="1"/>
          </p:nvPr>
        </p:nvSpPr>
        <p:spPr>
          <a:xfrm>
            <a:off x="1371600" y="2880360"/>
            <a:ext cx="6400800" cy="12858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8" name="Google Shape;18;p19"/>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9" name="Google Shape;19;p19"/>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0" name="Google Shape;20;p19"/>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1"/>
        <p:cNvGrpSpPr/>
        <p:nvPr/>
      </p:nvGrpSpPr>
      <p:grpSpPr>
        <a:xfrm>
          <a:off x="0" y="0"/>
          <a:ext cx="0" cy="0"/>
          <a:chOff x="0" y="0"/>
          <a:chExt cx="0" cy="0"/>
        </a:xfrm>
      </p:grpSpPr>
      <p:sp>
        <p:nvSpPr>
          <p:cNvPr id="22" name="Google Shape;22;p20"/>
          <p:cNvSpPr txBox="1">
            <a:spLocks noGrp="1"/>
          </p:cNvSpPr>
          <p:nvPr>
            <p:ph type="title"/>
          </p:nvPr>
        </p:nvSpPr>
        <p:spPr>
          <a:xfrm>
            <a:off x="457200" y="205740"/>
            <a:ext cx="8229600" cy="82296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3" name="Google Shape;23;p20"/>
          <p:cNvSpPr txBox="1">
            <a:spLocks noGrp="1"/>
          </p:cNvSpPr>
          <p:nvPr>
            <p:ph type="body" idx="1"/>
          </p:nvPr>
        </p:nvSpPr>
        <p:spPr>
          <a:xfrm>
            <a:off x="457200" y="1183005"/>
            <a:ext cx="822960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24" name="Google Shape;24;p20"/>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5" name="Google Shape;25;p20"/>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6" name="Google Shape;26;p20"/>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27"/>
        <p:cNvGrpSpPr/>
        <p:nvPr/>
      </p:nvGrpSpPr>
      <p:grpSpPr>
        <a:xfrm>
          <a:off x="0" y="0"/>
          <a:ext cx="0" cy="0"/>
          <a:chOff x="0" y="0"/>
          <a:chExt cx="0" cy="0"/>
        </a:xfrm>
      </p:grpSpPr>
      <p:sp>
        <p:nvSpPr>
          <p:cNvPr id="28" name="Google Shape;28;p21"/>
          <p:cNvSpPr txBox="1">
            <a:spLocks noGrp="1"/>
          </p:cNvSpPr>
          <p:nvPr>
            <p:ph type="title"/>
          </p:nvPr>
        </p:nvSpPr>
        <p:spPr>
          <a:xfrm>
            <a:off x="457200" y="205740"/>
            <a:ext cx="8229600" cy="82296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9" name="Google Shape;29;p21"/>
          <p:cNvSpPr txBox="1">
            <a:spLocks noGrp="1"/>
          </p:cNvSpPr>
          <p:nvPr>
            <p:ph type="body" idx="1"/>
          </p:nvPr>
        </p:nvSpPr>
        <p:spPr>
          <a:xfrm>
            <a:off x="457200" y="1183005"/>
            <a:ext cx="397764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30" name="Google Shape;30;p21"/>
          <p:cNvSpPr txBox="1">
            <a:spLocks noGrp="1"/>
          </p:cNvSpPr>
          <p:nvPr>
            <p:ph type="body" idx="2"/>
          </p:nvPr>
        </p:nvSpPr>
        <p:spPr>
          <a:xfrm>
            <a:off x="4709160" y="1183005"/>
            <a:ext cx="397764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31" name="Google Shape;31;p21"/>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2" name="Google Shape;32;p21"/>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3" name="Google Shape;33;p21"/>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4"/>
        <p:cNvGrpSpPr/>
        <p:nvPr/>
      </p:nvGrpSpPr>
      <p:grpSpPr>
        <a:xfrm>
          <a:off x="0" y="0"/>
          <a:ext cx="0" cy="0"/>
          <a:chOff x="0" y="0"/>
          <a:chExt cx="0" cy="0"/>
        </a:xfrm>
      </p:grpSpPr>
      <p:sp>
        <p:nvSpPr>
          <p:cNvPr id="35" name="Google Shape;35;p22"/>
          <p:cNvSpPr txBox="1">
            <a:spLocks noGrp="1"/>
          </p:cNvSpPr>
          <p:nvPr>
            <p:ph type="title"/>
          </p:nvPr>
        </p:nvSpPr>
        <p:spPr>
          <a:xfrm>
            <a:off x="457200" y="205740"/>
            <a:ext cx="8229600" cy="82296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6" name="Google Shape;36;p22"/>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7" name="Google Shape;37;p22"/>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8" name="Google Shape;38;p22"/>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5"/>
        <p:cNvGrpSpPr/>
        <p:nvPr/>
      </p:nvGrpSpPr>
      <p:grpSpPr>
        <a:xfrm>
          <a:off x="0" y="0"/>
          <a:ext cx="0" cy="0"/>
          <a:chOff x="0" y="0"/>
          <a:chExt cx="0" cy="0"/>
        </a:xfrm>
      </p:grpSpPr>
      <p:sp>
        <p:nvSpPr>
          <p:cNvPr id="46" name="Google Shape;46;p18"/>
          <p:cNvSpPr txBox="1">
            <a:spLocks noGrp="1"/>
          </p:cNvSpPr>
          <p:nvPr>
            <p:ph type="title"/>
          </p:nvPr>
        </p:nvSpPr>
        <p:spPr>
          <a:xfrm>
            <a:off x="922301" y="646033"/>
            <a:ext cx="7299397" cy="824519"/>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2700" b="0" i="0">
                <a:solidFill>
                  <a:schemeClr val="lt1"/>
                </a:solidFill>
                <a:latin typeface="Prata"/>
                <a:ea typeface="Prata"/>
                <a:cs typeface="Prata"/>
                <a:sym typeface="Prata"/>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47" name="Google Shape;47;p18"/>
          <p:cNvSpPr txBox="1">
            <a:spLocks noGrp="1"/>
          </p:cNvSpPr>
          <p:nvPr>
            <p:ph type="body" idx="1"/>
          </p:nvPr>
        </p:nvSpPr>
        <p:spPr>
          <a:xfrm>
            <a:off x="457200" y="1183005"/>
            <a:ext cx="822960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48" name="Google Shape;48;p18"/>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49" name="Google Shape;49;p18"/>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0" name="Google Shape;50;p18"/>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obj">
  <p:cSld name="OBJECT">
    <p:spTree>
      <p:nvGrpSpPr>
        <p:cNvPr id="1" name="Shape 51"/>
        <p:cNvGrpSpPr/>
        <p:nvPr/>
      </p:nvGrpSpPr>
      <p:grpSpPr>
        <a:xfrm>
          <a:off x="0" y="0"/>
          <a:ext cx="0" cy="0"/>
          <a:chOff x="0" y="0"/>
          <a:chExt cx="0" cy="0"/>
        </a:xfrm>
      </p:grpSpPr>
      <p:sp>
        <p:nvSpPr>
          <p:cNvPr id="52" name="Google Shape;52;p17"/>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3" name="Google Shape;53;p17"/>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4" name="Google Shape;54;p17"/>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55"/>
        <p:cNvGrpSpPr/>
        <p:nvPr/>
      </p:nvGrpSpPr>
      <p:grpSpPr>
        <a:xfrm>
          <a:off x="0" y="0"/>
          <a:ext cx="0" cy="0"/>
          <a:chOff x="0" y="0"/>
          <a:chExt cx="0" cy="0"/>
        </a:xfrm>
      </p:grpSpPr>
      <p:sp>
        <p:nvSpPr>
          <p:cNvPr id="56" name="Google Shape;56;p73"/>
          <p:cNvSpPr txBox="1">
            <a:spLocks noGrp="1"/>
          </p:cNvSpPr>
          <p:nvPr>
            <p:ph type="title"/>
          </p:nvPr>
        </p:nvSpPr>
        <p:spPr>
          <a:xfrm>
            <a:off x="922301" y="646033"/>
            <a:ext cx="7299397" cy="415498"/>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7" name="Google Shape;57;p73"/>
          <p:cNvSpPr txBox="1">
            <a:spLocks noGrp="1"/>
          </p:cNvSpPr>
          <p:nvPr>
            <p:ph type="body" idx="1"/>
          </p:nvPr>
        </p:nvSpPr>
        <p:spPr>
          <a:xfrm>
            <a:off x="457200" y="1183005"/>
            <a:ext cx="8229600" cy="615553"/>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58" name="Google Shape;58;p73"/>
          <p:cNvSpPr txBox="1">
            <a:spLocks noGrp="1"/>
          </p:cNvSpPr>
          <p:nvPr>
            <p:ph type="dt" idx="10"/>
          </p:nvPr>
        </p:nvSpPr>
        <p:spPr>
          <a:xfrm>
            <a:off x="457200" y="4783455"/>
            <a:ext cx="2103120" cy="123111"/>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9" name="Google Shape;59;p73"/>
          <p:cNvSpPr txBox="1">
            <a:spLocks noGrp="1"/>
          </p:cNvSpPr>
          <p:nvPr>
            <p:ph type="ftr" idx="11"/>
          </p:nvPr>
        </p:nvSpPr>
        <p:spPr>
          <a:xfrm>
            <a:off x="3108960" y="4783455"/>
            <a:ext cx="2926080" cy="123111"/>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0" name="Google Shape;60;p73"/>
          <p:cNvSpPr txBox="1">
            <a:spLocks noGrp="1"/>
          </p:cNvSpPr>
          <p:nvPr>
            <p:ph type="sldNum" idx="12"/>
          </p:nvPr>
        </p:nvSpPr>
        <p:spPr>
          <a:xfrm>
            <a:off x="6583681" y="4783455"/>
            <a:ext cx="2103120" cy="123111"/>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a:lvl1pPr>
            <a:lvl2pPr marL="0" marR="0" lvl="1" indent="0" algn="r">
              <a:lnSpc>
                <a:spcPct val="100000"/>
              </a:lnSpc>
              <a:spcBef>
                <a:spcPts val="0"/>
              </a:spcBef>
              <a:spcAft>
                <a:spcPts val="0"/>
              </a:spcAft>
              <a:buClr>
                <a:srgbClr val="000000"/>
              </a:buClr>
              <a:buSzPts val="800"/>
              <a:buFont typeface="Arial"/>
              <a:buNone/>
              <a:defRPr/>
            </a:lvl2pPr>
            <a:lvl3pPr marL="0" marR="0" lvl="2" indent="0" algn="r">
              <a:lnSpc>
                <a:spcPct val="100000"/>
              </a:lnSpc>
              <a:spcBef>
                <a:spcPts val="0"/>
              </a:spcBef>
              <a:spcAft>
                <a:spcPts val="0"/>
              </a:spcAft>
              <a:buClr>
                <a:srgbClr val="000000"/>
              </a:buClr>
              <a:buSzPts val="800"/>
              <a:buFont typeface="Arial"/>
              <a:buNone/>
              <a:defRPr/>
            </a:lvl3pPr>
            <a:lvl4pPr marL="0" marR="0" lvl="3" indent="0" algn="r">
              <a:lnSpc>
                <a:spcPct val="100000"/>
              </a:lnSpc>
              <a:spcBef>
                <a:spcPts val="0"/>
              </a:spcBef>
              <a:spcAft>
                <a:spcPts val="0"/>
              </a:spcAft>
              <a:buClr>
                <a:srgbClr val="000000"/>
              </a:buClr>
              <a:buSzPts val="800"/>
              <a:buFont typeface="Arial"/>
              <a:buNone/>
              <a:defRPr/>
            </a:lvl4pPr>
            <a:lvl5pPr marL="0" marR="0" lvl="4" indent="0" algn="r">
              <a:lnSpc>
                <a:spcPct val="100000"/>
              </a:lnSpc>
              <a:spcBef>
                <a:spcPts val="0"/>
              </a:spcBef>
              <a:spcAft>
                <a:spcPts val="0"/>
              </a:spcAft>
              <a:buClr>
                <a:srgbClr val="000000"/>
              </a:buClr>
              <a:buSzPts val="800"/>
              <a:buFont typeface="Arial"/>
              <a:buNone/>
              <a:defRPr/>
            </a:lvl5pPr>
            <a:lvl6pPr marL="0" marR="0" lvl="5" indent="0" algn="r">
              <a:lnSpc>
                <a:spcPct val="100000"/>
              </a:lnSpc>
              <a:spcBef>
                <a:spcPts val="0"/>
              </a:spcBef>
              <a:spcAft>
                <a:spcPts val="0"/>
              </a:spcAft>
              <a:buClr>
                <a:srgbClr val="000000"/>
              </a:buClr>
              <a:buSzPts val="800"/>
              <a:buFont typeface="Arial"/>
              <a:buNone/>
              <a:defRPr/>
            </a:lvl6pPr>
            <a:lvl7pPr marL="0" marR="0" lvl="6" indent="0" algn="r">
              <a:lnSpc>
                <a:spcPct val="100000"/>
              </a:lnSpc>
              <a:spcBef>
                <a:spcPts val="0"/>
              </a:spcBef>
              <a:spcAft>
                <a:spcPts val="0"/>
              </a:spcAft>
              <a:buClr>
                <a:srgbClr val="000000"/>
              </a:buClr>
              <a:buSzPts val="800"/>
              <a:buFont typeface="Arial"/>
              <a:buNone/>
              <a:defRPr/>
            </a:lvl7pPr>
            <a:lvl8pPr marL="0" marR="0" lvl="7" indent="0" algn="r">
              <a:lnSpc>
                <a:spcPct val="100000"/>
              </a:lnSpc>
              <a:spcBef>
                <a:spcPts val="0"/>
              </a:spcBef>
              <a:spcAft>
                <a:spcPts val="0"/>
              </a:spcAft>
              <a:buClr>
                <a:srgbClr val="000000"/>
              </a:buClr>
              <a:buSzPts val="800"/>
              <a:buFont typeface="Arial"/>
              <a:buNone/>
              <a:defRPr/>
            </a:lvl8pPr>
            <a:lvl9pPr marL="0" marR="0" lvl="8" indent="0" algn="r">
              <a:lnSpc>
                <a:spcPct val="100000"/>
              </a:lnSpc>
              <a:spcBef>
                <a:spcPts val="0"/>
              </a:spcBef>
              <a:spcAft>
                <a:spcPts val="0"/>
              </a:spcAft>
              <a:buClr>
                <a:srgbClr val="000000"/>
              </a:buClr>
              <a:buSzPts val="800"/>
              <a:buFont typeface="Arial"/>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61"/>
        <p:cNvGrpSpPr/>
        <p:nvPr/>
      </p:nvGrpSpPr>
      <p:grpSpPr>
        <a:xfrm>
          <a:off x="0" y="0"/>
          <a:ext cx="0" cy="0"/>
          <a:chOff x="0" y="0"/>
          <a:chExt cx="0" cy="0"/>
        </a:xfrm>
      </p:grpSpPr>
      <p:sp>
        <p:nvSpPr>
          <p:cNvPr id="62" name="Google Shape;62;p23"/>
          <p:cNvSpPr txBox="1">
            <a:spLocks noGrp="1"/>
          </p:cNvSpPr>
          <p:nvPr>
            <p:ph type="ctrTitle"/>
          </p:nvPr>
        </p:nvSpPr>
        <p:spPr>
          <a:xfrm>
            <a:off x="685800" y="1594485"/>
            <a:ext cx="7772401" cy="108013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3" name="Google Shape;63;p23"/>
          <p:cNvSpPr txBox="1">
            <a:spLocks noGrp="1"/>
          </p:cNvSpPr>
          <p:nvPr>
            <p:ph type="subTitle" idx="1"/>
          </p:nvPr>
        </p:nvSpPr>
        <p:spPr>
          <a:xfrm>
            <a:off x="1371600" y="2880360"/>
            <a:ext cx="6400800" cy="12858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4" name="Google Shape;64;p23"/>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5" name="Google Shape;65;p23"/>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6" name="Google Shape;66;p23"/>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457200" y="205740"/>
            <a:ext cx="8229600" cy="822960"/>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7" name="Google Shape;7;p14"/>
          <p:cNvSpPr txBox="1">
            <a:spLocks noGrp="1"/>
          </p:cNvSpPr>
          <p:nvPr>
            <p:ph type="body" idx="1"/>
          </p:nvPr>
        </p:nvSpPr>
        <p:spPr>
          <a:xfrm>
            <a:off x="457200" y="1183005"/>
            <a:ext cx="8229600" cy="3394710"/>
          </a:xfrm>
          <a:prstGeom prst="rect">
            <a:avLst/>
          </a:prstGeom>
          <a:noFill/>
          <a:ln>
            <a:noFill/>
          </a:ln>
        </p:spPr>
        <p:txBody>
          <a:bodyPr spcFirstLastPara="1" wrap="square" lIns="0" tIns="0" rIns="0" bIns="0" anchor="t" anchorCtr="0">
            <a:spAutoFit/>
          </a:bodyPr>
          <a:lstStyle>
            <a:lvl1pPr marL="457200" marR="0" lvl="0"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9pPr>
          </a:lstStyle>
          <a:p>
            <a:endParaRPr/>
          </a:p>
        </p:txBody>
      </p:sp>
      <p:sp>
        <p:nvSpPr>
          <p:cNvPr id="8" name="Google Shape;8;p14"/>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900" b="0" i="0" u="none" strike="noStrike" cap="none">
                <a:solidFill>
                  <a:schemeClr val="lt1"/>
                </a:solidFill>
                <a:latin typeface="Inter Medium"/>
                <a:ea typeface="Inter Medium"/>
                <a:cs typeface="Inter Medium"/>
                <a:sym typeface="Inter Medium"/>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9" name="Google Shape;9;p14"/>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8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10" name="Google Shape;10;p14"/>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sz="600">
              <a:solidFill>
                <a:srgbClr val="000000"/>
              </a:solidFil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
        <p:cNvGrpSpPr/>
        <p:nvPr/>
      </p:nvGrpSpPr>
      <p:grpSpPr>
        <a:xfrm>
          <a:off x="0" y="0"/>
          <a:ext cx="0" cy="0"/>
          <a:chOff x="0" y="0"/>
          <a:chExt cx="0" cy="0"/>
        </a:xfrm>
      </p:grpSpPr>
      <p:sp>
        <p:nvSpPr>
          <p:cNvPr id="40" name="Google Shape;40;p16"/>
          <p:cNvSpPr txBox="1">
            <a:spLocks noGrp="1"/>
          </p:cNvSpPr>
          <p:nvPr>
            <p:ph type="title"/>
          </p:nvPr>
        </p:nvSpPr>
        <p:spPr>
          <a:xfrm>
            <a:off x="922301" y="646033"/>
            <a:ext cx="7299397" cy="824519"/>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2700" b="0" i="0" u="none" strike="noStrike" cap="none">
                <a:solidFill>
                  <a:schemeClr val="lt1"/>
                </a:solidFill>
                <a:latin typeface="Prata"/>
                <a:ea typeface="Prata"/>
                <a:cs typeface="Prata"/>
                <a:sym typeface="Prata"/>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41" name="Google Shape;41;p16"/>
          <p:cNvSpPr txBox="1">
            <a:spLocks noGrp="1"/>
          </p:cNvSpPr>
          <p:nvPr>
            <p:ph type="body" idx="1"/>
          </p:nvPr>
        </p:nvSpPr>
        <p:spPr>
          <a:xfrm>
            <a:off x="457200" y="1183005"/>
            <a:ext cx="8229600" cy="3394710"/>
          </a:xfrm>
          <a:prstGeom prst="rect">
            <a:avLst/>
          </a:prstGeom>
          <a:noFill/>
          <a:ln>
            <a:noFill/>
          </a:ln>
        </p:spPr>
        <p:txBody>
          <a:bodyPr spcFirstLastPara="1" wrap="square" lIns="0" tIns="0" rIns="0" bIns="0" anchor="t" anchorCtr="0">
            <a:spAutoFit/>
          </a:bodyPr>
          <a:lstStyle>
            <a:lvl1pPr marL="457200" marR="0" lvl="0"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9pPr>
          </a:lstStyle>
          <a:p>
            <a:endParaRPr/>
          </a:p>
        </p:txBody>
      </p:sp>
      <p:sp>
        <p:nvSpPr>
          <p:cNvPr id="42" name="Google Shape;42;p16"/>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marR="0" lvl="0" algn="ctr" rtl="0">
              <a:lnSpc>
                <a:spcPct val="100000"/>
              </a:lnSpc>
              <a:spcBef>
                <a:spcPts val="0"/>
              </a:spcBef>
              <a:spcAft>
                <a:spcPts val="0"/>
              </a:spcAft>
              <a:buClr>
                <a:srgbClr val="000000"/>
              </a:buClr>
              <a:buSzPts val="600"/>
              <a:buFont typeface="Arial"/>
              <a:buNone/>
              <a:defRPr sz="8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43" name="Google Shape;43;p16"/>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8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44" name="Google Shape;44;p16"/>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sz="600">
              <a:solidFill>
                <a:srgbClr val="000000"/>
              </a:solidFill>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hyperlink" Target="https://old.nu.edu.kz/campus/student-life/psychological-counselling-center"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old.nu.edu.kz/campus/student-life/psychological-counselling-center"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3" Type="http://schemas.openxmlformats.org/officeDocument/2006/relationships/hyperlink" Target="https://old.nu.edu.kz/campus/student-life/psychological-counselling-center"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14.png"/><Relationship Id="rId4" Type="http://schemas.openxmlformats.org/officeDocument/2006/relationships/hyperlink" Target="https://old.nu.edu.kz/campus/student-life/psychological-counselling-center"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hyperlink" Target="https://old.nu.edu.kz/campus/student-life/psychological-counselling-center" TargetMode="Externa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hyperlink" Target="https://old.nu.edu.kz/campus/student-life/psychological-counselling-center" TargetMode="Externa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hyperlink" Target="https://old.nu.edu.kz/campus/student-life/psychological-counselling-center" TargetMode="Externa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hyperlink" Target="https://old.nu.edu.kz/campus/student-life/psychological-counselling-center" TargetMode="Externa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hyperlink" Target="https://nu.edu.kz/campus/student-life/student-clubs"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https://nu.edu.kz/campus/student-life/student-club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znanio.ru/media/prezentatsiya-stress-chto-eto-takoe-i-kak-s-nim-spravitsya-2633306"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7.png"/><Relationship Id="rId7"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5.jpg"/></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7.jpg"/></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9.jpg"/></Relationships>
</file>

<file path=ppt/slides/_rels/slide25.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hyperlink" Target="http://www.youtube.com/watch?v=xjo4NeXu9GE"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hyperlink" Target="https://slovzapas.net/trigger" TargetMode="External"/><Relationship Id="rId4" Type="http://schemas.openxmlformats.org/officeDocument/2006/relationships/image" Target="../media/image31.jp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znanio.ru/media/prezentatsiya-stress-chto-eto-takoe-i-kak-s-nim-spravitsya-2633306"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54.jpg"/><Relationship Id="rId5" Type="http://schemas.openxmlformats.org/officeDocument/2006/relationships/image" Target="../media/image19.png"/><Relationship Id="rId4" Type="http://schemas.openxmlformats.org/officeDocument/2006/relationships/image" Target="../media/image18.png"/></Relationships>
</file>

<file path=ppt/slides/_rels/slide39.xml.rels><?xml version="1.0" encoding="UTF-8" standalone="yes"?>
<Relationships xmlns="http://schemas.openxmlformats.org/package/2006/relationships"><Relationship Id="rId3" Type="http://schemas.openxmlformats.org/officeDocument/2006/relationships/hyperlink" Target="https://www.library.miami.edu/spaces/meditation-room.html"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3" Type="http://schemas.openxmlformats.org/officeDocument/2006/relationships/hyperlink" Target="https://znanio.ru/media/prezentatsiya-stress-chto-eto-takoe-i-kak-s-nim-spravitsya-2633306"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hyperlink" Target="https://blog.library.si.edu/blog/2021/10/21/digital-jigsaw-puzzles-fall-2021-edition/#.Y4mLT1RByUk"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7.png"/><Relationship Id="rId4" Type="http://schemas.openxmlformats.org/officeDocument/2006/relationships/image" Target="../media/image56.png"/></Relationships>
</file>

<file path=ppt/slides/_rels/slide41.xml.rels><?xml version="1.0" encoding="UTF-8" standalone="yes"?>
<Relationships xmlns="http://schemas.openxmlformats.org/package/2006/relationships"><Relationship Id="rId3" Type="http://schemas.openxmlformats.org/officeDocument/2006/relationships/hyperlink" Target="https://penntoday.upenn.edu/news/affirmation-tree-grows-penn"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59.jpg"/><Relationship Id="rId4" Type="http://schemas.openxmlformats.org/officeDocument/2006/relationships/image" Target="../media/image58.jpg"/></Relationships>
</file>

<file path=ppt/slides/_rels/slide42.xml.rels><?xml version="1.0" encoding="UTF-8" standalone="yes"?>
<Relationships xmlns="http://schemas.openxmlformats.org/package/2006/relationships"><Relationship Id="rId3" Type="http://schemas.openxmlformats.org/officeDocument/2006/relationships/hyperlink" Target="https://www.salisbury.edu/"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png"/></Relationships>
</file>

<file path=ppt/slides/_rels/slide43.xml.rels><?xml version="1.0" encoding="UTF-8" standalone="yes"?>
<Relationships xmlns="http://schemas.openxmlformats.org/package/2006/relationships"><Relationship Id="rId3" Type="http://schemas.openxmlformats.org/officeDocument/2006/relationships/hyperlink" Target="https://library.uic.edu/about/students/uep/finals/"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62.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hyperlink" Target="https://www.youtube.com/watch?v=m3-O7gPsQK0&amp;t=1s" TargetMode="External"/><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63.jpg"/></Relationships>
</file>

<file path=ppt/slides/_rels/slide46.xml.rels><?xml version="1.0" encoding="UTF-8" standalone="yes"?>
<Relationships xmlns="http://schemas.openxmlformats.org/package/2006/relationships"><Relationship Id="rId3" Type="http://schemas.openxmlformats.org/officeDocument/2006/relationships/hyperlink" Target="https://www.youtube.com/watch?v=m3-O7gPsQK0&amp;t=1s" TargetMode="External"/><Relationship Id="rId2" Type="http://schemas.openxmlformats.org/officeDocument/2006/relationships/notesSlide" Target="../notesSlides/notesSlide46.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64.jpg"/></Relationships>
</file>

<file path=ppt/slides/_rels/slide47.xml.rels><?xml version="1.0" encoding="UTF-8" standalone="yes"?>
<Relationships xmlns="http://schemas.openxmlformats.org/package/2006/relationships"><Relationship Id="rId3" Type="http://schemas.openxmlformats.org/officeDocument/2006/relationships/hyperlink" Target="https://www.youtube.com/watch?v=m3-O7gPsQK0&amp;t=1s" TargetMode="External"/><Relationship Id="rId2" Type="http://schemas.openxmlformats.org/officeDocument/2006/relationships/notesSlide" Target="../notesSlides/notesSlide47.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64.jpg"/></Relationships>
</file>

<file path=ppt/slides/_rels/slide48.xml.rels><?xml version="1.0" encoding="UTF-8" standalone="yes"?>
<Relationships xmlns="http://schemas.openxmlformats.org/package/2006/relationships"><Relationship Id="rId8" Type="http://schemas.openxmlformats.org/officeDocument/2006/relationships/hyperlink" Target="https://www.youtube.com/watch?v=m3-O7gPsQK0&amp;t=1s" TargetMode="External"/><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6.png"/></Relationships>
</file>

<file path=ppt/slides/_rels/slide4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https://www.youtube.com/watch?v=m3-O7gPsQK0&amp;t=1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8.jpg"/></Relationships>
</file>

<file path=ppt/slides/_rels/slide5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hyperlink" Target="https://www.youtube.com/watch?v=m3-O7gPsQK0&amp;t=1s"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www.youtube.com/watch?v=m3-O7gPsQK0" TargetMode="External"/><Relationship Id="rId2" Type="http://schemas.openxmlformats.org/officeDocument/2006/relationships/notesSlide" Target="../notesSlides/notesSlide5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72.jpg"/></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53.xml.rels><?xml version="1.0" encoding="UTF-8" standalone="yes"?>
<Relationships xmlns="http://schemas.openxmlformats.org/package/2006/relationships"><Relationship Id="rId3" Type="http://schemas.openxmlformats.org/officeDocument/2006/relationships/hyperlink" Target="http://www.youtube.com/watch?v=oTpXlpxFoBI" TargetMode="External"/><Relationship Id="rId2" Type="http://schemas.openxmlformats.org/officeDocument/2006/relationships/notesSlide" Target="../notesSlides/notesSlide53.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73.jpg"/></Relationships>
</file>

<file path=ppt/slides/_rels/slide54.xml.rels><?xml version="1.0" encoding="UTF-8" standalone="yes"?>
<Relationships xmlns="http://schemas.openxmlformats.org/package/2006/relationships"><Relationship Id="rId8" Type="http://schemas.openxmlformats.org/officeDocument/2006/relationships/hyperlink" Target="https://penntoday.upenn.edu/news/affirmation-tree-grows-penn" TargetMode="External"/><Relationship Id="rId13" Type="http://schemas.openxmlformats.org/officeDocument/2006/relationships/image" Target="../media/image6.png"/><Relationship Id="rId3" Type="http://schemas.openxmlformats.org/officeDocument/2006/relationships/hyperlink" Target="https://znanio.ru/media/prezentatsiya-stress-chto-eto-takoe-i-kak-s-nim-spravitsya-2633306" TargetMode="External"/><Relationship Id="rId7" Type="http://schemas.openxmlformats.org/officeDocument/2006/relationships/hyperlink" Target="https://blog.library.si.edu/blog/2021/10/21/digital-jigsaw-puzzles-fall-2021-edition/#.Y4mLT1RByUk" TargetMode="External"/><Relationship Id="rId12" Type="http://schemas.openxmlformats.org/officeDocument/2006/relationships/hyperlink" Target="https://www.youtube.com/watch?v=oTpXlpxFoBI&amp;t=102s" TargetMode="External"/><Relationship Id="rId2" Type="http://schemas.openxmlformats.org/officeDocument/2006/relationships/notesSlide" Target="../notesSlides/notesSlide54.xml"/><Relationship Id="rId1" Type="http://schemas.openxmlformats.org/officeDocument/2006/relationships/slideLayout" Target="../slideLayouts/slideLayout6.xml"/><Relationship Id="rId6" Type="http://schemas.openxmlformats.org/officeDocument/2006/relationships/hyperlink" Target="https://www.library.miami.edu/spaces/meditation-room.html" TargetMode="External"/><Relationship Id="rId11" Type="http://schemas.openxmlformats.org/officeDocument/2006/relationships/hyperlink" Target="https://www.youtube.com/watch?v=m3-O7gPsQK0&amp;t=1s" TargetMode="External"/><Relationship Id="rId5" Type="http://schemas.openxmlformats.org/officeDocument/2006/relationships/hyperlink" Target="https://nu.edu.kz/campus/student-life/student-clubs" TargetMode="External"/><Relationship Id="rId10" Type="http://schemas.openxmlformats.org/officeDocument/2006/relationships/hyperlink" Target="https://library.uic.edu/about/students/uep/finals/" TargetMode="External"/><Relationship Id="rId4" Type="http://schemas.openxmlformats.org/officeDocument/2006/relationships/hyperlink" Target="https://old.nu.edu.kz/campus/student-life/psychological-counselling-center" TargetMode="External"/><Relationship Id="rId9" Type="http://schemas.openxmlformats.org/officeDocument/2006/relationships/hyperlink" Target="https://www.salisbury.edu/"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hyperlink" Target="mailto:gulnur.ussenova@nu.edu.kz" TargetMode="External"/><Relationship Id="rId2" Type="http://schemas.openxmlformats.org/officeDocument/2006/relationships/notesSlide" Target="../notesSlides/notesSlide56.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hyperlink" Target="https://old.nu.edu.kz/campus/student-life/psychological-counselling-center"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82"/>
        <p:cNvGrpSpPr/>
        <p:nvPr/>
      </p:nvGrpSpPr>
      <p:grpSpPr>
        <a:xfrm>
          <a:off x="0" y="0"/>
          <a:ext cx="0" cy="0"/>
          <a:chOff x="0" y="0"/>
          <a:chExt cx="0" cy="0"/>
        </a:xfrm>
      </p:grpSpPr>
      <p:sp>
        <p:nvSpPr>
          <p:cNvPr id="83" name="Google Shape;83;p4"/>
          <p:cNvSpPr/>
          <p:nvPr/>
        </p:nvSpPr>
        <p:spPr>
          <a:xfrm>
            <a:off x="0" y="1"/>
            <a:ext cx="9144000" cy="5212484"/>
          </a:xfrm>
          <a:custGeom>
            <a:avLst/>
            <a:gdLst/>
            <a:ahLst/>
            <a:cxnLst/>
            <a:rect l="l" t="t" r="r" b="b"/>
            <a:pathLst>
              <a:path w="20104100" h="11308715" extrusionOk="0">
                <a:moveTo>
                  <a:pt x="20104099" y="0"/>
                </a:moveTo>
                <a:lnTo>
                  <a:pt x="0" y="0"/>
                </a:lnTo>
                <a:lnTo>
                  <a:pt x="0" y="11308556"/>
                </a:lnTo>
                <a:lnTo>
                  <a:pt x="20104099" y="11308556"/>
                </a:lnTo>
                <a:lnTo>
                  <a:pt x="20104099" y="0"/>
                </a:lnTo>
                <a:close/>
              </a:path>
            </a:pathLst>
          </a:custGeom>
          <a:solidFill>
            <a:srgbClr val="986BAD"/>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Arial"/>
              <a:ea typeface="Arial"/>
              <a:cs typeface="Arial"/>
              <a:sym typeface="Arial"/>
            </a:endParaRPr>
          </a:p>
        </p:txBody>
      </p:sp>
      <p:pic>
        <p:nvPicPr>
          <p:cNvPr id="84" name="Google Shape;84;p4"/>
          <p:cNvPicPr preferRelativeResize="0"/>
          <p:nvPr/>
        </p:nvPicPr>
        <p:blipFill rotWithShape="1">
          <a:blip r:embed="rId3">
            <a:alphaModFix/>
          </a:blip>
          <a:srcRect/>
          <a:stretch/>
        </p:blipFill>
        <p:spPr>
          <a:xfrm>
            <a:off x="3999738" y="0"/>
            <a:ext cx="5143896" cy="5143138"/>
          </a:xfrm>
          <a:prstGeom prst="rect">
            <a:avLst/>
          </a:prstGeom>
          <a:noFill/>
          <a:ln>
            <a:noFill/>
          </a:ln>
        </p:spPr>
      </p:pic>
      <p:pic>
        <p:nvPicPr>
          <p:cNvPr id="85" name="Google Shape;85;p4"/>
          <p:cNvPicPr preferRelativeResize="0"/>
          <p:nvPr/>
        </p:nvPicPr>
        <p:blipFill rotWithShape="1">
          <a:blip r:embed="rId4">
            <a:alphaModFix/>
          </a:blip>
          <a:srcRect/>
          <a:stretch/>
        </p:blipFill>
        <p:spPr>
          <a:xfrm>
            <a:off x="712849" y="4529126"/>
            <a:ext cx="905782" cy="91518"/>
          </a:xfrm>
          <a:prstGeom prst="rect">
            <a:avLst/>
          </a:prstGeom>
          <a:noFill/>
          <a:ln>
            <a:noFill/>
          </a:ln>
        </p:spPr>
      </p:pic>
      <p:pic>
        <p:nvPicPr>
          <p:cNvPr id="86" name="Google Shape;86;p4"/>
          <p:cNvPicPr preferRelativeResize="0"/>
          <p:nvPr/>
        </p:nvPicPr>
        <p:blipFill rotWithShape="1">
          <a:blip r:embed="rId5">
            <a:alphaModFix/>
          </a:blip>
          <a:srcRect/>
          <a:stretch/>
        </p:blipFill>
        <p:spPr>
          <a:xfrm>
            <a:off x="712712" y="4655680"/>
            <a:ext cx="840328" cy="91893"/>
          </a:xfrm>
          <a:prstGeom prst="rect">
            <a:avLst/>
          </a:prstGeom>
          <a:noFill/>
          <a:ln>
            <a:noFill/>
          </a:ln>
        </p:spPr>
      </p:pic>
      <p:grpSp>
        <p:nvGrpSpPr>
          <p:cNvPr id="87" name="Google Shape;87;p4"/>
          <p:cNvGrpSpPr/>
          <p:nvPr/>
        </p:nvGrpSpPr>
        <p:grpSpPr>
          <a:xfrm>
            <a:off x="442609" y="4503797"/>
            <a:ext cx="180512" cy="269166"/>
            <a:chOff x="973124" y="9902793"/>
            <a:chExt cx="396875" cy="591833"/>
          </a:xfrm>
        </p:grpSpPr>
        <p:sp>
          <p:nvSpPr>
            <p:cNvPr id="88" name="Google Shape;88;p4"/>
            <p:cNvSpPr/>
            <p:nvPr/>
          </p:nvSpPr>
          <p:spPr>
            <a:xfrm>
              <a:off x="973124" y="9902806"/>
              <a:ext cx="396875" cy="591820"/>
            </a:xfrm>
            <a:custGeom>
              <a:avLst/>
              <a:gdLst/>
              <a:ahLst/>
              <a:cxnLst/>
              <a:rect l="l" t="t" r="r" b="b"/>
              <a:pathLst>
                <a:path w="396875" h="591820" extrusionOk="0">
                  <a:moveTo>
                    <a:pt x="274015" y="353999"/>
                  </a:moveTo>
                  <a:lnTo>
                    <a:pt x="259816" y="312775"/>
                  </a:lnTo>
                  <a:lnTo>
                    <a:pt x="217766" y="287337"/>
                  </a:lnTo>
                  <a:lnTo>
                    <a:pt x="200253" y="285978"/>
                  </a:lnTo>
                  <a:lnTo>
                    <a:pt x="186258" y="287007"/>
                  </a:lnTo>
                  <a:lnTo>
                    <a:pt x="174523" y="289864"/>
                  </a:lnTo>
                  <a:lnTo>
                    <a:pt x="164541" y="294233"/>
                  </a:lnTo>
                  <a:lnTo>
                    <a:pt x="155816" y="299758"/>
                  </a:lnTo>
                  <a:lnTo>
                    <a:pt x="178371" y="258546"/>
                  </a:lnTo>
                  <a:lnTo>
                    <a:pt x="182841" y="231736"/>
                  </a:lnTo>
                  <a:lnTo>
                    <a:pt x="166484" y="207594"/>
                  </a:lnTo>
                  <a:lnTo>
                    <a:pt x="126542" y="174371"/>
                  </a:lnTo>
                  <a:lnTo>
                    <a:pt x="126771" y="338061"/>
                  </a:lnTo>
                  <a:lnTo>
                    <a:pt x="126504" y="381088"/>
                  </a:lnTo>
                  <a:lnTo>
                    <a:pt x="151498" y="443865"/>
                  </a:lnTo>
                  <a:lnTo>
                    <a:pt x="186893" y="461352"/>
                  </a:lnTo>
                  <a:lnTo>
                    <a:pt x="227914" y="457060"/>
                  </a:lnTo>
                  <a:lnTo>
                    <a:pt x="265023" y="421995"/>
                  </a:lnTo>
                  <a:lnTo>
                    <a:pt x="237528" y="433616"/>
                  </a:lnTo>
                  <a:lnTo>
                    <a:pt x="210870" y="436321"/>
                  </a:lnTo>
                  <a:lnTo>
                    <a:pt x="166712" y="411645"/>
                  </a:lnTo>
                  <a:lnTo>
                    <a:pt x="156044" y="376593"/>
                  </a:lnTo>
                  <a:lnTo>
                    <a:pt x="156718" y="362369"/>
                  </a:lnTo>
                  <a:lnTo>
                    <a:pt x="161124" y="345833"/>
                  </a:lnTo>
                  <a:lnTo>
                    <a:pt x="170370" y="332892"/>
                  </a:lnTo>
                  <a:lnTo>
                    <a:pt x="183413" y="324091"/>
                  </a:lnTo>
                  <a:lnTo>
                    <a:pt x="199186" y="319989"/>
                  </a:lnTo>
                  <a:lnTo>
                    <a:pt x="214833" y="320916"/>
                  </a:lnTo>
                  <a:lnTo>
                    <a:pt x="228803" y="326402"/>
                  </a:lnTo>
                  <a:lnTo>
                    <a:pt x="239115" y="337337"/>
                  </a:lnTo>
                  <a:lnTo>
                    <a:pt x="243814" y="354571"/>
                  </a:lnTo>
                  <a:lnTo>
                    <a:pt x="242049" y="365594"/>
                  </a:lnTo>
                  <a:lnTo>
                    <a:pt x="236372" y="375666"/>
                  </a:lnTo>
                  <a:lnTo>
                    <a:pt x="227330" y="382752"/>
                  </a:lnTo>
                  <a:lnTo>
                    <a:pt x="215468" y="384835"/>
                  </a:lnTo>
                  <a:lnTo>
                    <a:pt x="225818" y="374129"/>
                  </a:lnTo>
                  <a:lnTo>
                    <a:pt x="226009" y="364731"/>
                  </a:lnTo>
                  <a:lnTo>
                    <a:pt x="224637" y="354431"/>
                  </a:lnTo>
                  <a:lnTo>
                    <a:pt x="220268" y="346697"/>
                  </a:lnTo>
                  <a:lnTo>
                    <a:pt x="213156" y="341744"/>
                  </a:lnTo>
                  <a:lnTo>
                    <a:pt x="203555" y="339788"/>
                  </a:lnTo>
                  <a:lnTo>
                    <a:pt x="192570" y="342176"/>
                  </a:lnTo>
                  <a:lnTo>
                    <a:pt x="183832" y="348945"/>
                  </a:lnTo>
                  <a:lnTo>
                    <a:pt x="178041" y="359257"/>
                  </a:lnTo>
                  <a:lnTo>
                    <a:pt x="175907" y="372262"/>
                  </a:lnTo>
                  <a:lnTo>
                    <a:pt x="177825" y="385737"/>
                  </a:lnTo>
                  <a:lnTo>
                    <a:pt x="212394" y="413664"/>
                  </a:lnTo>
                  <a:lnTo>
                    <a:pt x="222656" y="414083"/>
                  </a:lnTo>
                  <a:lnTo>
                    <a:pt x="232956" y="412280"/>
                  </a:lnTo>
                  <a:lnTo>
                    <a:pt x="244195" y="408241"/>
                  </a:lnTo>
                  <a:lnTo>
                    <a:pt x="258165" y="398665"/>
                  </a:lnTo>
                  <a:lnTo>
                    <a:pt x="267385" y="386359"/>
                  </a:lnTo>
                  <a:lnTo>
                    <a:pt x="272453" y="371424"/>
                  </a:lnTo>
                  <a:lnTo>
                    <a:pt x="274015" y="353999"/>
                  </a:lnTo>
                  <a:close/>
                </a:path>
                <a:path w="396875" h="591820" extrusionOk="0">
                  <a:moveTo>
                    <a:pt x="396417" y="299770"/>
                  </a:moveTo>
                  <a:lnTo>
                    <a:pt x="283489" y="299770"/>
                  </a:lnTo>
                  <a:lnTo>
                    <a:pt x="283502" y="393128"/>
                  </a:lnTo>
                  <a:lnTo>
                    <a:pt x="279552" y="417055"/>
                  </a:lnTo>
                  <a:lnTo>
                    <a:pt x="265569" y="445185"/>
                  </a:lnTo>
                  <a:lnTo>
                    <a:pt x="238290" y="468579"/>
                  </a:lnTo>
                  <a:lnTo>
                    <a:pt x="194437" y="478358"/>
                  </a:lnTo>
                  <a:lnTo>
                    <a:pt x="161150" y="470776"/>
                  </a:lnTo>
                  <a:lnTo>
                    <a:pt x="135369" y="451040"/>
                  </a:lnTo>
                  <a:lnTo>
                    <a:pt x="118706" y="423659"/>
                  </a:lnTo>
                  <a:lnTo>
                    <a:pt x="112788" y="393128"/>
                  </a:lnTo>
                  <a:lnTo>
                    <a:pt x="112788" y="299770"/>
                  </a:lnTo>
                  <a:lnTo>
                    <a:pt x="0" y="299770"/>
                  </a:lnTo>
                  <a:lnTo>
                    <a:pt x="38" y="387654"/>
                  </a:lnTo>
                  <a:lnTo>
                    <a:pt x="812" y="430110"/>
                  </a:lnTo>
                  <a:lnTo>
                    <a:pt x="7213" y="481253"/>
                  </a:lnTo>
                  <a:lnTo>
                    <a:pt x="32232" y="527837"/>
                  </a:lnTo>
                  <a:lnTo>
                    <a:pt x="78803" y="566966"/>
                  </a:lnTo>
                  <a:lnTo>
                    <a:pt x="114655" y="581075"/>
                  </a:lnTo>
                  <a:lnTo>
                    <a:pt x="155130" y="589127"/>
                  </a:lnTo>
                  <a:lnTo>
                    <a:pt x="198221" y="591693"/>
                  </a:lnTo>
                  <a:lnTo>
                    <a:pt x="241300" y="589127"/>
                  </a:lnTo>
                  <a:lnTo>
                    <a:pt x="281762" y="581075"/>
                  </a:lnTo>
                  <a:lnTo>
                    <a:pt x="317614" y="566966"/>
                  </a:lnTo>
                  <a:lnTo>
                    <a:pt x="364172" y="527837"/>
                  </a:lnTo>
                  <a:lnTo>
                    <a:pt x="389204" y="481253"/>
                  </a:lnTo>
                  <a:lnTo>
                    <a:pt x="395617" y="430110"/>
                  </a:lnTo>
                  <a:lnTo>
                    <a:pt x="396417" y="365366"/>
                  </a:lnTo>
                  <a:lnTo>
                    <a:pt x="396417" y="299770"/>
                  </a:lnTo>
                  <a:close/>
                </a:path>
                <a:path w="396875" h="591820" extrusionOk="0">
                  <a:moveTo>
                    <a:pt x="396417" y="0"/>
                  </a:moveTo>
                  <a:lnTo>
                    <a:pt x="283502" y="0"/>
                  </a:lnTo>
                  <a:lnTo>
                    <a:pt x="283464" y="149123"/>
                  </a:lnTo>
                  <a:lnTo>
                    <a:pt x="113030" y="0"/>
                  </a:lnTo>
                  <a:lnTo>
                    <a:pt x="0" y="0"/>
                  </a:lnTo>
                  <a:lnTo>
                    <a:pt x="0" y="285978"/>
                  </a:lnTo>
                  <a:lnTo>
                    <a:pt x="112725" y="285978"/>
                  </a:lnTo>
                  <a:lnTo>
                    <a:pt x="112610" y="145135"/>
                  </a:lnTo>
                  <a:lnTo>
                    <a:pt x="283502" y="285978"/>
                  </a:lnTo>
                  <a:lnTo>
                    <a:pt x="396417" y="285978"/>
                  </a:lnTo>
                  <a:lnTo>
                    <a:pt x="396417"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Arial"/>
                <a:ea typeface="Arial"/>
                <a:cs typeface="Arial"/>
                <a:sym typeface="Arial"/>
              </a:endParaRPr>
            </a:p>
          </p:txBody>
        </p:sp>
        <p:pic>
          <p:nvPicPr>
            <p:cNvPr id="89" name="Google Shape;89;p4"/>
            <p:cNvPicPr preferRelativeResize="0"/>
            <p:nvPr/>
          </p:nvPicPr>
          <p:blipFill rotWithShape="1">
            <a:blip r:embed="rId6">
              <a:alphaModFix/>
            </a:blip>
            <a:srcRect/>
            <a:stretch/>
          </p:blipFill>
          <p:spPr>
            <a:xfrm>
              <a:off x="1102021" y="9902793"/>
              <a:ext cx="140760" cy="120038"/>
            </a:xfrm>
            <a:prstGeom prst="rect">
              <a:avLst/>
            </a:prstGeom>
            <a:noFill/>
            <a:ln>
              <a:noFill/>
            </a:ln>
          </p:spPr>
        </p:pic>
      </p:grpSp>
      <p:sp>
        <p:nvSpPr>
          <p:cNvPr id="90" name="Google Shape;90;p4"/>
          <p:cNvSpPr txBox="1"/>
          <p:nvPr/>
        </p:nvSpPr>
        <p:spPr>
          <a:xfrm>
            <a:off x="623076" y="2249116"/>
            <a:ext cx="6818100" cy="1716600"/>
          </a:xfrm>
          <a:prstGeom prst="rect">
            <a:avLst/>
          </a:prstGeom>
          <a:noFill/>
          <a:ln>
            <a:noFill/>
          </a:ln>
        </p:spPr>
        <p:txBody>
          <a:bodyPr spcFirstLastPara="1" wrap="square" lIns="0" tIns="8075" rIns="0" bIns="0" anchor="t" anchorCtr="0">
            <a:spAutoFit/>
          </a:bodyPr>
          <a:lstStyle/>
          <a:p>
            <a:pPr marL="0" marR="0" lvl="0" indent="0" algn="l" rtl="0">
              <a:lnSpc>
                <a:spcPct val="100000"/>
              </a:lnSpc>
              <a:spcBef>
                <a:spcPts val="0"/>
              </a:spcBef>
              <a:spcAft>
                <a:spcPts val="0"/>
              </a:spcAft>
              <a:buNone/>
            </a:pPr>
            <a:r>
              <a:rPr lang="ru" sz="3700" i="0" u="none" strike="noStrike" cap="none">
                <a:solidFill>
                  <a:schemeClr val="lt1"/>
                </a:solidFill>
                <a:latin typeface="Inter"/>
                <a:ea typeface="Inter"/>
                <a:cs typeface="Inter"/>
                <a:sym typeface="Inter"/>
              </a:rPr>
              <a:t>Как мы можем помочь пользователю </a:t>
            </a:r>
            <a:endParaRPr sz="3700" i="0" u="none" strike="noStrike" cap="none">
              <a:solidFill>
                <a:schemeClr val="lt1"/>
              </a:solidFill>
              <a:latin typeface="Inter"/>
              <a:ea typeface="Inter"/>
              <a:cs typeface="Inter"/>
              <a:sym typeface="Inter"/>
            </a:endParaRPr>
          </a:p>
          <a:p>
            <a:pPr marL="0" marR="0" lvl="0" indent="0" algn="l" rtl="0">
              <a:lnSpc>
                <a:spcPct val="100000"/>
              </a:lnSpc>
              <a:spcBef>
                <a:spcPts val="0"/>
              </a:spcBef>
              <a:spcAft>
                <a:spcPts val="0"/>
              </a:spcAft>
              <a:buNone/>
            </a:pPr>
            <a:r>
              <a:rPr lang="ru" sz="3700" i="0" u="none" strike="noStrike" cap="none">
                <a:solidFill>
                  <a:schemeClr val="lt1"/>
                </a:solidFill>
                <a:latin typeface="Inter"/>
                <a:ea typeface="Inter"/>
                <a:cs typeface="Inter"/>
                <a:sym typeface="Inter"/>
              </a:rPr>
              <a:t>в стрессовой ситуации</a:t>
            </a:r>
            <a:endParaRPr sz="3700" i="0" u="none" strike="noStrike" cap="none">
              <a:solidFill>
                <a:schemeClr val="lt1"/>
              </a:solidFill>
              <a:latin typeface="Inter"/>
              <a:ea typeface="Inter"/>
              <a:cs typeface="Inter"/>
              <a:sym typeface="Inter"/>
            </a:endParaRPr>
          </a:p>
        </p:txBody>
      </p:sp>
      <p:sp>
        <p:nvSpPr>
          <p:cNvPr id="91" name="Google Shape;91;p4"/>
          <p:cNvSpPr txBox="1">
            <a:spLocks noGrp="1"/>
          </p:cNvSpPr>
          <p:nvPr>
            <p:ph type="ftr" idx="11"/>
          </p:nvPr>
        </p:nvSpPr>
        <p:spPr>
          <a:xfrm>
            <a:off x="8334966" y="4631135"/>
            <a:ext cx="545867" cy="149886"/>
          </a:xfrm>
          <a:prstGeom prst="rect">
            <a:avLst/>
          </a:prstGeom>
          <a:noFill/>
          <a:ln>
            <a:noFill/>
          </a:ln>
        </p:spPr>
        <p:txBody>
          <a:bodyPr spcFirstLastPara="1" wrap="square" lIns="0" tIns="3750" rIns="0" bIns="0" anchor="t" anchorCtr="0">
            <a:spAutoFit/>
          </a:bodyPr>
          <a:lstStyle/>
          <a:p>
            <a:pPr marL="0" lvl="0" indent="0" algn="l" rtl="0">
              <a:lnSpc>
                <a:spcPct val="100000"/>
              </a:lnSpc>
              <a:spcBef>
                <a:spcPts val="0"/>
              </a:spcBef>
              <a:spcAft>
                <a:spcPts val="0"/>
              </a:spcAft>
              <a:buSzPts val="600"/>
              <a:buNone/>
            </a:pPr>
            <a:r>
              <a:rPr lang="ru"/>
              <a:t>nu.edu.kz</a:t>
            </a:r>
            <a:endParaRPr/>
          </a:p>
        </p:txBody>
      </p:sp>
      <p:sp>
        <p:nvSpPr>
          <p:cNvPr id="92" name="Google Shape;92;p4"/>
          <p:cNvSpPr txBox="1"/>
          <p:nvPr/>
        </p:nvSpPr>
        <p:spPr>
          <a:xfrm>
            <a:off x="436823" y="318075"/>
            <a:ext cx="2250600" cy="145800"/>
          </a:xfrm>
          <a:prstGeom prst="rect">
            <a:avLst/>
          </a:prstGeom>
          <a:noFill/>
          <a:ln>
            <a:noFill/>
          </a:ln>
        </p:spPr>
        <p:txBody>
          <a:bodyPr spcFirstLastPara="1" wrap="square" lIns="0" tIns="7225" rIns="0" bIns="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ru" sz="900">
                <a:solidFill>
                  <a:srgbClr val="FFFFFF"/>
                </a:solidFill>
                <a:latin typeface="Inter"/>
                <a:ea typeface="Inter"/>
                <a:cs typeface="Inter"/>
                <a:sym typeface="Inter"/>
              </a:rPr>
              <a:t>Гулнур Усенова</a:t>
            </a:r>
            <a:endParaRPr sz="900" i="0" u="none" strike="noStrike" cap="none">
              <a:solidFill>
                <a:srgbClr val="000000"/>
              </a:solidFill>
              <a:latin typeface="Inter Medium"/>
              <a:ea typeface="Inter Medium"/>
              <a:cs typeface="Inter Medium"/>
              <a:sym typeface="Inter Medium"/>
            </a:endParaRPr>
          </a:p>
        </p:txBody>
      </p:sp>
      <p:sp>
        <p:nvSpPr>
          <p:cNvPr id="93" name="Google Shape;93;p4"/>
          <p:cNvSpPr txBox="1"/>
          <p:nvPr/>
        </p:nvSpPr>
        <p:spPr>
          <a:xfrm>
            <a:off x="436823" y="511425"/>
            <a:ext cx="2250600" cy="284400"/>
          </a:xfrm>
          <a:prstGeom prst="rect">
            <a:avLst/>
          </a:prstGeom>
          <a:noFill/>
          <a:ln>
            <a:noFill/>
          </a:ln>
        </p:spPr>
        <p:txBody>
          <a:bodyPr spcFirstLastPara="1" wrap="square" lIns="0" tIns="7225" rIns="0" bIns="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ru" sz="900">
                <a:solidFill>
                  <a:srgbClr val="FFFFFF"/>
                </a:solidFill>
                <a:latin typeface="Inter Medium"/>
                <a:ea typeface="Inter Medium"/>
                <a:cs typeface="Inter Medium"/>
                <a:sym typeface="Inter Medium"/>
              </a:rPr>
              <a:t>Библиотека Назарбаев Университета</a:t>
            </a:r>
            <a:r>
              <a:rPr lang="ru" sz="900" i="0" u="none" strike="noStrike" cap="none">
                <a:solidFill>
                  <a:srgbClr val="FFFFFF"/>
                </a:solidFill>
                <a:latin typeface="Inter Medium"/>
                <a:ea typeface="Inter Medium"/>
                <a:cs typeface="Inter Medium"/>
                <a:sym typeface="Inter Medium"/>
              </a:rPr>
              <a:t> </a:t>
            </a:r>
            <a:r>
              <a:rPr lang="ru" sz="900">
                <a:solidFill>
                  <a:srgbClr val="FFFFFF"/>
                </a:solidFill>
                <a:latin typeface="Inter Medium"/>
                <a:ea typeface="Inter Medium"/>
                <a:cs typeface="Inter Medium"/>
                <a:sym typeface="Inter Medium"/>
              </a:rPr>
              <a:t>5-9 декабря, 2022 | 9.00 - 17.30</a:t>
            </a:r>
            <a:endParaRPr sz="900" i="0" u="none" strike="noStrike" cap="none">
              <a:solidFill>
                <a:srgbClr val="000000"/>
              </a:solidFill>
              <a:latin typeface="Inter Medium"/>
              <a:ea typeface="Inter Medium"/>
              <a:cs typeface="Inter Medium"/>
              <a:sym typeface="Inter Medium"/>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pic>
        <p:nvPicPr>
          <p:cNvPr id="176" name="Google Shape;176;p44"/>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177" name="Google Shape;177;p44"/>
          <p:cNvSpPr txBox="1">
            <a:spLocks noGrp="1"/>
          </p:cNvSpPr>
          <p:nvPr>
            <p:ph type="title"/>
          </p:nvPr>
        </p:nvSpPr>
        <p:spPr>
          <a:xfrm>
            <a:off x="199505" y="195302"/>
            <a:ext cx="8811491" cy="680572"/>
          </a:xfrm>
          <a:prstGeom prst="rect">
            <a:avLst/>
          </a:prstGeom>
          <a:noFill/>
          <a:ln>
            <a:noFill/>
          </a:ln>
        </p:spPr>
        <p:txBody>
          <a:bodyPr spcFirstLastPara="1" wrap="square" lIns="0" tIns="138050" rIns="0" bIns="0" anchor="t" anchorCtr="0">
            <a:spAutoFit/>
          </a:bodyPr>
          <a:lstStyle/>
          <a:p>
            <a:pPr marL="25400" lvl="0" indent="0" algn="ctr" rtl="0">
              <a:lnSpc>
                <a:spcPct val="100000"/>
              </a:lnSpc>
              <a:spcBef>
                <a:spcPts val="500"/>
              </a:spcBef>
              <a:spcAft>
                <a:spcPts val="0"/>
              </a:spcAft>
              <a:buSzPts val="600"/>
              <a:buNone/>
            </a:pPr>
            <a:r>
              <a:rPr lang="ru" sz="1800" b="1">
                <a:solidFill>
                  <a:schemeClr val="dk1"/>
                </a:solidFill>
                <a:latin typeface="Times New Roman"/>
                <a:ea typeface="Times New Roman"/>
                <a:cs typeface="Times New Roman"/>
                <a:sym typeface="Times New Roman"/>
              </a:rPr>
              <a:t>ПОКАЗАТЕЛИ РИСКА БЕЗОПАСНОСТИ (СЕРЬЕЗНЫЕ ПРИЗНАКИ):</a:t>
            </a:r>
            <a:r>
              <a:rPr lang="ru" sz="1400"/>
              <a:t/>
            </a:r>
            <a:br>
              <a:rPr lang="ru" sz="1400"/>
            </a:br>
            <a:endParaRPr sz="1300">
              <a:latin typeface="Inter Medium"/>
              <a:ea typeface="Inter Medium"/>
              <a:cs typeface="Inter Medium"/>
              <a:sym typeface="Inter Medium"/>
            </a:endParaRPr>
          </a:p>
        </p:txBody>
      </p:sp>
      <p:sp>
        <p:nvSpPr>
          <p:cNvPr id="178" name="Google Shape;178;p44"/>
          <p:cNvSpPr/>
          <p:nvPr/>
        </p:nvSpPr>
        <p:spPr>
          <a:xfrm>
            <a:off x="199505" y="1224402"/>
            <a:ext cx="4763193" cy="317009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ru" sz="1500" b="0" i="0" u="none" strike="noStrike" cap="none">
                <a:solidFill>
                  <a:srgbClr val="000000"/>
                </a:solidFill>
                <a:latin typeface="Times New Roman"/>
                <a:ea typeface="Times New Roman"/>
                <a:cs typeface="Times New Roman"/>
                <a:sym typeface="Times New Roman"/>
              </a:rPr>
              <a:t>Как преподаватели и сотрудники, работающие со студентами, вы можете первыми заметить студента, испытывающего трудности. Если вы заметили некоторые признаки дистресса, у вас есть следующие варианты: </a:t>
            </a:r>
            <a:endParaRPr sz="1100"/>
          </a:p>
          <a:p>
            <a:pPr marL="285750" marR="0" lvl="0" indent="-17145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a:p>
            <a:pPr marL="285750" marR="0" lvl="0" indent="-266700" algn="just" rtl="0">
              <a:lnSpc>
                <a:spcPct val="100000"/>
              </a:lnSpc>
              <a:spcBef>
                <a:spcPts val="0"/>
              </a:spcBef>
              <a:spcAft>
                <a:spcPts val="0"/>
              </a:spcAft>
              <a:buClr>
                <a:srgbClr val="000000"/>
              </a:buClr>
              <a:buSzPts val="1500"/>
              <a:buFont typeface="Times New Roman"/>
              <a:buChar char="•"/>
            </a:pPr>
            <a:r>
              <a:rPr lang="ru" sz="1500" i="0" u="none" strike="noStrike" cap="none">
                <a:solidFill>
                  <a:srgbClr val="000000"/>
                </a:solidFill>
                <a:latin typeface="Times New Roman"/>
                <a:ea typeface="Times New Roman"/>
                <a:cs typeface="Times New Roman"/>
                <a:sym typeface="Times New Roman"/>
              </a:rPr>
              <a:t>вести прямой разговор со студентом </a:t>
            </a:r>
            <a:endParaRPr sz="1500">
              <a:latin typeface="Times New Roman"/>
              <a:ea typeface="Times New Roman"/>
              <a:cs typeface="Times New Roman"/>
              <a:sym typeface="Times New Roman"/>
            </a:endParaRPr>
          </a:p>
          <a:p>
            <a:pPr marL="285750" marR="0" lvl="0" indent="-266700" algn="just" rtl="0">
              <a:lnSpc>
                <a:spcPct val="100000"/>
              </a:lnSpc>
              <a:spcBef>
                <a:spcPts val="0"/>
              </a:spcBef>
              <a:spcAft>
                <a:spcPts val="0"/>
              </a:spcAft>
              <a:buClr>
                <a:srgbClr val="000000"/>
              </a:buClr>
              <a:buSzPts val="1500"/>
              <a:buFont typeface="Times New Roman"/>
              <a:buChar char="•"/>
            </a:pPr>
            <a:r>
              <a:rPr lang="ru" sz="1500" i="0" u="none" strike="noStrike" cap="none">
                <a:solidFill>
                  <a:srgbClr val="000000"/>
                </a:solidFill>
                <a:latin typeface="Times New Roman"/>
                <a:ea typeface="Times New Roman"/>
                <a:cs typeface="Times New Roman"/>
                <a:sym typeface="Times New Roman"/>
              </a:rPr>
              <a:t>сообщить о своей проблеме контактному лицу школы </a:t>
            </a:r>
            <a:endParaRPr sz="1500">
              <a:latin typeface="Times New Roman"/>
              <a:ea typeface="Times New Roman"/>
              <a:cs typeface="Times New Roman"/>
              <a:sym typeface="Times New Roman"/>
            </a:endParaRPr>
          </a:p>
          <a:p>
            <a:pPr marL="285750" marR="0" lvl="0" indent="-266700" algn="just" rtl="0">
              <a:lnSpc>
                <a:spcPct val="100000"/>
              </a:lnSpc>
              <a:spcBef>
                <a:spcPts val="0"/>
              </a:spcBef>
              <a:spcAft>
                <a:spcPts val="0"/>
              </a:spcAft>
              <a:buClr>
                <a:srgbClr val="000000"/>
              </a:buClr>
              <a:buSzPts val="1500"/>
              <a:buFont typeface="Times New Roman"/>
              <a:buChar char="•"/>
            </a:pPr>
            <a:r>
              <a:rPr lang="ru" sz="1500" i="0" u="none" strike="noStrike" cap="none">
                <a:solidFill>
                  <a:srgbClr val="000000"/>
                </a:solidFill>
                <a:latin typeface="Times New Roman"/>
                <a:ea typeface="Times New Roman"/>
                <a:cs typeface="Times New Roman"/>
                <a:sym typeface="Times New Roman"/>
              </a:rPr>
              <a:t>связаться с сотрудниками ЦЗБ </a:t>
            </a:r>
            <a:r>
              <a:rPr lang="ru" sz="1500">
                <a:latin typeface="Times New Roman"/>
                <a:ea typeface="Times New Roman"/>
                <a:cs typeface="Times New Roman"/>
                <a:sym typeface="Times New Roman"/>
              </a:rPr>
              <a:t>[</a:t>
            </a:r>
            <a:r>
              <a:rPr lang="ru" sz="1500" u="sng">
                <a:solidFill>
                  <a:schemeClr val="hlink"/>
                </a:solidFill>
                <a:latin typeface="Times New Roman"/>
                <a:ea typeface="Times New Roman"/>
                <a:cs typeface="Times New Roman"/>
                <a:sym typeface="Times New Roman"/>
                <a:hlinkClick r:id="rId4"/>
              </a:rPr>
              <a:t>2</a:t>
            </a:r>
            <a:r>
              <a:rPr lang="ru" sz="1500">
                <a:latin typeface="Times New Roman"/>
                <a:ea typeface="Times New Roman"/>
                <a:cs typeface="Times New Roman"/>
                <a:sym typeface="Times New Roman"/>
              </a:rPr>
              <a:t>]</a:t>
            </a:r>
            <a:endParaRPr sz="1500" i="0" u="none" strike="noStrike" cap="none">
              <a:solidFill>
                <a:srgbClr val="000000"/>
              </a:solidFill>
              <a:latin typeface="Times New Roman"/>
              <a:ea typeface="Times New Roman"/>
              <a:cs typeface="Times New Roman"/>
              <a:sym typeface="Times New Roman"/>
            </a:endParaRPr>
          </a:p>
          <a:p>
            <a:pPr marL="285750" marR="0" lvl="0" indent="-158750" algn="just"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Times New Roman"/>
              <a:ea typeface="Times New Roman"/>
              <a:cs typeface="Times New Roman"/>
              <a:sym typeface="Times New Roman"/>
            </a:endParaRPr>
          </a:p>
        </p:txBody>
      </p:sp>
      <p:pic>
        <p:nvPicPr>
          <p:cNvPr id="180" name="Google Shape;180;p44"/>
          <p:cNvPicPr preferRelativeResize="0"/>
          <p:nvPr/>
        </p:nvPicPr>
        <p:blipFill>
          <a:blip r:embed="rId5">
            <a:alphaModFix/>
          </a:blip>
          <a:stretch>
            <a:fillRect/>
          </a:stretch>
        </p:blipFill>
        <p:spPr>
          <a:xfrm>
            <a:off x="5057125" y="1279975"/>
            <a:ext cx="3894870" cy="3114525"/>
          </a:xfrm>
          <a:prstGeom prst="rect">
            <a:avLst/>
          </a:prstGeom>
          <a:noFill/>
          <a:ln>
            <a:noFill/>
          </a:ln>
        </p:spPr>
      </p:pic>
      <p:pic>
        <p:nvPicPr>
          <p:cNvPr id="7" name="Google Shape;229;p45"/>
          <p:cNvPicPr preferRelativeResize="0"/>
          <p:nvPr/>
        </p:nvPicPr>
        <p:blipFill rotWithShape="1">
          <a:blip r:embed="rId6">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pic>
        <p:nvPicPr>
          <p:cNvPr id="48" name="Google Shape;185;p45">
            <a:hlinkClick r:id="rId3"/>
          </p:cNvPr>
          <p:cNvPicPr preferRelativeResize="0"/>
          <p:nvPr/>
        </p:nvPicPr>
        <p:blipFill rotWithShape="1">
          <a:blip r:embed="rId4">
            <a:alphaModFix/>
          </a:blip>
          <a:srcRect l="-1" t="-1" r="-1987" b="47510"/>
          <a:stretch/>
        </p:blipFill>
        <p:spPr>
          <a:xfrm>
            <a:off x="2029419" y="59136"/>
            <a:ext cx="3338797" cy="4399166"/>
          </a:xfrm>
          <a:prstGeom prst="rect">
            <a:avLst/>
          </a:prstGeom>
          <a:noFill/>
          <a:ln>
            <a:noFill/>
          </a:ln>
        </p:spPr>
      </p:pic>
      <p:sp>
        <p:nvSpPr>
          <p:cNvPr id="3" name="Rectangle 2"/>
          <p:cNvSpPr/>
          <p:nvPr/>
        </p:nvSpPr>
        <p:spPr>
          <a:xfrm>
            <a:off x="3245089" y="137504"/>
            <a:ext cx="1993804" cy="461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Google Shape;186;p45"/>
          <p:cNvSpPr txBox="1"/>
          <p:nvPr/>
        </p:nvSpPr>
        <p:spPr>
          <a:xfrm>
            <a:off x="3457696" y="229575"/>
            <a:ext cx="4572000"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ru" sz="900" b="1" i="0" u="none" strike="noStrike" cap="none" dirty="0">
                <a:solidFill>
                  <a:srgbClr val="000000"/>
                </a:solidFill>
                <a:latin typeface="Times New Roman"/>
                <a:ea typeface="Times New Roman"/>
                <a:cs typeface="Times New Roman"/>
                <a:sym typeface="Times New Roman"/>
              </a:rPr>
              <a:t>ПРОТОКОЛ ВМЕШАТЕЛЬСТВА В КРИЗИСНЫХ УСЛОВИЯХ ПСИХИЧЕСКОГО ЗДОРОВЬЯ</a:t>
            </a:r>
            <a:endParaRPr sz="900" b="1" i="0" u="none" strike="noStrike" cap="none" dirty="0">
              <a:solidFill>
                <a:srgbClr val="000000"/>
              </a:solidFill>
              <a:latin typeface="Times New Roman"/>
              <a:ea typeface="Times New Roman"/>
              <a:cs typeface="Times New Roman"/>
              <a:sym typeface="Times New Roman"/>
            </a:endParaRPr>
          </a:p>
        </p:txBody>
      </p:sp>
      <p:sp>
        <p:nvSpPr>
          <p:cNvPr id="187" name="Google Shape;187;p45"/>
          <p:cNvSpPr txBox="1"/>
          <p:nvPr/>
        </p:nvSpPr>
        <p:spPr>
          <a:xfrm>
            <a:off x="3613450" y="600149"/>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1" i="0" u="none" strike="noStrike" cap="none" dirty="0">
                <a:solidFill>
                  <a:srgbClr val="FF0000"/>
                </a:solidFill>
                <a:latin typeface="Arial"/>
                <a:ea typeface="Arial"/>
                <a:cs typeface="Arial"/>
                <a:sym typeface="Arial"/>
              </a:rPr>
              <a:t>ЭКСТРЕННЫЙ</a:t>
            </a:r>
            <a:endParaRPr sz="1050" b="1" i="0" u="none" strike="noStrike" cap="none" dirty="0">
              <a:solidFill>
                <a:srgbClr val="FF0000"/>
              </a:solidFill>
              <a:latin typeface="Arial"/>
              <a:ea typeface="Arial"/>
              <a:cs typeface="Arial"/>
              <a:sym typeface="Arial"/>
            </a:endParaRPr>
          </a:p>
        </p:txBody>
      </p:sp>
      <p:sp>
        <p:nvSpPr>
          <p:cNvPr id="188" name="Google Shape;188;p45"/>
          <p:cNvSpPr txBox="1"/>
          <p:nvPr/>
        </p:nvSpPr>
        <p:spPr>
          <a:xfrm>
            <a:off x="3603054" y="816835"/>
            <a:ext cx="457200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a:solidFill>
                  <a:srgbClr val="000000"/>
                </a:solidFill>
                <a:latin typeface="Arial"/>
                <a:ea typeface="Arial"/>
                <a:cs typeface="Arial"/>
                <a:sym typeface="Arial"/>
              </a:rPr>
              <a:t>-Непосредственная угроза безопасности себе или другим</a:t>
            </a:r>
            <a:endParaRPr sz="900" b="0" i="0" u="none" strike="noStrike" cap="none">
              <a:solidFill>
                <a:srgbClr val="000000"/>
              </a:solidFill>
              <a:latin typeface="Arial"/>
              <a:ea typeface="Arial"/>
              <a:cs typeface="Arial"/>
              <a:sym typeface="Arial"/>
            </a:endParaRPr>
          </a:p>
        </p:txBody>
      </p:sp>
      <p:sp>
        <p:nvSpPr>
          <p:cNvPr id="189" name="Google Shape;189;p45"/>
          <p:cNvSpPr txBox="1"/>
          <p:nvPr/>
        </p:nvSpPr>
        <p:spPr>
          <a:xfrm>
            <a:off x="3604166" y="1002744"/>
            <a:ext cx="5539834"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dirty="0">
                <a:solidFill>
                  <a:srgbClr val="000000"/>
                </a:solidFill>
                <a:latin typeface="Arial"/>
                <a:ea typeface="Arial"/>
                <a:cs typeface="Arial"/>
                <a:sym typeface="Arial"/>
              </a:rPr>
              <a:t>-Физическая или словесная агрессия направлена на себя, других, животных или имущество</a:t>
            </a:r>
            <a:r>
              <a:rPr lang="ru" sz="1000" b="0" i="0" u="none" strike="noStrike" cap="none" dirty="0">
                <a:solidFill>
                  <a:srgbClr val="000000"/>
                </a:solidFill>
                <a:latin typeface="Arial"/>
                <a:ea typeface="Arial"/>
                <a:cs typeface="Arial"/>
                <a:sym typeface="Arial"/>
              </a:rPr>
              <a:t>.</a:t>
            </a:r>
            <a:endParaRPr sz="1000" b="0" i="0" u="none" strike="noStrike" cap="none" dirty="0">
              <a:solidFill>
                <a:srgbClr val="000000"/>
              </a:solidFill>
              <a:latin typeface="Arial"/>
              <a:ea typeface="Arial"/>
              <a:cs typeface="Arial"/>
              <a:sym typeface="Arial"/>
            </a:endParaRPr>
          </a:p>
        </p:txBody>
      </p:sp>
      <p:sp>
        <p:nvSpPr>
          <p:cNvPr id="190" name="Google Shape;190;p45"/>
          <p:cNvSpPr txBox="1"/>
          <p:nvPr/>
        </p:nvSpPr>
        <p:spPr>
          <a:xfrm>
            <a:off x="3613448" y="1204041"/>
            <a:ext cx="5413673" cy="5077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dirty="0">
                <a:solidFill>
                  <a:srgbClr val="000000"/>
                </a:solidFill>
                <a:latin typeface="Arial"/>
                <a:ea typeface="Arial"/>
                <a:cs typeface="Arial"/>
                <a:sym typeface="Arial"/>
              </a:rPr>
              <a:t>Невосприимчивость к внешней среде; </a:t>
            </a:r>
            <a:endParaRPr sz="9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ru" sz="900" b="0" i="0" u="none" strike="noStrike" cap="none" dirty="0">
                <a:solidFill>
                  <a:srgbClr val="000000"/>
                </a:solidFill>
                <a:latin typeface="Arial"/>
                <a:ea typeface="Arial"/>
                <a:cs typeface="Arial"/>
                <a:sym typeface="Arial"/>
              </a:rPr>
              <a:t>-он или она: говорящий нескладно или потерял сознание, оторван от реальности/демонстрирует психоз</a:t>
            </a:r>
            <a:endParaRPr sz="900" b="0" i="0" u="none" strike="noStrike" cap="none" dirty="0">
              <a:solidFill>
                <a:srgbClr val="000000"/>
              </a:solidFill>
              <a:latin typeface="Arial"/>
              <a:ea typeface="Arial"/>
              <a:cs typeface="Arial"/>
              <a:sym typeface="Arial"/>
            </a:endParaRPr>
          </a:p>
        </p:txBody>
      </p:sp>
      <p:sp>
        <p:nvSpPr>
          <p:cNvPr id="191" name="Google Shape;191;p45"/>
          <p:cNvSpPr txBox="1"/>
          <p:nvPr/>
        </p:nvSpPr>
        <p:spPr>
          <a:xfrm>
            <a:off x="3592732" y="1668192"/>
            <a:ext cx="45720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00" b="1" i="0" u="none" strike="noStrike" cap="none" dirty="0">
                <a:solidFill>
                  <a:srgbClr val="FF0000"/>
                </a:solidFill>
                <a:latin typeface="Arial"/>
                <a:ea typeface="Arial"/>
                <a:cs typeface="Arial"/>
                <a:sym typeface="Arial"/>
              </a:rPr>
              <a:t>Примите меры — позвоните в службу безопасности кампуса</a:t>
            </a:r>
            <a:endParaRPr sz="1000" b="1" i="0" u="none" strike="noStrike" cap="none" dirty="0">
              <a:solidFill>
                <a:srgbClr val="FF0000"/>
              </a:solidFill>
              <a:latin typeface="Arial"/>
              <a:ea typeface="Arial"/>
              <a:cs typeface="Arial"/>
              <a:sym typeface="Arial"/>
            </a:endParaRPr>
          </a:p>
        </p:txBody>
      </p:sp>
      <p:sp>
        <p:nvSpPr>
          <p:cNvPr id="192" name="Google Shape;192;p45"/>
          <p:cNvSpPr txBox="1"/>
          <p:nvPr/>
        </p:nvSpPr>
        <p:spPr>
          <a:xfrm>
            <a:off x="3645870" y="1869489"/>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1" i="0" u="none" strike="noStrike" cap="none">
                <a:solidFill>
                  <a:srgbClr val="FFC000"/>
                </a:solidFill>
                <a:latin typeface="Arial"/>
                <a:ea typeface="Arial"/>
                <a:cs typeface="Arial"/>
                <a:sym typeface="Arial"/>
              </a:rPr>
              <a:t>ВЫСОКИЙ РИСК</a:t>
            </a:r>
            <a:endParaRPr sz="1050" b="1" i="0" u="none" strike="noStrike" cap="none">
              <a:solidFill>
                <a:srgbClr val="FFC000"/>
              </a:solidFill>
              <a:latin typeface="Arial"/>
              <a:ea typeface="Arial"/>
              <a:cs typeface="Arial"/>
              <a:sym typeface="Arial"/>
            </a:endParaRPr>
          </a:p>
        </p:txBody>
      </p:sp>
      <p:sp>
        <p:nvSpPr>
          <p:cNvPr id="193" name="Google Shape;193;p45"/>
          <p:cNvSpPr txBox="1"/>
          <p:nvPr/>
        </p:nvSpPr>
        <p:spPr>
          <a:xfrm>
            <a:off x="3638867" y="2086175"/>
            <a:ext cx="457200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dirty="0">
                <a:solidFill>
                  <a:srgbClr val="000000"/>
                </a:solidFill>
                <a:latin typeface="Arial"/>
                <a:ea typeface="Arial"/>
                <a:cs typeface="Arial"/>
                <a:sym typeface="Arial"/>
              </a:rPr>
              <a:t>-Причинять себе вред</a:t>
            </a:r>
            <a:endParaRPr sz="900" b="0" i="0" u="none" strike="noStrike" cap="none" dirty="0">
              <a:solidFill>
                <a:srgbClr val="000000"/>
              </a:solidFill>
              <a:latin typeface="Arial"/>
              <a:ea typeface="Arial"/>
              <a:cs typeface="Arial"/>
              <a:sym typeface="Arial"/>
            </a:endParaRPr>
          </a:p>
        </p:txBody>
      </p:sp>
      <p:sp>
        <p:nvSpPr>
          <p:cNvPr id="194" name="Google Shape;194;p45"/>
          <p:cNvSpPr txBox="1"/>
          <p:nvPr/>
        </p:nvSpPr>
        <p:spPr>
          <a:xfrm>
            <a:off x="3636496" y="2272084"/>
            <a:ext cx="457200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a:solidFill>
                  <a:srgbClr val="000000"/>
                </a:solidFill>
                <a:latin typeface="Arial"/>
                <a:ea typeface="Arial"/>
                <a:cs typeface="Arial"/>
                <a:sym typeface="Arial"/>
              </a:rPr>
              <a:t>-Попытка самоубийства в прошлом</a:t>
            </a:r>
            <a:endParaRPr sz="900" b="0" i="0" u="none" strike="noStrike" cap="none">
              <a:solidFill>
                <a:srgbClr val="000000"/>
              </a:solidFill>
              <a:latin typeface="Arial"/>
              <a:ea typeface="Arial"/>
              <a:cs typeface="Arial"/>
              <a:sym typeface="Arial"/>
            </a:endParaRPr>
          </a:p>
        </p:txBody>
      </p:sp>
      <p:sp>
        <p:nvSpPr>
          <p:cNvPr id="195" name="Google Shape;195;p45"/>
          <p:cNvSpPr txBox="1"/>
          <p:nvPr/>
        </p:nvSpPr>
        <p:spPr>
          <a:xfrm>
            <a:off x="3645870" y="2451580"/>
            <a:ext cx="457200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1" i="0" u="none" strike="noStrike" cap="none" dirty="0">
                <a:solidFill>
                  <a:srgbClr val="00B0F0"/>
                </a:solidFill>
                <a:latin typeface="Arial"/>
                <a:ea typeface="Arial"/>
                <a:cs typeface="Arial"/>
                <a:sym typeface="Arial"/>
              </a:rPr>
              <a:t>Находится ли студент в зоне риска самоубийства?</a:t>
            </a:r>
            <a:endParaRPr sz="2400" dirty="0"/>
          </a:p>
        </p:txBody>
      </p:sp>
      <p:sp>
        <p:nvSpPr>
          <p:cNvPr id="196" name="Google Shape;196;p45"/>
          <p:cNvSpPr txBox="1"/>
          <p:nvPr/>
        </p:nvSpPr>
        <p:spPr>
          <a:xfrm>
            <a:off x="3636497" y="2608173"/>
            <a:ext cx="45720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00" b="0" i="0" u="none" strike="noStrike" cap="none">
                <a:solidFill>
                  <a:srgbClr val="000000"/>
                </a:solidFill>
                <a:latin typeface="Arial"/>
                <a:ea typeface="Arial"/>
                <a:cs typeface="Arial"/>
                <a:sym typeface="Arial"/>
              </a:rPr>
              <a:t>-</a:t>
            </a:r>
            <a:r>
              <a:rPr lang="ru" sz="900" b="0" i="0" u="none" strike="noStrike" cap="none">
                <a:solidFill>
                  <a:srgbClr val="000000"/>
                </a:solidFill>
                <a:sym typeface="Arial"/>
              </a:rPr>
              <a:t>Говор</a:t>
            </a:r>
            <a:r>
              <a:rPr lang="ru" sz="900"/>
              <a:t>я</a:t>
            </a:r>
            <a:r>
              <a:rPr lang="ru" sz="900" b="0" i="0" u="none" strike="noStrike" cap="none">
                <a:solidFill>
                  <a:srgbClr val="000000"/>
                </a:solidFill>
                <a:sym typeface="Arial"/>
              </a:rPr>
              <a:t>т, что  хот</a:t>
            </a:r>
            <a:r>
              <a:rPr lang="ru" sz="900"/>
              <a:t>ели бы быть</a:t>
            </a:r>
            <a:r>
              <a:rPr lang="ru" sz="900" b="0" i="0" u="none" strike="noStrike" cap="none">
                <a:solidFill>
                  <a:srgbClr val="000000"/>
                </a:solidFill>
                <a:sym typeface="Arial"/>
              </a:rPr>
              <a:t> мертвы</a:t>
            </a:r>
            <a:endParaRPr sz="900" b="0" i="0" u="none" strike="noStrike" cap="none">
              <a:solidFill>
                <a:srgbClr val="000000"/>
              </a:solidFill>
              <a:sym typeface="Arial"/>
            </a:endParaRPr>
          </a:p>
        </p:txBody>
      </p:sp>
      <p:sp>
        <p:nvSpPr>
          <p:cNvPr id="197" name="Google Shape;197;p45"/>
          <p:cNvSpPr txBox="1"/>
          <p:nvPr/>
        </p:nvSpPr>
        <p:spPr>
          <a:xfrm>
            <a:off x="3636496" y="2809470"/>
            <a:ext cx="457200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a:solidFill>
                  <a:srgbClr val="000000"/>
                </a:solidFill>
                <a:sym typeface="Arial"/>
              </a:rPr>
              <a:t>-Говор</a:t>
            </a:r>
            <a:r>
              <a:rPr lang="ru" sz="900"/>
              <a:t>я</a:t>
            </a:r>
            <a:r>
              <a:rPr lang="ru" sz="900" b="0" i="0" u="none" strike="noStrike" cap="none">
                <a:solidFill>
                  <a:srgbClr val="000000"/>
                </a:solidFill>
                <a:sym typeface="Arial"/>
              </a:rPr>
              <a:t>т о плане самоубийства</a:t>
            </a:r>
            <a:endParaRPr sz="900" b="0" i="0" u="none" strike="noStrike" cap="none">
              <a:solidFill>
                <a:srgbClr val="000000"/>
              </a:solidFill>
              <a:sym typeface="Arial"/>
            </a:endParaRPr>
          </a:p>
        </p:txBody>
      </p:sp>
      <p:sp>
        <p:nvSpPr>
          <p:cNvPr id="198" name="Google Shape;198;p45"/>
          <p:cNvSpPr txBox="1"/>
          <p:nvPr/>
        </p:nvSpPr>
        <p:spPr>
          <a:xfrm>
            <a:off x="3636497" y="3181288"/>
            <a:ext cx="457200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a:solidFill>
                  <a:srgbClr val="000000"/>
                </a:solidFill>
                <a:latin typeface="Arial"/>
                <a:ea typeface="Arial"/>
                <a:cs typeface="Arial"/>
                <a:sym typeface="Arial"/>
              </a:rPr>
              <a:t>-Имеет доступ к смертоносным средствам</a:t>
            </a:r>
            <a:endParaRPr sz="900" b="0" i="0" u="none" strike="noStrike" cap="none">
              <a:solidFill>
                <a:srgbClr val="000000"/>
              </a:solidFill>
              <a:latin typeface="Arial"/>
              <a:ea typeface="Arial"/>
              <a:cs typeface="Arial"/>
              <a:sym typeface="Arial"/>
            </a:endParaRPr>
          </a:p>
        </p:txBody>
      </p:sp>
      <p:sp>
        <p:nvSpPr>
          <p:cNvPr id="199" name="Google Shape;199;p45"/>
          <p:cNvSpPr txBox="1"/>
          <p:nvPr/>
        </p:nvSpPr>
        <p:spPr>
          <a:xfrm>
            <a:off x="3636497" y="2995379"/>
            <a:ext cx="457200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dirty="0">
                <a:solidFill>
                  <a:srgbClr val="000000"/>
                </a:solidFill>
                <a:latin typeface="Arial"/>
                <a:ea typeface="Arial"/>
                <a:cs typeface="Arial"/>
                <a:sym typeface="Arial"/>
              </a:rPr>
              <a:t>-Разговор о желании убить себя</a:t>
            </a:r>
            <a:endParaRPr sz="900" b="0" i="0" u="none" strike="noStrike" cap="none" dirty="0">
              <a:solidFill>
                <a:srgbClr val="000000"/>
              </a:solidFill>
              <a:latin typeface="Arial"/>
              <a:ea typeface="Arial"/>
              <a:cs typeface="Arial"/>
              <a:sym typeface="Arial"/>
            </a:endParaRPr>
          </a:p>
        </p:txBody>
      </p:sp>
      <p:sp>
        <p:nvSpPr>
          <p:cNvPr id="200" name="Google Shape;200;p45"/>
          <p:cNvSpPr txBox="1"/>
          <p:nvPr/>
        </p:nvSpPr>
        <p:spPr>
          <a:xfrm>
            <a:off x="3149729" y="3367197"/>
            <a:ext cx="45720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00" b="1" i="0" u="none" strike="noStrike" cap="none">
                <a:solidFill>
                  <a:srgbClr val="FF0000"/>
                </a:solidFill>
                <a:latin typeface="Arial"/>
                <a:ea typeface="Arial"/>
                <a:cs typeface="Arial"/>
                <a:sym typeface="Arial"/>
              </a:rPr>
              <a:t>Шаг#1</a:t>
            </a:r>
            <a:endParaRPr sz="2400"/>
          </a:p>
        </p:txBody>
      </p:sp>
      <p:sp>
        <p:nvSpPr>
          <p:cNvPr id="201" name="Google Shape;201;p45"/>
          <p:cNvSpPr txBox="1"/>
          <p:nvPr/>
        </p:nvSpPr>
        <p:spPr>
          <a:xfrm>
            <a:off x="3128650" y="3568494"/>
            <a:ext cx="457200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a:solidFill>
                  <a:srgbClr val="000000"/>
                </a:solidFill>
                <a:latin typeface="Arial"/>
                <a:ea typeface="Arial"/>
                <a:cs typeface="Arial"/>
                <a:sym typeface="Arial"/>
              </a:rPr>
              <a:t>-Не оставлят студента одного и оставаться с ним до прибытия помощи.</a:t>
            </a:r>
            <a:endParaRPr sz="900" b="0" i="0" u="none" strike="noStrike" cap="none">
              <a:solidFill>
                <a:srgbClr val="000000"/>
              </a:solidFill>
              <a:latin typeface="Arial"/>
              <a:ea typeface="Arial"/>
              <a:cs typeface="Arial"/>
              <a:sym typeface="Arial"/>
            </a:endParaRPr>
          </a:p>
        </p:txBody>
      </p:sp>
      <p:sp>
        <p:nvSpPr>
          <p:cNvPr id="202" name="Google Shape;202;p45"/>
          <p:cNvSpPr txBox="1"/>
          <p:nvPr/>
        </p:nvSpPr>
        <p:spPr>
          <a:xfrm>
            <a:off x="3149729" y="3940312"/>
            <a:ext cx="45720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00" b="1" i="0" u="none" strike="noStrike" cap="none">
                <a:solidFill>
                  <a:srgbClr val="FF0000"/>
                </a:solidFill>
                <a:latin typeface="Arial"/>
                <a:ea typeface="Arial"/>
                <a:cs typeface="Arial"/>
                <a:sym typeface="Arial"/>
              </a:rPr>
              <a:t>Шаг#2</a:t>
            </a:r>
            <a:endParaRPr sz="2400"/>
          </a:p>
        </p:txBody>
      </p:sp>
      <p:sp>
        <p:nvSpPr>
          <p:cNvPr id="203" name="Google Shape;203;p45"/>
          <p:cNvSpPr txBox="1"/>
          <p:nvPr/>
        </p:nvSpPr>
        <p:spPr>
          <a:xfrm>
            <a:off x="3128701" y="4141609"/>
            <a:ext cx="45720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00" b="1" i="0" u="sng" strike="noStrike" cap="none">
                <a:solidFill>
                  <a:srgbClr val="000000"/>
                </a:solidFill>
                <a:latin typeface="Arial"/>
                <a:ea typeface="Arial"/>
                <a:cs typeface="Arial"/>
                <a:sym typeface="Arial"/>
              </a:rPr>
              <a:t>Рабочие часы: </a:t>
            </a:r>
            <a:r>
              <a:rPr lang="ru" sz="1000" b="0" i="0" u="sng" strike="noStrike" cap="none">
                <a:solidFill>
                  <a:srgbClr val="000000"/>
                </a:solidFill>
                <a:latin typeface="Arial"/>
                <a:ea typeface="Arial"/>
                <a:cs typeface="Arial"/>
                <a:sym typeface="Arial"/>
              </a:rPr>
              <a:t>8:30 - 17:30</a:t>
            </a:r>
            <a:endParaRPr sz="1000" b="0" i="0" u="sng" strike="noStrike" cap="none">
              <a:solidFill>
                <a:srgbClr val="000000"/>
              </a:solidFill>
              <a:latin typeface="Arial"/>
              <a:ea typeface="Arial"/>
              <a:cs typeface="Arial"/>
              <a:sym typeface="Arial"/>
            </a:endParaRPr>
          </a:p>
        </p:txBody>
      </p:sp>
      <p:sp>
        <p:nvSpPr>
          <p:cNvPr id="204" name="Google Shape;204;p45"/>
          <p:cNvSpPr txBox="1"/>
          <p:nvPr/>
        </p:nvSpPr>
        <p:spPr>
          <a:xfrm>
            <a:off x="3120970" y="3754403"/>
            <a:ext cx="6023029"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dirty="0">
                <a:solidFill>
                  <a:srgbClr val="000000"/>
                </a:solidFill>
                <a:latin typeface="Arial"/>
                <a:ea typeface="Arial"/>
                <a:cs typeface="Arial"/>
                <a:sym typeface="Arial"/>
              </a:rPr>
              <a:t>-связаться и/или проконсультироваться с контактным лицом школы (менеджером)</a:t>
            </a:r>
            <a:endParaRPr sz="900" b="0" i="0" u="none" strike="noStrike" cap="none" dirty="0">
              <a:solidFill>
                <a:srgbClr val="000000"/>
              </a:solidFill>
              <a:latin typeface="Arial"/>
              <a:ea typeface="Arial"/>
              <a:cs typeface="Arial"/>
              <a:sym typeface="Arial"/>
            </a:endParaRPr>
          </a:p>
        </p:txBody>
      </p:sp>
      <p:sp>
        <p:nvSpPr>
          <p:cNvPr id="205" name="Google Shape;205;p45"/>
          <p:cNvSpPr txBox="1"/>
          <p:nvPr/>
        </p:nvSpPr>
        <p:spPr>
          <a:xfrm>
            <a:off x="3135229" y="4342906"/>
            <a:ext cx="45720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00" b="1" i="0" u="none" strike="noStrike" cap="none">
                <a:solidFill>
                  <a:srgbClr val="FF0000"/>
                </a:solidFill>
                <a:latin typeface="Arial"/>
                <a:ea typeface="Arial"/>
                <a:cs typeface="Arial"/>
                <a:sym typeface="Arial"/>
              </a:rPr>
              <a:t>Шаг#3</a:t>
            </a:r>
            <a:endParaRPr sz="2400"/>
          </a:p>
        </p:txBody>
      </p:sp>
      <p:sp>
        <p:nvSpPr>
          <p:cNvPr id="206" name="Google Shape;206;p45"/>
          <p:cNvSpPr txBox="1"/>
          <p:nvPr/>
        </p:nvSpPr>
        <p:spPr>
          <a:xfrm>
            <a:off x="3082216" y="4544203"/>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a:solidFill>
                  <a:srgbClr val="000000"/>
                </a:solidFill>
                <a:latin typeface="Arial"/>
                <a:ea typeface="Arial"/>
                <a:cs typeface="Arial"/>
                <a:sym typeface="Arial"/>
              </a:rPr>
              <a:t> </a:t>
            </a:r>
            <a:r>
              <a:rPr lang="ru" sz="900" b="0" i="0" u="none" strike="noStrike" cap="none">
                <a:solidFill>
                  <a:srgbClr val="000000"/>
                </a:solidFill>
                <a:sym typeface="Arial"/>
              </a:rPr>
              <a:t>-связаться и/или проконсультироваться с ЦЗБ,  сотрудники Д</a:t>
            </a:r>
            <a:r>
              <a:rPr lang="ru" sz="900"/>
              <a:t>РС</a:t>
            </a:r>
            <a:r>
              <a:rPr lang="ru" sz="900" b="0" i="0" u="none" strike="noStrike" cap="none">
                <a:solidFill>
                  <a:srgbClr val="000000"/>
                </a:solidFill>
                <a:sym typeface="Arial"/>
              </a:rPr>
              <a:t>  </a:t>
            </a:r>
            <a:endParaRPr sz="2400"/>
          </a:p>
        </p:txBody>
      </p:sp>
      <p:sp>
        <p:nvSpPr>
          <p:cNvPr id="207" name="Google Shape;207;p45"/>
          <p:cNvSpPr txBox="1"/>
          <p:nvPr/>
        </p:nvSpPr>
        <p:spPr>
          <a:xfrm>
            <a:off x="3120971" y="4760890"/>
            <a:ext cx="457200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900" b="0" i="0" u="none" strike="noStrike" cap="none" dirty="0">
                <a:solidFill>
                  <a:srgbClr val="000000"/>
                </a:solidFill>
                <a:latin typeface="Arial"/>
                <a:ea typeface="Arial"/>
                <a:cs typeface="Arial"/>
                <a:sym typeface="Arial"/>
              </a:rPr>
              <a:t> -оставайтесь студентом, пока не прибудет помощь</a:t>
            </a:r>
            <a:endParaRPr sz="900" b="0" i="0" u="none" strike="noStrike" cap="none" dirty="0">
              <a:solidFill>
                <a:srgbClr val="000000"/>
              </a:solidFill>
              <a:latin typeface="Arial"/>
              <a:ea typeface="Arial"/>
              <a:cs typeface="Arial"/>
              <a:sym typeface="Arial"/>
            </a:endParaRPr>
          </a:p>
        </p:txBody>
      </p:sp>
      <p:sp>
        <p:nvSpPr>
          <p:cNvPr id="50" name="Google Shape;228;p45"/>
          <p:cNvSpPr txBox="1"/>
          <p:nvPr/>
        </p:nvSpPr>
        <p:spPr>
          <a:xfrm rot="5400000">
            <a:off x="-319458" y="2273203"/>
            <a:ext cx="4172700" cy="3693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600"/>
              <a:buFont typeface="Arial"/>
              <a:buNone/>
            </a:pPr>
            <a:r>
              <a:rPr lang="ru" sz="2400" b="0" i="0" u="none" strike="noStrike" cap="none" dirty="0">
                <a:solidFill>
                  <a:srgbClr val="000000"/>
                </a:solidFill>
                <a:latin typeface="Times New Roman"/>
                <a:ea typeface="Times New Roman"/>
                <a:cs typeface="Times New Roman"/>
                <a:sym typeface="Times New Roman"/>
              </a:rPr>
              <a:t>ЭКСТРЕННЫЙ АЛГОРИТМ</a:t>
            </a:r>
            <a:endParaRPr sz="2400" b="0" i="0" u="none" strike="noStrike" cap="none" dirty="0">
              <a:solidFill>
                <a:srgbClr val="000000"/>
              </a:solidFill>
              <a:latin typeface="Times New Roman"/>
              <a:ea typeface="Times New Roman"/>
              <a:cs typeface="Times New Roman"/>
              <a:sym typeface="Times New Roman"/>
            </a:endParaRPr>
          </a:p>
        </p:txBody>
      </p:sp>
      <p:sp>
        <p:nvSpPr>
          <p:cNvPr id="4" name="Rectangle 3"/>
          <p:cNvSpPr/>
          <p:nvPr/>
        </p:nvSpPr>
        <p:spPr>
          <a:xfrm>
            <a:off x="2004556" y="4479450"/>
            <a:ext cx="1067055" cy="461665"/>
          </a:xfrm>
          <a:prstGeom prst="rect">
            <a:avLst/>
          </a:prstGeom>
        </p:spPr>
        <p:txBody>
          <a:bodyPr wrap="square">
            <a:spAutoFit/>
          </a:bodyPr>
          <a:lstStyle/>
          <a:p>
            <a:pPr lvl="0" algn="ctr"/>
            <a:r>
              <a:rPr lang="ru-RU" sz="800" dirty="0">
                <a:solidFill>
                  <a:srgbClr val="0070C0"/>
                </a:solidFill>
              </a:rPr>
              <a:t>Центр здоровья </a:t>
            </a:r>
          </a:p>
          <a:p>
            <a:pPr lvl="0" algn="ctr"/>
            <a:r>
              <a:rPr lang="ru-RU" sz="800" dirty="0">
                <a:solidFill>
                  <a:srgbClr val="0070C0"/>
                </a:solidFill>
              </a:rPr>
              <a:t>и благополучия НУ</a:t>
            </a:r>
            <a:endParaRPr lang="ru-RU" dirty="0"/>
          </a:p>
        </p:txBody>
      </p:sp>
      <p:pic>
        <p:nvPicPr>
          <p:cNvPr id="52"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extLst>
      <p:ext uri="{BB962C8B-B14F-4D97-AF65-F5344CB8AC3E}">
        <p14:creationId xmlns:p14="http://schemas.microsoft.com/office/powerpoint/2010/main" val="13365116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pic>
        <p:nvPicPr>
          <p:cNvPr id="69" name="Google Shape;185;p45">
            <a:hlinkClick r:id="rId3"/>
          </p:cNvPr>
          <p:cNvPicPr preferRelativeResize="0"/>
          <p:nvPr/>
        </p:nvPicPr>
        <p:blipFill rotWithShape="1">
          <a:blip r:embed="rId4">
            <a:alphaModFix/>
          </a:blip>
          <a:srcRect l="-127" t="42109" r="40631" b="19325"/>
          <a:stretch/>
        </p:blipFill>
        <p:spPr>
          <a:xfrm>
            <a:off x="1993016" y="395448"/>
            <a:ext cx="3211502" cy="4169677"/>
          </a:xfrm>
          <a:prstGeom prst="rect">
            <a:avLst/>
          </a:prstGeom>
          <a:noFill/>
          <a:ln>
            <a:noFill/>
          </a:ln>
        </p:spPr>
      </p:pic>
      <p:sp>
        <p:nvSpPr>
          <p:cNvPr id="208" name="Google Shape;208;p45"/>
          <p:cNvSpPr txBox="1"/>
          <p:nvPr/>
        </p:nvSpPr>
        <p:spPr>
          <a:xfrm>
            <a:off x="4297085" y="368709"/>
            <a:ext cx="45720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100" b="1" i="0" u="sng" strike="noStrike" cap="none" dirty="0">
                <a:solidFill>
                  <a:srgbClr val="000000"/>
                </a:solidFill>
                <a:latin typeface="Arial"/>
                <a:ea typeface="Arial"/>
                <a:cs typeface="Arial"/>
                <a:sym typeface="Arial"/>
              </a:rPr>
              <a:t>В нерабочее время</a:t>
            </a:r>
            <a:endParaRPr sz="1100" b="1" i="0" u="sng" strike="noStrike" cap="none" dirty="0">
              <a:solidFill>
                <a:srgbClr val="000000"/>
              </a:solidFill>
              <a:latin typeface="Arial"/>
              <a:ea typeface="Arial"/>
              <a:cs typeface="Arial"/>
              <a:sym typeface="Arial"/>
            </a:endParaRPr>
          </a:p>
        </p:txBody>
      </p:sp>
      <p:sp>
        <p:nvSpPr>
          <p:cNvPr id="209" name="Google Shape;209;p45"/>
          <p:cNvSpPr txBox="1"/>
          <p:nvPr/>
        </p:nvSpPr>
        <p:spPr>
          <a:xfrm>
            <a:off x="4375272" y="612639"/>
            <a:ext cx="4572000" cy="221569"/>
          </a:xfrm>
          <a:prstGeom prst="rect">
            <a:avLst/>
          </a:prstGeom>
          <a:noFill/>
          <a:ln>
            <a:noFill/>
          </a:ln>
        </p:spPr>
        <p:txBody>
          <a:bodyPr spcFirstLastPara="1" wrap="square" lIns="68575" tIns="34275" rIns="68575" bIns="34275" anchor="t" anchorCtr="0">
            <a:spAutoFit/>
          </a:bodyPr>
          <a:lstStyle/>
          <a:p>
            <a:pPr marL="0" marR="0" lvl="0" indent="0" algn="l" rtl="0">
              <a:lnSpc>
                <a:spcPct val="90000"/>
              </a:lnSpc>
              <a:spcBef>
                <a:spcPts val="0"/>
              </a:spcBef>
              <a:spcAft>
                <a:spcPts val="0"/>
              </a:spcAft>
              <a:buClr>
                <a:srgbClr val="000000"/>
              </a:buClr>
              <a:buSzPts val="600"/>
              <a:buFont typeface="Arial"/>
              <a:buNone/>
            </a:pPr>
            <a:r>
              <a:rPr lang="ru" sz="1100" b="1" i="0" u="none" strike="noStrike" cap="none" dirty="0">
                <a:solidFill>
                  <a:srgbClr val="FF0000"/>
                </a:solidFill>
                <a:latin typeface="Arial"/>
                <a:ea typeface="Arial"/>
                <a:cs typeface="Arial"/>
                <a:sym typeface="Arial"/>
              </a:rPr>
              <a:t>Шаг#2</a:t>
            </a:r>
            <a:endParaRPr sz="3200" dirty="0"/>
          </a:p>
        </p:txBody>
      </p:sp>
      <p:sp>
        <p:nvSpPr>
          <p:cNvPr id="210" name="Google Shape;210;p45"/>
          <p:cNvSpPr/>
          <p:nvPr/>
        </p:nvSpPr>
        <p:spPr>
          <a:xfrm>
            <a:off x="4321073" y="816568"/>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dirty="0">
                <a:solidFill>
                  <a:srgbClr val="000000"/>
                </a:solidFill>
                <a:sym typeface="Arial"/>
              </a:rPr>
              <a:t>-связаться и/или проконсультироваться  c сотрудники Д</a:t>
            </a:r>
            <a:r>
              <a:rPr lang="ru" sz="1050" dirty="0"/>
              <a:t>РС</a:t>
            </a:r>
            <a:r>
              <a:rPr lang="ru" sz="1050" b="0" i="0" u="none" strike="noStrike" cap="none" dirty="0">
                <a:solidFill>
                  <a:srgbClr val="000000"/>
                </a:solidFill>
                <a:sym typeface="Arial"/>
              </a:rPr>
              <a:t> </a:t>
            </a:r>
            <a:endParaRPr sz="1050" b="0" i="0" u="none" strike="noStrike" cap="none" dirty="0">
              <a:solidFill>
                <a:srgbClr val="000000"/>
              </a:solidFill>
              <a:sym typeface="Arial"/>
            </a:endParaRPr>
          </a:p>
        </p:txBody>
      </p:sp>
      <p:sp>
        <p:nvSpPr>
          <p:cNvPr id="211" name="Google Shape;211;p45"/>
          <p:cNvSpPr txBox="1"/>
          <p:nvPr/>
        </p:nvSpPr>
        <p:spPr>
          <a:xfrm>
            <a:off x="4371200" y="1052803"/>
            <a:ext cx="4572000" cy="221569"/>
          </a:xfrm>
          <a:prstGeom prst="rect">
            <a:avLst/>
          </a:prstGeom>
          <a:noFill/>
          <a:ln>
            <a:noFill/>
          </a:ln>
        </p:spPr>
        <p:txBody>
          <a:bodyPr spcFirstLastPara="1" wrap="square" lIns="68575" tIns="34275" rIns="68575" bIns="34275" anchor="t" anchorCtr="0">
            <a:spAutoFit/>
          </a:bodyPr>
          <a:lstStyle/>
          <a:p>
            <a:pPr marL="0" marR="0" lvl="0" indent="0" algn="l" rtl="0">
              <a:lnSpc>
                <a:spcPct val="90000"/>
              </a:lnSpc>
              <a:spcBef>
                <a:spcPts val="0"/>
              </a:spcBef>
              <a:spcAft>
                <a:spcPts val="0"/>
              </a:spcAft>
              <a:buClr>
                <a:srgbClr val="000000"/>
              </a:buClr>
              <a:buSzPts val="600"/>
              <a:buFont typeface="Arial"/>
              <a:buNone/>
            </a:pPr>
            <a:r>
              <a:rPr lang="ru" sz="1100" b="1" i="0" u="none" strike="noStrike" cap="none" dirty="0">
                <a:solidFill>
                  <a:srgbClr val="FF0000"/>
                </a:solidFill>
                <a:latin typeface="Arial"/>
                <a:ea typeface="Arial"/>
                <a:cs typeface="Arial"/>
                <a:sym typeface="Arial"/>
              </a:rPr>
              <a:t>Шаг#3 (Если </a:t>
            </a:r>
            <a:r>
              <a:rPr lang="ru" sz="1100" b="1" i="0" u="none" strike="noStrike" cap="none" dirty="0" smtClean="0">
                <a:solidFill>
                  <a:srgbClr val="FF0000"/>
                </a:solidFill>
                <a:latin typeface="Arial"/>
                <a:ea typeface="Arial"/>
                <a:cs typeface="Arial"/>
                <a:sym typeface="Arial"/>
              </a:rPr>
              <a:t>необходимо)</a:t>
            </a:r>
            <a:endParaRPr sz="3200" dirty="0"/>
          </a:p>
        </p:txBody>
      </p:sp>
      <p:sp>
        <p:nvSpPr>
          <p:cNvPr id="212" name="Google Shape;212;p45"/>
          <p:cNvSpPr/>
          <p:nvPr/>
        </p:nvSpPr>
        <p:spPr>
          <a:xfrm>
            <a:off x="4301886" y="1256732"/>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dirty="0">
                <a:solidFill>
                  <a:srgbClr val="000000"/>
                </a:solidFill>
                <a:sym typeface="Arial"/>
              </a:rPr>
              <a:t> -связаться и/или проконсультироваться  c сотрудники Д</a:t>
            </a:r>
            <a:r>
              <a:rPr lang="ru" sz="1050" dirty="0"/>
              <a:t>РС</a:t>
            </a:r>
            <a:r>
              <a:rPr lang="ru" sz="1050" b="0" i="0" u="none" strike="noStrike" cap="none" dirty="0">
                <a:solidFill>
                  <a:srgbClr val="000000"/>
                </a:solidFill>
                <a:sym typeface="Arial"/>
              </a:rPr>
              <a:t>  </a:t>
            </a:r>
            <a:endParaRPr sz="3200" dirty="0"/>
          </a:p>
        </p:txBody>
      </p:sp>
      <p:sp>
        <p:nvSpPr>
          <p:cNvPr id="213" name="Google Shape;213;p45"/>
          <p:cNvSpPr txBox="1"/>
          <p:nvPr/>
        </p:nvSpPr>
        <p:spPr>
          <a:xfrm>
            <a:off x="4297085" y="1492967"/>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dirty="0">
                <a:solidFill>
                  <a:srgbClr val="000000"/>
                </a:solidFill>
                <a:latin typeface="Arial"/>
                <a:ea typeface="Arial"/>
                <a:cs typeface="Arial"/>
                <a:sym typeface="Arial"/>
              </a:rPr>
              <a:t> -позвонит в Cлужбу Безопасности Кампуса</a:t>
            </a:r>
            <a:endParaRPr sz="1050" b="0" i="0" u="none" strike="noStrike" cap="none" dirty="0">
              <a:solidFill>
                <a:srgbClr val="000000"/>
              </a:solidFill>
              <a:latin typeface="Arial"/>
              <a:ea typeface="Arial"/>
              <a:cs typeface="Arial"/>
              <a:sym typeface="Arial"/>
            </a:endParaRPr>
          </a:p>
        </p:txBody>
      </p:sp>
      <p:sp>
        <p:nvSpPr>
          <p:cNvPr id="214" name="Google Shape;214;p45"/>
          <p:cNvSpPr txBox="1"/>
          <p:nvPr/>
        </p:nvSpPr>
        <p:spPr>
          <a:xfrm>
            <a:off x="4748740" y="1729202"/>
            <a:ext cx="4572000"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200" b="1" i="0" u="none" strike="noStrike" cap="none">
                <a:solidFill>
                  <a:srgbClr val="0E9A97"/>
                </a:solidFill>
                <a:latin typeface="Arial"/>
                <a:ea typeface="Arial"/>
                <a:cs typeface="Arial"/>
                <a:sym typeface="Arial"/>
              </a:rPr>
              <a:t>СРЕДНИЙ РИСК</a:t>
            </a:r>
            <a:endParaRPr sz="1200" b="1" i="0" u="none" strike="noStrike" cap="none">
              <a:solidFill>
                <a:srgbClr val="0E9A97"/>
              </a:solidFill>
              <a:latin typeface="Arial"/>
              <a:ea typeface="Arial"/>
              <a:cs typeface="Arial"/>
              <a:sym typeface="Arial"/>
            </a:endParaRPr>
          </a:p>
        </p:txBody>
      </p:sp>
      <p:sp>
        <p:nvSpPr>
          <p:cNvPr id="215" name="Google Shape;215;p45"/>
          <p:cNvSpPr txBox="1"/>
          <p:nvPr/>
        </p:nvSpPr>
        <p:spPr>
          <a:xfrm>
            <a:off x="4741652" y="1988521"/>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a:solidFill>
                  <a:srgbClr val="000000"/>
                </a:solidFill>
                <a:latin typeface="Arial"/>
                <a:ea typeface="Arial"/>
                <a:cs typeface="Arial"/>
                <a:sym typeface="Arial"/>
              </a:rPr>
              <a:t>-Кластер папок красных индикаторов </a:t>
            </a:r>
            <a:endParaRPr sz="1050" b="0" i="0" u="none" strike="noStrike" cap="none">
              <a:solidFill>
                <a:srgbClr val="000000"/>
              </a:solidFill>
              <a:latin typeface="Arial"/>
              <a:ea typeface="Arial"/>
              <a:cs typeface="Arial"/>
              <a:sym typeface="Arial"/>
            </a:endParaRPr>
          </a:p>
        </p:txBody>
      </p:sp>
      <p:sp>
        <p:nvSpPr>
          <p:cNvPr id="216" name="Google Shape;216;p45"/>
          <p:cNvSpPr txBox="1"/>
          <p:nvPr/>
        </p:nvSpPr>
        <p:spPr>
          <a:xfrm>
            <a:off x="4739822" y="2224756"/>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a:solidFill>
                  <a:srgbClr val="000000"/>
                </a:solidFill>
                <a:latin typeface="Arial"/>
                <a:ea typeface="Arial"/>
                <a:cs typeface="Arial"/>
                <a:sym typeface="Arial"/>
              </a:rPr>
              <a:t>-Если нет суицидальных мыслей и/или планов</a:t>
            </a:r>
            <a:endParaRPr sz="1050" b="0" i="0" u="none" strike="noStrike" cap="none">
              <a:solidFill>
                <a:srgbClr val="000000"/>
              </a:solidFill>
              <a:latin typeface="Arial"/>
              <a:ea typeface="Arial"/>
              <a:cs typeface="Arial"/>
              <a:sym typeface="Arial"/>
            </a:endParaRPr>
          </a:p>
        </p:txBody>
      </p:sp>
      <p:sp>
        <p:nvSpPr>
          <p:cNvPr id="217" name="Google Shape;217;p45"/>
          <p:cNvSpPr txBox="1"/>
          <p:nvPr/>
        </p:nvSpPr>
        <p:spPr>
          <a:xfrm>
            <a:off x="4375271" y="2460991"/>
            <a:ext cx="4572000" cy="221569"/>
          </a:xfrm>
          <a:prstGeom prst="rect">
            <a:avLst/>
          </a:prstGeom>
          <a:noFill/>
          <a:ln>
            <a:noFill/>
          </a:ln>
        </p:spPr>
        <p:txBody>
          <a:bodyPr spcFirstLastPara="1" wrap="square" lIns="68575" tIns="34275" rIns="68575" bIns="34275" anchor="t" anchorCtr="0">
            <a:spAutoFit/>
          </a:bodyPr>
          <a:lstStyle/>
          <a:p>
            <a:pPr marL="0" marR="0" lvl="0" indent="0" algn="l" rtl="0">
              <a:lnSpc>
                <a:spcPct val="90000"/>
              </a:lnSpc>
              <a:spcBef>
                <a:spcPts val="0"/>
              </a:spcBef>
              <a:spcAft>
                <a:spcPts val="0"/>
              </a:spcAft>
              <a:buClr>
                <a:srgbClr val="000000"/>
              </a:buClr>
              <a:buSzPts val="600"/>
              <a:buFont typeface="Arial"/>
              <a:buNone/>
            </a:pPr>
            <a:r>
              <a:rPr lang="ru" sz="1100" b="1" i="0" u="none" strike="noStrike" cap="none">
                <a:solidFill>
                  <a:srgbClr val="FF0000"/>
                </a:solidFill>
                <a:latin typeface="Arial"/>
                <a:ea typeface="Arial"/>
                <a:cs typeface="Arial"/>
                <a:sym typeface="Arial"/>
              </a:rPr>
              <a:t>Шаг#1</a:t>
            </a:r>
            <a:endParaRPr sz="3200"/>
          </a:p>
        </p:txBody>
      </p:sp>
      <p:sp>
        <p:nvSpPr>
          <p:cNvPr id="218" name="Google Shape;218;p45"/>
          <p:cNvSpPr/>
          <p:nvPr/>
        </p:nvSpPr>
        <p:spPr>
          <a:xfrm>
            <a:off x="4321147" y="2664920"/>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a:solidFill>
                  <a:srgbClr val="000000"/>
                </a:solidFill>
                <a:latin typeface="Arial"/>
                <a:ea typeface="Arial"/>
                <a:cs typeface="Arial"/>
                <a:sym typeface="Arial"/>
              </a:rPr>
              <a:t>-позвонит контактному лицу школы (менеджер)</a:t>
            </a:r>
            <a:endParaRPr sz="3200"/>
          </a:p>
        </p:txBody>
      </p:sp>
      <p:sp>
        <p:nvSpPr>
          <p:cNvPr id="219" name="Google Shape;219;p45"/>
          <p:cNvSpPr txBox="1"/>
          <p:nvPr/>
        </p:nvSpPr>
        <p:spPr>
          <a:xfrm>
            <a:off x="4371200" y="2901155"/>
            <a:ext cx="4572000" cy="221569"/>
          </a:xfrm>
          <a:prstGeom prst="rect">
            <a:avLst/>
          </a:prstGeom>
          <a:noFill/>
          <a:ln>
            <a:noFill/>
          </a:ln>
        </p:spPr>
        <p:txBody>
          <a:bodyPr spcFirstLastPara="1" wrap="square" lIns="68575" tIns="34275" rIns="68575" bIns="34275" anchor="t" anchorCtr="0">
            <a:spAutoFit/>
          </a:bodyPr>
          <a:lstStyle/>
          <a:p>
            <a:pPr marL="0" marR="0" lvl="0" indent="0" algn="l" rtl="0">
              <a:lnSpc>
                <a:spcPct val="90000"/>
              </a:lnSpc>
              <a:spcBef>
                <a:spcPts val="0"/>
              </a:spcBef>
              <a:spcAft>
                <a:spcPts val="0"/>
              </a:spcAft>
              <a:buClr>
                <a:srgbClr val="000000"/>
              </a:buClr>
              <a:buSzPts val="600"/>
              <a:buFont typeface="Arial"/>
              <a:buNone/>
            </a:pPr>
            <a:r>
              <a:rPr lang="ru" sz="1100" b="1" i="0" u="none" strike="noStrike" cap="none">
                <a:solidFill>
                  <a:srgbClr val="FF0000"/>
                </a:solidFill>
                <a:latin typeface="Arial"/>
                <a:ea typeface="Arial"/>
                <a:cs typeface="Arial"/>
                <a:sym typeface="Arial"/>
              </a:rPr>
              <a:t>Шаг#2</a:t>
            </a:r>
            <a:endParaRPr sz="3200"/>
          </a:p>
        </p:txBody>
      </p:sp>
      <p:sp>
        <p:nvSpPr>
          <p:cNvPr id="220" name="Google Shape;220;p45"/>
          <p:cNvSpPr/>
          <p:nvPr/>
        </p:nvSpPr>
        <p:spPr>
          <a:xfrm>
            <a:off x="4303217" y="3105084"/>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a:solidFill>
                  <a:srgbClr val="000000"/>
                </a:solidFill>
                <a:sym typeface="Arial"/>
              </a:rPr>
              <a:t> -связаться и/или проконсультироваться с ЦЗБ,  сотрудники Д</a:t>
            </a:r>
            <a:r>
              <a:rPr lang="ru" sz="1050"/>
              <a:t>РС</a:t>
            </a:r>
            <a:r>
              <a:rPr lang="ru" sz="1050" b="0" i="0" u="none" strike="noStrike" cap="none">
                <a:solidFill>
                  <a:srgbClr val="000000"/>
                </a:solidFill>
                <a:sym typeface="Arial"/>
              </a:rPr>
              <a:t>  </a:t>
            </a:r>
            <a:endParaRPr sz="3200"/>
          </a:p>
        </p:txBody>
      </p:sp>
      <p:sp>
        <p:nvSpPr>
          <p:cNvPr id="221" name="Google Shape;221;p45"/>
          <p:cNvSpPr txBox="1"/>
          <p:nvPr/>
        </p:nvSpPr>
        <p:spPr>
          <a:xfrm>
            <a:off x="4753903" y="3341319"/>
            <a:ext cx="4572000"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200" b="1" i="0" u="none" strike="noStrike" cap="none">
                <a:solidFill>
                  <a:srgbClr val="00B050"/>
                </a:solidFill>
                <a:latin typeface="Arial"/>
                <a:ea typeface="Arial"/>
                <a:cs typeface="Arial"/>
                <a:sym typeface="Arial"/>
              </a:rPr>
              <a:t>НИЗКИЙ РИСК</a:t>
            </a:r>
            <a:endParaRPr sz="1200" b="1" i="0" u="none" strike="noStrike" cap="none">
              <a:solidFill>
                <a:srgbClr val="00B050"/>
              </a:solidFill>
              <a:latin typeface="Arial"/>
              <a:ea typeface="Arial"/>
              <a:cs typeface="Arial"/>
              <a:sym typeface="Arial"/>
            </a:endParaRPr>
          </a:p>
        </p:txBody>
      </p:sp>
      <p:sp>
        <p:nvSpPr>
          <p:cNvPr id="222" name="Google Shape;222;p45"/>
          <p:cNvSpPr txBox="1"/>
          <p:nvPr/>
        </p:nvSpPr>
        <p:spPr>
          <a:xfrm>
            <a:off x="4741653" y="3600638"/>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a:solidFill>
                  <a:srgbClr val="000000"/>
                </a:solidFill>
                <a:latin typeface="Arial"/>
                <a:ea typeface="Arial"/>
                <a:cs typeface="Arial"/>
                <a:sym typeface="Arial"/>
              </a:rPr>
              <a:t>-Несколько папок красных индикаторов </a:t>
            </a:r>
            <a:endParaRPr sz="1050" b="0" i="0" u="none" strike="noStrike" cap="none">
              <a:solidFill>
                <a:srgbClr val="000000"/>
              </a:solidFill>
              <a:latin typeface="Arial"/>
              <a:ea typeface="Arial"/>
              <a:cs typeface="Arial"/>
              <a:sym typeface="Arial"/>
            </a:endParaRPr>
          </a:p>
        </p:txBody>
      </p:sp>
      <p:sp>
        <p:nvSpPr>
          <p:cNvPr id="223" name="Google Shape;223;p45"/>
          <p:cNvSpPr txBox="1"/>
          <p:nvPr/>
        </p:nvSpPr>
        <p:spPr>
          <a:xfrm>
            <a:off x="4371200" y="3836873"/>
            <a:ext cx="4572000" cy="221569"/>
          </a:xfrm>
          <a:prstGeom prst="rect">
            <a:avLst/>
          </a:prstGeom>
          <a:noFill/>
          <a:ln>
            <a:noFill/>
          </a:ln>
        </p:spPr>
        <p:txBody>
          <a:bodyPr spcFirstLastPara="1" wrap="square" lIns="68575" tIns="34275" rIns="68575" bIns="34275" anchor="t" anchorCtr="0">
            <a:spAutoFit/>
          </a:bodyPr>
          <a:lstStyle/>
          <a:p>
            <a:pPr marL="0" marR="0" lvl="0" indent="0" algn="l" rtl="0">
              <a:lnSpc>
                <a:spcPct val="90000"/>
              </a:lnSpc>
              <a:spcBef>
                <a:spcPts val="0"/>
              </a:spcBef>
              <a:spcAft>
                <a:spcPts val="0"/>
              </a:spcAft>
              <a:buClr>
                <a:srgbClr val="000000"/>
              </a:buClr>
              <a:buSzPts val="600"/>
              <a:buFont typeface="Arial"/>
              <a:buNone/>
            </a:pPr>
            <a:r>
              <a:rPr lang="ru" sz="1100" b="1" i="0" u="none" strike="noStrike" cap="none">
                <a:solidFill>
                  <a:srgbClr val="FF0000"/>
                </a:solidFill>
                <a:latin typeface="Arial"/>
                <a:ea typeface="Arial"/>
                <a:cs typeface="Arial"/>
                <a:sym typeface="Arial"/>
              </a:rPr>
              <a:t>Шаг#1</a:t>
            </a:r>
            <a:endParaRPr sz="3200"/>
          </a:p>
        </p:txBody>
      </p:sp>
      <p:sp>
        <p:nvSpPr>
          <p:cNvPr id="224" name="Google Shape;224;p45"/>
          <p:cNvSpPr/>
          <p:nvPr/>
        </p:nvSpPr>
        <p:spPr>
          <a:xfrm>
            <a:off x="4342221" y="4040802"/>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a:solidFill>
                  <a:srgbClr val="000000"/>
                </a:solidFill>
                <a:latin typeface="Arial"/>
                <a:ea typeface="Arial"/>
                <a:cs typeface="Arial"/>
                <a:sym typeface="Arial"/>
              </a:rPr>
              <a:t>-позвонит контактному лицу школы (менеджер)</a:t>
            </a:r>
            <a:endParaRPr sz="3200"/>
          </a:p>
        </p:txBody>
      </p:sp>
      <p:sp>
        <p:nvSpPr>
          <p:cNvPr id="225" name="Google Shape;225;p45"/>
          <p:cNvSpPr/>
          <p:nvPr/>
        </p:nvSpPr>
        <p:spPr>
          <a:xfrm>
            <a:off x="4371200" y="4480961"/>
            <a:ext cx="4572000" cy="253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050" b="0" i="0" u="none" strike="noStrike" cap="none" dirty="0">
                <a:solidFill>
                  <a:srgbClr val="000000"/>
                </a:solidFill>
                <a:sym typeface="Arial"/>
              </a:rPr>
              <a:t> -связаться и/или проконсультироваться с ЦЗБ,  сотрудники Д</a:t>
            </a:r>
            <a:r>
              <a:rPr lang="ru" sz="1050" dirty="0"/>
              <a:t>РС</a:t>
            </a:r>
            <a:r>
              <a:rPr lang="ru" sz="1050" b="0" i="0" u="none" strike="noStrike" cap="none" dirty="0">
                <a:solidFill>
                  <a:srgbClr val="000000"/>
                </a:solidFill>
                <a:sym typeface="Arial"/>
              </a:rPr>
              <a:t>  </a:t>
            </a:r>
            <a:endParaRPr sz="3200" dirty="0"/>
          </a:p>
        </p:txBody>
      </p:sp>
      <p:sp>
        <p:nvSpPr>
          <p:cNvPr id="227" name="Google Shape;227;p45"/>
          <p:cNvSpPr txBox="1"/>
          <p:nvPr/>
        </p:nvSpPr>
        <p:spPr>
          <a:xfrm>
            <a:off x="4375280" y="4277037"/>
            <a:ext cx="4572000" cy="221569"/>
          </a:xfrm>
          <a:prstGeom prst="rect">
            <a:avLst/>
          </a:prstGeom>
          <a:noFill/>
          <a:ln>
            <a:noFill/>
          </a:ln>
        </p:spPr>
        <p:txBody>
          <a:bodyPr spcFirstLastPara="1" wrap="square" lIns="68575" tIns="34275" rIns="68575" bIns="34275" anchor="t" anchorCtr="0">
            <a:spAutoFit/>
          </a:bodyPr>
          <a:lstStyle/>
          <a:p>
            <a:pPr marL="0" marR="0" lvl="0" indent="0" algn="l" rtl="0">
              <a:lnSpc>
                <a:spcPct val="90000"/>
              </a:lnSpc>
              <a:spcBef>
                <a:spcPts val="0"/>
              </a:spcBef>
              <a:spcAft>
                <a:spcPts val="0"/>
              </a:spcAft>
              <a:buClr>
                <a:srgbClr val="000000"/>
              </a:buClr>
              <a:buSzPts val="600"/>
              <a:buFont typeface="Arial"/>
              <a:buNone/>
            </a:pPr>
            <a:r>
              <a:rPr lang="ru" sz="1100" b="1" i="0" u="none" strike="noStrike" cap="none">
                <a:solidFill>
                  <a:srgbClr val="FF0000"/>
                </a:solidFill>
                <a:latin typeface="Arial"/>
                <a:ea typeface="Arial"/>
                <a:cs typeface="Arial"/>
                <a:sym typeface="Arial"/>
              </a:rPr>
              <a:t>Шаг#2</a:t>
            </a:r>
            <a:endParaRPr sz="3200"/>
          </a:p>
        </p:txBody>
      </p:sp>
      <p:sp>
        <p:nvSpPr>
          <p:cNvPr id="70" name="Google Shape;228;p45"/>
          <p:cNvSpPr txBox="1"/>
          <p:nvPr/>
        </p:nvSpPr>
        <p:spPr>
          <a:xfrm rot="5400000">
            <a:off x="-319458" y="2273203"/>
            <a:ext cx="4172700" cy="3693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600"/>
              <a:buFont typeface="Arial"/>
              <a:buNone/>
            </a:pPr>
            <a:r>
              <a:rPr lang="ru" sz="2400" b="0" i="0" u="none" strike="noStrike" cap="none" dirty="0">
                <a:solidFill>
                  <a:srgbClr val="000000"/>
                </a:solidFill>
                <a:latin typeface="Times New Roman"/>
                <a:ea typeface="Times New Roman"/>
                <a:cs typeface="Times New Roman"/>
                <a:sym typeface="Times New Roman"/>
              </a:rPr>
              <a:t>ЭКСТРЕННЫЙ АЛГОРИТМ</a:t>
            </a:r>
            <a:endParaRPr sz="2400" b="0" i="0" u="none" strike="noStrike" cap="none" dirty="0">
              <a:solidFill>
                <a:srgbClr val="000000"/>
              </a:solidFill>
              <a:latin typeface="Times New Roman"/>
              <a:ea typeface="Times New Roman"/>
              <a:cs typeface="Times New Roman"/>
              <a:sym typeface="Times New Roman"/>
            </a:endParaRPr>
          </a:p>
        </p:txBody>
      </p:sp>
      <p:sp>
        <p:nvSpPr>
          <p:cNvPr id="71" name="Rectangle 70"/>
          <p:cNvSpPr/>
          <p:nvPr/>
        </p:nvSpPr>
        <p:spPr>
          <a:xfrm>
            <a:off x="2320815" y="4610828"/>
            <a:ext cx="1067055" cy="461665"/>
          </a:xfrm>
          <a:prstGeom prst="rect">
            <a:avLst/>
          </a:prstGeom>
        </p:spPr>
        <p:txBody>
          <a:bodyPr wrap="square">
            <a:spAutoFit/>
          </a:bodyPr>
          <a:lstStyle/>
          <a:p>
            <a:pPr lvl="0" algn="ctr"/>
            <a:r>
              <a:rPr lang="ru-RU" sz="800" dirty="0">
                <a:solidFill>
                  <a:srgbClr val="0070C0"/>
                </a:solidFill>
              </a:rPr>
              <a:t>Центр здоровья </a:t>
            </a:r>
          </a:p>
          <a:p>
            <a:pPr lvl="0" algn="ctr"/>
            <a:r>
              <a:rPr lang="ru-RU" sz="800" dirty="0">
                <a:solidFill>
                  <a:srgbClr val="0070C0"/>
                </a:solidFill>
              </a:rPr>
              <a:t>и благополучия НУ</a:t>
            </a:r>
            <a:endParaRPr lang="ru-RU" dirty="0"/>
          </a:p>
        </p:txBody>
      </p:sp>
      <p:pic>
        <p:nvPicPr>
          <p:cNvPr id="73"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extLst>
      <p:ext uri="{BB962C8B-B14F-4D97-AF65-F5344CB8AC3E}">
        <p14:creationId xmlns:p14="http://schemas.microsoft.com/office/powerpoint/2010/main" val="8390889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pic>
        <p:nvPicPr>
          <p:cNvPr id="234" name="Google Shape;234;p46"/>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235" name="Google Shape;235;p46"/>
          <p:cNvSpPr txBox="1">
            <a:spLocks noGrp="1"/>
          </p:cNvSpPr>
          <p:nvPr>
            <p:ph type="title"/>
          </p:nvPr>
        </p:nvSpPr>
        <p:spPr>
          <a:xfrm>
            <a:off x="199505" y="195302"/>
            <a:ext cx="8811491" cy="619017"/>
          </a:xfrm>
          <a:prstGeom prst="rect">
            <a:avLst/>
          </a:prstGeom>
          <a:noFill/>
          <a:ln>
            <a:noFill/>
          </a:ln>
        </p:spPr>
        <p:txBody>
          <a:bodyPr spcFirstLastPara="1" wrap="square" lIns="0" tIns="138050" rIns="0" bIns="0" anchor="t" anchorCtr="0">
            <a:spAutoFit/>
          </a:bodyPr>
          <a:lstStyle/>
          <a:p>
            <a:pPr marL="25400" lvl="0" indent="0" algn="l" rtl="0">
              <a:lnSpc>
                <a:spcPct val="100000"/>
              </a:lnSpc>
              <a:spcBef>
                <a:spcPts val="500"/>
              </a:spcBef>
              <a:spcAft>
                <a:spcPts val="0"/>
              </a:spcAft>
              <a:buSzPts val="600"/>
              <a:buNone/>
            </a:pPr>
            <a:r>
              <a:rPr lang="ru" sz="1400" b="1"/>
              <a:t>и  Центра являются:</a:t>
            </a:r>
            <a:r>
              <a:rPr lang="ru" sz="1400"/>
              <a:t/>
            </a:r>
            <a:br>
              <a:rPr lang="ru" sz="1400"/>
            </a:br>
            <a:endParaRPr sz="1300">
              <a:latin typeface="Inter Medium"/>
              <a:ea typeface="Inter Medium"/>
              <a:cs typeface="Inter Medium"/>
              <a:sym typeface="Inter Medium"/>
            </a:endParaRPr>
          </a:p>
        </p:txBody>
      </p:sp>
      <p:sp>
        <p:nvSpPr>
          <p:cNvPr id="236" name="Google Shape;236;p46"/>
          <p:cNvSpPr txBox="1"/>
          <p:nvPr/>
        </p:nvSpPr>
        <p:spPr>
          <a:xfrm>
            <a:off x="-233637" y="201887"/>
            <a:ext cx="8811600" cy="416400"/>
          </a:xfrm>
          <a:prstGeom prst="rect">
            <a:avLst/>
          </a:prstGeom>
          <a:noFill/>
          <a:ln>
            <a:noFill/>
          </a:ln>
        </p:spPr>
        <p:txBody>
          <a:bodyPr spcFirstLastPara="1" wrap="square" lIns="0" tIns="138050" rIns="0" bIns="0" anchor="t" anchorCtr="0">
            <a:spAutoFit/>
          </a:bodyPr>
          <a:lstStyle/>
          <a:p>
            <a:pPr marL="0" marR="0" lvl="0" indent="0" algn="ctr" rtl="0">
              <a:lnSpc>
                <a:spcPct val="100000"/>
              </a:lnSpc>
              <a:spcBef>
                <a:spcPts val="0"/>
              </a:spcBef>
              <a:spcAft>
                <a:spcPts val="0"/>
              </a:spcAft>
              <a:buClr>
                <a:srgbClr val="000000"/>
              </a:buClr>
              <a:buSzPts val="600"/>
              <a:buFont typeface="Arial"/>
              <a:buNone/>
            </a:pPr>
            <a:r>
              <a:rPr lang="ru" sz="1800" i="0" u="none" strike="noStrike" cap="none">
                <a:solidFill>
                  <a:schemeClr val="dk1"/>
                </a:solidFill>
                <a:latin typeface="Times New Roman"/>
                <a:ea typeface="Times New Roman"/>
                <a:cs typeface="Times New Roman"/>
                <a:sym typeface="Times New Roman"/>
              </a:rPr>
              <a:t>КАК ОТВЕЧАТЬ СТУДЕНТУ В СТРЕССЕ</a:t>
            </a:r>
            <a:r>
              <a:rPr lang="ru" sz="1800" i="0" u="none" strike="noStrike" cap="none">
                <a:solidFill>
                  <a:schemeClr val="lt1"/>
                </a:solidFill>
                <a:latin typeface="Times New Roman"/>
                <a:ea typeface="Times New Roman"/>
                <a:cs typeface="Times New Roman"/>
                <a:sym typeface="Times New Roman"/>
              </a:rPr>
              <a:t>:</a:t>
            </a:r>
            <a:endParaRPr sz="1800" i="0" u="none" strike="noStrike" cap="none">
              <a:solidFill>
                <a:schemeClr val="lt1"/>
              </a:solidFill>
              <a:latin typeface="Times New Roman"/>
              <a:ea typeface="Times New Roman"/>
              <a:cs typeface="Times New Roman"/>
              <a:sym typeface="Times New Roman"/>
            </a:endParaRPr>
          </a:p>
        </p:txBody>
      </p:sp>
      <p:sp>
        <p:nvSpPr>
          <p:cNvPr id="237" name="Google Shape;237;p46"/>
          <p:cNvSpPr txBox="1"/>
          <p:nvPr/>
        </p:nvSpPr>
        <p:spPr>
          <a:xfrm>
            <a:off x="567425" y="1447251"/>
            <a:ext cx="3559200" cy="1985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500" b="0" i="0" u="none" strike="noStrike" cap="none">
                <a:solidFill>
                  <a:srgbClr val="000000"/>
                </a:solidFill>
                <a:latin typeface="Times New Roman"/>
                <a:ea typeface="Times New Roman"/>
                <a:cs typeface="Times New Roman"/>
                <a:sym typeface="Times New Roman"/>
              </a:rPr>
              <a:t>Вам НЕ нужно брать на себя роль консультанта. </a:t>
            </a:r>
            <a:endParaRPr sz="1500" b="0"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r>
              <a:rPr lang="ru" sz="1500" b="0" i="0" u="none" strike="noStrike" cap="none">
                <a:solidFill>
                  <a:srgbClr val="000000"/>
                </a:solidFill>
                <a:latin typeface="Times New Roman"/>
                <a:ea typeface="Times New Roman"/>
                <a:cs typeface="Times New Roman"/>
                <a:sym typeface="Times New Roman"/>
              </a:rPr>
              <a:t>Вам НУЖНО: </a:t>
            </a:r>
            <a:endParaRPr sz="1500" b="0"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1800" b="0" i="0" u="none" strike="noStrike" cap="none">
              <a:solidFill>
                <a:srgbClr val="000000"/>
              </a:solidFill>
              <a:latin typeface="Times New Roman"/>
              <a:ea typeface="Times New Roman"/>
              <a:cs typeface="Times New Roman"/>
              <a:sym typeface="Times New Roman"/>
            </a:endParaRPr>
          </a:p>
          <a:p>
            <a:pPr marL="342900" marR="0" lvl="0" indent="-323850" algn="l"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Подход</a:t>
            </a:r>
            <a:endParaRPr sz="1500" b="0" i="0" u="none" strike="noStrike" cap="none">
              <a:solidFill>
                <a:srgbClr val="000000"/>
              </a:solidFill>
              <a:latin typeface="Times New Roman"/>
              <a:ea typeface="Times New Roman"/>
              <a:cs typeface="Times New Roman"/>
              <a:sym typeface="Times New Roman"/>
            </a:endParaRPr>
          </a:p>
          <a:p>
            <a:pPr marL="342900" marR="0" lvl="0" indent="-323850" algn="l"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Слушать </a:t>
            </a:r>
            <a:endParaRPr sz="1500" b="0" i="0" u="none" strike="noStrike" cap="none">
              <a:solidFill>
                <a:srgbClr val="000000"/>
              </a:solidFill>
              <a:latin typeface="Times New Roman"/>
              <a:ea typeface="Times New Roman"/>
              <a:cs typeface="Times New Roman"/>
              <a:sym typeface="Times New Roman"/>
            </a:endParaRPr>
          </a:p>
          <a:p>
            <a:pPr marL="342900" marR="0" lvl="0" indent="-323850" algn="l"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Поддерживать </a:t>
            </a:r>
            <a:endParaRPr sz="1500" b="0" i="0" u="none" strike="noStrike" cap="none">
              <a:solidFill>
                <a:srgbClr val="000000"/>
              </a:solidFill>
              <a:latin typeface="Times New Roman"/>
              <a:ea typeface="Times New Roman"/>
              <a:cs typeface="Times New Roman"/>
              <a:sym typeface="Times New Roman"/>
            </a:endParaRPr>
          </a:p>
          <a:p>
            <a:pPr marL="342900" marR="0" lvl="0" indent="-323850" algn="l"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Ссылаться [</a:t>
            </a:r>
            <a:r>
              <a:rPr lang="ru" sz="1500" u="sng">
                <a:solidFill>
                  <a:schemeClr val="hlink"/>
                </a:solidFill>
                <a:latin typeface="Times New Roman"/>
                <a:ea typeface="Times New Roman"/>
                <a:cs typeface="Times New Roman"/>
                <a:sym typeface="Times New Roman"/>
                <a:hlinkClick r:id="rId4"/>
              </a:rPr>
              <a:t>2</a:t>
            </a:r>
            <a:r>
              <a:rPr lang="ru" sz="1500" b="0" i="0" u="none" strike="noStrike" cap="none">
                <a:solidFill>
                  <a:srgbClr val="000000"/>
                </a:solidFill>
                <a:latin typeface="Times New Roman"/>
                <a:ea typeface="Times New Roman"/>
                <a:cs typeface="Times New Roman"/>
                <a:sym typeface="Times New Roman"/>
              </a:rPr>
              <a:t>]</a:t>
            </a:r>
            <a:endParaRPr sz="1500" b="0" i="0" u="none" strike="noStrike" cap="none">
              <a:solidFill>
                <a:srgbClr val="000000"/>
              </a:solidFill>
              <a:latin typeface="Times New Roman"/>
              <a:ea typeface="Times New Roman"/>
              <a:cs typeface="Times New Roman"/>
              <a:sym typeface="Times New Roman"/>
            </a:endParaRPr>
          </a:p>
        </p:txBody>
      </p:sp>
      <p:pic>
        <p:nvPicPr>
          <p:cNvPr id="238" name="Google Shape;238;p46"/>
          <p:cNvPicPr preferRelativeResize="0"/>
          <p:nvPr/>
        </p:nvPicPr>
        <p:blipFill rotWithShape="1">
          <a:blip r:embed="rId5">
            <a:alphaModFix/>
          </a:blip>
          <a:srcRect/>
          <a:stretch/>
        </p:blipFill>
        <p:spPr>
          <a:xfrm>
            <a:off x="3927460" y="814319"/>
            <a:ext cx="5143882" cy="4082705"/>
          </a:xfrm>
          <a:prstGeom prst="rect">
            <a:avLst/>
          </a:prstGeom>
          <a:noFill/>
          <a:ln>
            <a:noFill/>
          </a:ln>
        </p:spPr>
      </p:pic>
      <p:pic>
        <p:nvPicPr>
          <p:cNvPr id="8" name="Google Shape;229;p45"/>
          <p:cNvPicPr preferRelativeResize="0"/>
          <p:nvPr/>
        </p:nvPicPr>
        <p:blipFill rotWithShape="1">
          <a:blip r:embed="rId6">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47"/>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245" name="Google Shape;245;p47"/>
          <p:cNvSpPr txBox="1">
            <a:spLocks noGrp="1"/>
          </p:cNvSpPr>
          <p:nvPr>
            <p:ph type="title"/>
          </p:nvPr>
        </p:nvSpPr>
        <p:spPr>
          <a:xfrm>
            <a:off x="199505" y="195302"/>
            <a:ext cx="8811491" cy="619017"/>
          </a:xfrm>
          <a:prstGeom prst="rect">
            <a:avLst/>
          </a:prstGeom>
          <a:noFill/>
          <a:ln>
            <a:noFill/>
          </a:ln>
        </p:spPr>
        <p:txBody>
          <a:bodyPr spcFirstLastPara="1" wrap="square" lIns="0" tIns="138050" rIns="0" bIns="0" anchor="t" anchorCtr="0">
            <a:spAutoFit/>
          </a:bodyPr>
          <a:lstStyle/>
          <a:p>
            <a:pPr marL="25400" lvl="0" indent="0" algn="l" rtl="0">
              <a:lnSpc>
                <a:spcPct val="100000"/>
              </a:lnSpc>
              <a:spcBef>
                <a:spcPts val="500"/>
              </a:spcBef>
              <a:spcAft>
                <a:spcPts val="0"/>
              </a:spcAft>
              <a:buSzPts val="600"/>
              <a:buNone/>
            </a:pPr>
            <a:r>
              <a:rPr lang="ru" sz="1400" b="1"/>
              <a:t>и  Центра являются:</a:t>
            </a:r>
            <a:r>
              <a:rPr lang="ru" sz="1400"/>
              <a:t/>
            </a:r>
            <a:br>
              <a:rPr lang="ru" sz="1400"/>
            </a:br>
            <a:endParaRPr sz="1300">
              <a:latin typeface="Inter Medium"/>
              <a:ea typeface="Inter Medium"/>
              <a:cs typeface="Inter Medium"/>
              <a:sym typeface="Inter Medium"/>
            </a:endParaRPr>
          </a:p>
        </p:txBody>
      </p:sp>
      <p:pic>
        <p:nvPicPr>
          <p:cNvPr id="246" name="Google Shape;246;p47"/>
          <p:cNvPicPr preferRelativeResize="0"/>
          <p:nvPr/>
        </p:nvPicPr>
        <p:blipFill rotWithShape="1">
          <a:blip r:embed="rId4">
            <a:alphaModFix/>
          </a:blip>
          <a:srcRect/>
          <a:stretch/>
        </p:blipFill>
        <p:spPr>
          <a:xfrm>
            <a:off x="4363388" y="675287"/>
            <a:ext cx="4647608" cy="4143953"/>
          </a:xfrm>
          <a:prstGeom prst="rect">
            <a:avLst/>
          </a:prstGeom>
          <a:noFill/>
          <a:ln>
            <a:noFill/>
          </a:ln>
        </p:spPr>
      </p:pic>
      <p:sp>
        <p:nvSpPr>
          <p:cNvPr id="247" name="Google Shape;247;p47"/>
          <p:cNvSpPr txBox="1"/>
          <p:nvPr/>
        </p:nvSpPr>
        <p:spPr>
          <a:xfrm>
            <a:off x="1519120" y="154574"/>
            <a:ext cx="10515600" cy="27699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ru" sz="1800" b="0" i="0" u="none" strike="noStrike" cap="none">
                <a:solidFill>
                  <a:schemeClr val="dk1"/>
                </a:solidFill>
                <a:latin typeface="Times New Roman"/>
                <a:ea typeface="Times New Roman"/>
                <a:cs typeface="Times New Roman"/>
                <a:sym typeface="Times New Roman"/>
              </a:rPr>
              <a:t>КАК ОТВЕЧАТЬ СТУДЕНТУ В СТРЕССОВЫХ СИТУАЦИЯХ</a:t>
            </a:r>
            <a:endParaRPr sz="1800" b="0" i="0" u="none" strike="noStrike" cap="none">
              <a:solidFill>
                <a:schemeClr val="dk1"/>
              </a:solidFill>
              <a:latin typeface="Times New Roman"/>
              <a:ea typeface="Times New Roman"/>
              <a:cs typeface="Times New Roman"/>
              <a:sym typeface="Times New Roman"/>
            </a:endParaRPr>
          </a:p>
        </p:txBody>
      </p:sp>
      <p:sp>
        <p:nvSpPr>
          <p:cNvPr id="248" name="Google Shape;248;p47"/>
          <p:cNvSpPr txBox="1"/>
          <p:nvPr/>
        </p:nvSpPr>
        <p:spPr>
          <a:xfrm>
            <a:off x="367331" y="571595"/>
            <a:ext cx="3464962" cy="4351338"/>
          </a:xfrm>
          <a:prstGeom prst="rect">
            <a:avLst/>
          </a:prstGeom>
          <a:noFill/>
          <a:ln>
            <a:noFill/>
          </a:ln>
        </p:spPr>
        <p:txBody>
          <a:bodyPr spcFirstLastPara="1" wrap="square" lIns="0" tIns="0" rIns="0" bIns="0" anchor="t" anchorCtr="0">
            <a:noAutofit/>
          </a:bodyPr>
          <a:lstStyle/>
          <a:p>
            <a:pPr marL="457200" marR="0" lvl="0" indent="-260350" algn="just" rtl="0">
              <a:lnSpc>
                <a:spcPct val="100000"/>
              </a:lnSpc>
              <a:spcBef>
                <a:spcPts val="0"/>
              </a:spcBef>
              <a:spcAft>
                <a:spcPts val="0"/>
              </a:spcAft>
              <a:buClr>
                <a:srgbClr val="000000"/>
              </a:buClr>
              <a:buSzPts val="1100"/>
              <a:buFont typeface="Times New Roman"/>
              <a:buChar char="•"/>
            </a:pPr>
            <a:r>
              <a:rPr lang="ru" sz="1100" b="1" i="0" u="none" strike="noStrike" cap="none">
                <a:solidFill>
                  <a:srgbClr val="000000"/>
                </a:solidFill>
                <a:latin typeface="Times New Roman"/>
                <a:ea typeface="Times New Roman"/>
                <a:cs typeface="Times New Roman"/>
                <a:sym typeface="Times New Roman"/>
              </a:rPr>
              <a:t>Определите, чувствуете ли вы себя в безопасности, встречаясь со студентом наедине. Если вы чувствуете себя небезопасно, отстранитесь от ситуации и позвоните в службу безопасности кампуса. Оставайтесь на открытом месте, желательно рядом с выходной дверью.</a:t>
            </a:r>
            <a:endParaRPr sz="1100">
              <a:latin typeface="Times New Roman"/>
              <a:ea typeface="Times New Roman"/>
              <a:cs typeface="Times New Roman"/>
              <a:sym typeface="Times New Roman"/>
            </a:endParaRPr>
          </a:p>
          <a:p>
            <a:pPr marL="457200" marR="0" lvl="0" indent="-190500" algn="l" rtl="0">
              <a:lnSpc>
                <a:spcPct val="100000"/>
              </a:lnSpc>
              <a:spcBef>
                <a:spcPts val="0"/>
              </a:spcBef>
              <a:spcAft>
                <a:spcPts val="0"/>
              </a:spcAft>
              <a:buClr>
                <a:srgbClr val="000000"/>
              </a:buClr>
              <a:buSzPts val="600"/>
              <a:buFont typeface="Arial"/>
              <a:buNone/>
            </a:pPr>
            <a:endParaRPr sz="1100" b="1" i="0" u="none" strike="noStrike" cap="none">
              <a:solidFill>
                <a:srgbClr val="000000"/>
              </a:solidFill>
              <a:latin typeface="Times New Roman"/>
              <a:ea typeface="Times New Roman"/>
              <a:cs typeface="Times New Roman"/>
              <a:sym typeface="Times New Roman"/>
            </a:endParaRPr>
          </a:p>
          <a:p>
            <a:pPr marL="457200" marR="0" lvl="0" indent="-260350" algn="just" rtl="0">
              <a:lnSpc>
                <a:spcPct val="100000"/>
              </a:lnSpc>
              <a:spcBef>
                <a:spcPts val="0"/>
              </a:spcBef>
              <a:spcAft>
                <a:spcPts val="0"/>
              </a:spcAft>
              <a:buClr>
                <a:srgbClr val="000000"/>
              </a:buClr>
              <a:buSzPts val="1100"/>
              <a:buFont typeface="Arial"/>
              <a:buChar char="•"/>
            </a:pPr>
            <a:r>
              <a:rPr lang="ru" sz="1100" i="0" u="none" strike="noStrike" cap="none">
                <a:solidFill>
                  <a:srgbClr val="000000"/>
                </a:solidFill>
                <a:latin typeface="Times New Roman"/>
                <a:ea typeface="Times New Roman"/>
                <a:cs typeface="Times New Roman"/>
                <a:sym typeface="Times New Roman"/>
              </a:rPr>
              <a:t> Встретьтесь со студентом </a:t>
            </a:r>
            <a:r>
              <a:rPr lang="ru" sz="1100" b="1" i="0" u="none" strike="noStrike" cap="none">
                <a:solidFill>
                  <a:srgbClr val="000000"/>
                </a:solidFill>
                <a:latin typeface="Times New Roman"/>
                <a:ea typeface="Times New Roman"/>
                <a:cs typeface="Times New Roman"/>
                <a:sym typeface="Times New Roman"/>
              </a:rPr>
              <a:t>наедине</a:t>
            </a:r>
            <a:r>
              <a:rPr lang="ru" sz="1100" i="0" u="none" strike="noStrike" cap="none">
                <a:solidFill>
                  <a:srgbClr val="000000"/>
                </a:solidFill>
                <a:latin typeface="Times New Roman"/>
                <a:ea typeface="Times New Roman"/>
                <a:cs typeface="Times New Roman"/>
                <a:sym typeface="Times New Roman"/>
              </a:rPr>
              <a:t> (выберите время и место, где вас не будут прерывать).</a:t>
            </a:r>
            <a:endParaRPr sz="1100">
              <a:latin typeface="Times New Roman"/>
              <a:ea typeface="Times New Roman"/>
              <a:cs typeface="Times New Roman"/>
              <a:sym typeface="Times New Roman"/>
            </a:endParaRPr>
          </a:p>
          <a:p>
            <a:pPr marL="228600" marR="0" lvl="0" indent="0" algn="just" rtl="0">
              <a:lnSpc>
                <a:spcPct val="100000"/>
              </a:lnSpc>
              <a:spcBef>
                <a:spcPts val="0"/>
              </a:spcBef>
              <a:spcAft>
                <a:spcPts val="0"/>
              </a:spcAft>
              <a:buClr>
                <a:srgbClr val="000000"/>
              </a:buClr>
              <a:buSzPts val="600"/>
              <a:buFont typeface="Arial"/>
              <a:buNone/>
            </a:pPr>
            <a:endParaRPr sz="1100" i="0" u="none" strike="noStrike" cap="none">
              <a:solidFill>
                <a:srgbClr val="000000"/>
              </a:solidFill>
              <a:latin typeface="Times New Roman"/>
              <a:ea typeface="Times New Roman"/>
              <a:cs typeface="Times New Roman"/>
              <a:sym typeface="Times New Roman"/>
            </a:endParaRPr>
          </a:p>
          <a:p>
            <a:pPr marL="457200" marR="0" lvl="0" indent="-260350" algn="just" rtl="0">
              <a:lnSpc>
                <a:spcPct val="100000"/>
              </a:lnSpc>
              <a:spcBef>
                <a:spcPts val="0"/>
              </a:spcBef>
              <a:spcAft>
                <a:spcPts val="0"/>
              </a:spcAft>
              <a:buClr>
                <a:srgbClr val="000000"/>
              </a:buClr>
              <a:buSzPts val="1100"/>
              <a:buFont typeface="Times New Roman"/>
              <a:buChar char="•"/>
            </a:pPr>
            <a:r>
              <a:rPr lang="ru" sz="1100" i="0" u="none" strike="noStrike" cap="none">
                <a:solidFill>
                  <a:srgbClr val="000000"/>
                </a:solidFill>
                <a:latin typeface="Times New Roman"/>
                <a:ea typeface="Times New Roman"/>
                <a:cs typeface="Times New Roman"/>
                <a:sym typeface="Times New Roman"/>
              </a:rPr>
              <a:t> Установите положительный тон. </a:t>
            </a:r>
            <a:endParaRPr sz="1100">
              <a:latin typeface="Times New Roman"/>
              <a:ea typeface="Times New Roman"/>
              <a:cs typeface="Times New Roman"/>
              <a:sym typeface="Times New Roman"/>
            </a:endParaRPr>
          </a:p>
          <a:p>
            <a:pPr marL="457200" marR="0" lvl="0" indent="-228600" algn="just" rtl="0">
              <a:lnSpc>
                <a:spcPct val="100000"/>
              </a:lnSpc>
              <a:spcBef>
                <a:spcPts val="0"/>
              </a:spcBef>
              <a:spcAft>
                <a:spcPts val="0"/>
              </a:spcAft>
              <a:buClr>
                <a:srgbClr val="000000"/>
              </a:buClr>
              <a:buSzPts val="600"/>
              <a:buFont typeface="Arial"/>
              <a:buNone/>
            </a:pPr>
            <a:endParaRPr sz="1100" i="0" u="none" strike="noStrike" cap="none">
              <a:solidFill>
                <a:srgbClr val="000000"/>
              </a:solidFill>
              <a:latin typeface="Times New Roman"/>
              <a:ea typeface="Times New Roman"/>
              <a:cs typeface="Times New Roman"/>
              <a:sym typeface="Times New Roman"/>
            </a:endParaRPr>
          </a:p>
          <a:p>
            <a:pPr marL="457200" marR="0" lvl="0" indent="-260350" algn="just" rtl="0">
              <a:lnSpc>
                <a:spcPct val="100000"/>
              </a:lnSpc>
              <a:spcBef>
                <a:spcPts val="0"/>
              </a:spcBef>
              <a:spcAft>
                <a:spcPts val="0"/>
              </a:spcAft>
              <a:buClr>
                <a:srgbClr val="000000"/>
              </a:buClr>
              <a:buSzPts val="1100"/>
              <a:buFont typeface="Times New Roman"/>
              <a:buChar char="•"/>
            </a:pPr>
            <a:r>
              <a:rPr lang="ru" sz="1100" i="0" u="none" strike="noStrike" cap="none">
                <a:solidFill>
                  <a:srgbClr val="000000"/>
                </a:solidFill>
                <a:latin typeface="Times New Roman"/>
                <a:ea typeface="Times New Roman"/>
                <a:cs typeface="Times New Roman"/>
                <a:sym typeface="Times New Roman"/>
              </a:rPr>
              <a:t>Выражайте свою беспокойтсво и заботу. </a:t>
            </a:r>
            <a:endParaRPr sz="1100">
              <a:latin typeface="Times New Roman"/>
              <a:ea typeface="Times New Roman"/>
              <a:cs typeface="Times New Roman"/>
              <a:sym typeface="Times New Roman"/>
            </a:endParaRPr>
          </a:p>
          <a:p>
            <a:pPr marL="457200" marR="0" lvl="0" indent="-228600" algn="just" rtl="0">
              <a:lnSpc>
                <a:spcPct val="100000"/>
              </a:lnSpc>
              <a:spcBef>
                <a:spcPts val="0"/>
              </a:spcBef>
              <a:spcAft>
                <a:spcPts val="0"/>
              </a:spcAft>
              <a:buClr>
                <a:srgbClr val="000000"/>
              </a:buClr>
              <a:buSzPts val="600"/>
              <a:buFont typeface="Arial"/>
              <a:buNone/>
            </a:pPr>
            <a:endParaRPr sz="1100" i="0" u="none" strike="noStrike" cap="none">
              <a:solidFill>
                <a:srgbClr val="000000"/>
              </a:solidFill>
              <a:latin typeface="Times New Roman"/>
              <a:ea typeface="Times New Roman"/>
              <a:cs typeface="Times New Roman"/>
              <a:sym typeface="Times New Roman"/>
            </a:endParaRPr>
          </a:p>
          <a:p>
            <a:pPr marL="457200" marR="0" lvl="0" indent="-260350" algn="just" rtl="0">
              <a:lnSpc>
                <a:spcPct val="100000"/>
              </a:lnSpc>
              <a:spcBef>
                <a:spcPts val="0"/>
              </a:spcBef>
              <a:spcAft>
                <a:spcPts val="0"/>
              </a:spcAft>
              <a:buClr>
                <a:srgbClr val="000000"/>
              </a:buClr>
              <a:buSzPts val="1100"/>
              <a:buFont typeface="Arial"/>
              <a:buChar char="•"/>
            </a:pPr>
            <a:r>
              <a:rPr lang="ru" sz="1100" i="0" u="none" strike="noStrike" cap="none">
                <a:solidFill>
                  <a:srgbClr val="000000"/>
                </a:solidFill>
                <a:latin typeface="Times New Roman"/>
                <a:ea typeface="Times New Roman"/>
                <a:cs typeface="Times New Roman"/>
                <a:sym typeface="Times New Roman"/>
              </a:rPr>
              <a:t>Укажите конкретные признаки, которые вы </a:t>
            </a:r>
            <a:r>
              <a:rPr lang="ru" sz="1100" b="1" i="0" u="none" strike="noStrike" cap="none">
                <a:solidFill>
                  <a:srgbClr val="000000"/>
                </a:solidFill>
                <a:latin typeface="Times New Roman"/>
                <a:ea typeface="Times New Roman"/>
                <a:cs typeface="Times New Roman"/>
                <a:sym typeface="Times New Roman"/>
              </a:rPr>
              <a:t>наблюдали.</a:t>
            </a:r>
            <a:r>
              <a:rPr lang="ru" sz="1100" i="0" u="none" strike="noStrike" cap="none">
                <a:solidFill>
                  <a:srgbClr val="000000"/>
                </a:solidFill>
                <a:latin typeface="Times New Roman"/>
                <a:ea typeface="Times New Roman"/>
                <a:cs typeface="Times New Roman"/>
                <a:sym typeface="Times New Roman"/>
              </a:rPr>
              <a:t> («В последнее время я заметил, что ты…») </a:t>
            </a:r>
            <a:endParaRPr sz="1100">
              <a:latin typeface="Times New Roman"/>
              <a:ea typeface="Times New Roman"/>
              <a:cs typeface="Times New Roman"/>
              <a:sym typeface="Times New Roman"/>
            </a:endParaRPr>
          </a:p>
          <a:p>
            <a:pPr marL="457200" marR="0" lvl="0" indent="-228600" algn="just" rtl="0">
              <a:lnSpc>
                <a:spcPct val="100000"/>
              </a:lnSpc>
              <a:spcBef>
                <a:spcPts val="0"/>
              </a:spcBef>
              <a:spcAft>
                <a:spcPts val="0"/>
              </a:spcAft>
              <a:buClr>
                <a:srgbClr val="000000"/>
              </a:buClr>
              <a:buSzPts val="600"/>
              <a:buFont typeface="Arial"/>
              <a:buNone/>
            </a:pPr>
            <a:endParaRPr sz="1100" i="0" u="none" strike="noStrike" cap="none">
              <a:solidFill>
                <a:srgbClr val="000000"/>
              </a:solidFill>
              <a:latin typeface="Times New Roman"/>
              <a:ea typeface="Times New Roman"/>
              <a:cs typeface="Times New Roman"/>
              <a:sym typeface="Times New Roman"/>
            </a:endParaRPr>
          </a:p>
          <a:p>
            <a:pPr marL="457200" marR="0" lvl="0" indent="-260350" algn="just" rtl="0">
              <a:lnSpc>
                <a:spcPct val="100000"/>
              </a:lnSpc>
              <a:spcBef>
                <a:spcPts val="0"/>
              </a:spcBef>
              <a:spcAft>
                <a:spcPts val="0"/>
              </a:spcAft>
              <a:buClr>
                <a:srgbClr val="000000"/>
              </a:buClr>
              <a:buSzPts val="1100"/>
              <a:buFont typeface="Times New Roman"/>
              <a:buChar char="•"/>
            </a:pPr>
            <a:r>
              <a:rPr lang="ru" sz="1100" i="0" u="none" strike="noStrike" cap="none">
                <a:solidFill>
                  <a:srgbClr val="000000"/>
                </a:solidFill>
                <a:latin typeface="Times New Roman"/>
                <a:ea typeface="Times New Roman"/>
                <a:cs typeface="Times New Roman"/>
                <a:sym typeface="Times New Roman"/>
              </a:rPr>
              <a:t>Спросите: «Как у тебя дела?» </a:t>
            </a:r>
            <a:endParaRPr sz="1100">
              <a:latin typeface="Times New Roman"/>
              <a:ea typeface="Times New Roman"/>
              <a:cs typeface="Times New Roman"/>
              <a:sym typeface="Times New Roman"/>
            </a:endParaRPr>
          </a:p>
          <a:p>
            <a:pPr marL="457200" marR="0" lvl="0" indent="-228600" algn="just" rtl="0">
              <a:lnSpc>
                <a:spcPct val="100000"/>
              </a:lnSpc>
              <a:spcBef>
                <a:spcPts val="0"/>
              </a:spcBef>
              <a:spcAft>
                <a:spcPts val="0"/>
              </a:spcAft>
              <a:buClr>
                <a:srgbClr val="000000"/>
              </a:buClr>
              <a:buSzPts val="600"/>
              <a:buFont typeface="Arial"/>
              <a:buNone/>
            </a:pPr>
            <a:endParaRPr sz="1100" i="0" u="none" strike="noStrike" cap="none">
              <a:solidFill>
                <a:srgbClr val="000000"/>
              </a:solidFill>
              <a:latin typeface="Times New Roman"/>
              <a:ea typeface="Times New Roman"/>
              <a:cs typeface="Times New Roman"/>
              <a:sym typeface="Times New Roman"/>
            </a:endParaRPr>
          </a:p>
          <a:p>
            <a:pPr marL="457200" marR="0" lvl="0" indent="-260350" algn="just" rtl="0">
              <a:lnSpc>
                <a:spcPct val="100000"/>
              </a:lnSpc>
              <a:spcBef>
                <a:spcPts val="0"/>
              </a:spcBef>
              <a:spcAft>
                <a:spcPts val="0"/>
              </a:spcAft>
              <a:buClr>
                <a:srgbClr val="000000"/>
              </a:buClr>
              <a:buSzPts val="1100"/>
              <a:buFont typeface="Arial"/>
              <a:buChar char="•"/>
            </a:pPr>
            <a:r>
              <a:rPr lang="ru" sz="1100" b="1" i="0" u="none" strike="noStrike" cap="none">
                <a:solidFill>
                  <a:srgbClr val="000000"/>
                </a:solidFill>
                <a:latin typeface="Times New Roman"/>
                <a:ea typeface="Times New Roman"/>
                <a:cs typeface="Times New Roman"/>
                <a:sym typeface="Times New Roman"/>
              </a:rPr>
              <a:t>Внимательно слушайте </a:t>
            </a:r>
            <a:r>
              <a:rPr lang="ru" sz="1100" i="0" u="none" strike="noStrike" cap="none">
                <a:solidFill>
                  <a:srgbClr val="000000"/>
                </a:solidFill>
                <a:latin typeface="Times New Roman"/>
                <a:ea typeface="Times New Roman"/>
                <a:cs typeface="Times New Roman"/>
                <a:sym typeface="Times New Roman"/>
              </a:rPr>
              <a:t>ответ студента и поощряйте его или ее говорить. («Расскажите мне об этом подробнее».) [</a:t>
            </a:r>
            <a:r>
              <a:rPr lang="ru" sz="1100" u="sng">
                <a:solidFill>
                  <a:schemeClr val="hlink"/>
                </a:solidFill>
                <a:latin typeface="Times New Roman"/>
                <a:ea typeface="Times New Roman"/>
                <a:cs typeface="Times New Roman"/>
                <a:sym typeface="Times New Roman"/>
                <a:hlinkClick r:id="rId5"/>
              </a:rPr>
              <a:t>2</a:t>
            </a:r>
            <a:r>
              <a:rPr lang="ru" sz="1100" i="0" u="none" strike="noStrike" cap="none">
                <a:solidFill>
                  <a:srgbClr val="000000"/>
                </a:solidFill>
                <a:latin typeface="Times New Roman"/>
                <a:ea typeface="Times New Roman"/>
                <a:cs typeface="Times New Roman"/>
                <a:sym typeface="Times New Roman"/>
              </a:rPr>
              <a:t>]</a:t>
            </a:r>
            <a:endParaRPr sz="1100" i="0" u="none" strike="noStrike" cap="none">
              <a:solidFill>
                <a:srgbClr val="000000"/>
              </a:solidFill>
              <a:latin typeface="Times New Roman"/>
              <a:ea typeface="Times New Roman"/>
              <a:cs typeface="Times New Roman"/>
              <a:sym typeface="Times New Roman"/>
            </a:endParaRPr>
          </a:p>
        </p:txBody>
      </p:sp>
      <p:pic>
        <p:nvPicPr>
          <p:cNvPr id="8" name="Google Shape;229;p45"/>
          <p:cNvPicPr preferRelativeResize="0"/>
          <p:nvPr/>
        </p:nvPicPr>
        <p:blipFill rotWithShape="1">
          <a:blip r:embed="rId6">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p48"/>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255" name="Google Shape;255;p48"/>
          <p:cNvSpPr txBox="1">
            <a:spLocks noGrp="1"/>
          </p:cNvSpPr>
          <p:nvPr>
            <p:ph type="title"/>
          </p:nvPr>
        </p:nvSpPr>
        <p:spPr>
          <a:xfrm>
            <a:off x="199505" y="195302"/>
            <a:ext cx="8811491" cy="619017"/>
          </a:xfrm>
          <a:prstGeom prst="rect">
            <a:avLst/>
          </a:prstGeom>
          <a:noFill/>
          <a:ln>
            <a:noFill/>
          </a:ln>
        </p:spPr>
        <p:txBody>
          <a:bodyPr spcFirstLastPara="1" wrap="square" lIns="0" tIns="138050" rIns="0" bIns="0" anchor="t" anchorCtr="0">
            <a:spAutoFit/>
          </a:bodyPr>
          <a:lstStyle/>
          <a:p>
            <a:pPr marL="25400" lvl="0" indent="0" algn="l" rtl="0">
              <a:lnSpc>
                <a:spcPct val="100000"/>
              </a:lnSpc>
              <a:spcBef>
                <a:spcPts val="500"/>
              </a:spcBef>
              <a:spcAft>
                <a:spcPts val="0"/>
              </a:spcAft>
              <a:buSzPts val="600"/>
              <a:buNone/>
            </a:pPr>
            <a:r>
              <a:rPr lang="ru" sz="1400" b="1"/>
              <a:t>и  Центра являются:</a:t>
            </a:r>
            <a:r>
              <a:rPr lang="ru" sz="1400"/>
              <a:t/>
            </a:r>
            <a:br>
              <a:rPr lang="ru" sz="1400"/>
            </a:br>
            <a:endParaRPr sz="1300">
              <a:latin typeface="Inter Medium"/>
              <a:ea typeface="Inter Medium"/>
              <a:cs typeface="Inter Medium"/>
              <a:sym typeface="Inter Medium"/>
            </a:endParaRPr>
          </a:p>
        </p:txBody>
      </p:sp>
      <p:pic>
        <p:nvPicPr>
          <p:cNvPr id="256" name="Google Shape;256;p48"/>
          <p:cNvPicPr preferRelativeResize="0"/>
          <p:nvPr/>
        </p:nvPicPr>
        <p:blipFill rotWithShape="1">
          <a:blip r:embed="rId4">
            <a:alphaModFix/>
          </a:blip>
          <a:srcRect/>
          <a:stretch/>
        </p:blipFill>
        <p:spPr>
          <a:xfrm>
            <a:off x="4430966" y="915000"/>
            <a:ext cx="4629108" cy="4127458"/>
          </a:xfrm>
          <a:prstGeom prst="rect">
            <a:avLst/>
          </a:prstGeom>
          <a:noFill/>
          <a:ln>
            <a:noFill/>
          </a:ln>
        </p:spPr>
      </p:pic>
      <p:sp>
        <p:nvSpPr>
          <p:cNvPr id="257" name="Google Shape;257;p48"/>
          <p:cNvSpPr txBox="1"/>
          <p:nvPr/>
        </p:nvSpPr>
        <p:spPr>
          <a:xfrm>
            <a:off x="1309936" y="293065"/>
            <a:ext cx="10515600" cy="27699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ru" sz="1800" b="0" i="0" u="none" strike="noStrike" cap="none">
                <a:solidFill>
                  <a:schemeClr val="dk1"/>
                </a:solidFill>
                <a:latin typeface="Times New Roman"/>
                <a:ea typeface="Times New Roman"/>
                <a:cs typeface="Times New Roman"/>
                <a:sym typeface="Times New Roman"/>
              </a:rPr>
              <a:t>КАК ОТВЕЧАТЬ СТУДЕНТУ В СТРЕССОВЫХ СИТУАЦИЯХ</a:t>
            </a:r>
            <a:endParaRPr sz="1800" b="0" i="0" u="none" strike="noStrike" cap="none">
              <a:solidFill>
                <a:schemeClr val="dk1"/>
              </a:solidFill>
              <a:latin typeface="Times New Roman"/>
              <a:ea typeface="Times New Roman"/>
              <a:cs typeface="Times New Roman"/>
              <a:sym typeface="Times New Roman"/>
            </a:endParaRPr>
          </a:p>
        </p:txBody>
      </p:sp>
      <p:sp>
        <p:nvSpPr>
          <p:cNvPr id="258" name="Google Shape;258;p48"/>
          <p:cNvSpPr txBox="1"/>
          <p:nvPr/>
        </p:nvSpPr>
        <p:spPr>
          <a:xfrm>
            <a:off x="0" y="1107384"/>
            <a:ext cx="4296524" cy="4351338"/>
          </a:xfrm>
          <a:prstGeom prst="rect">
            <a:avLst/>
          </a:prstGeom>
          <a:noFill/>
          <a:ln>
            <a:noFill/>
          </a:ln>
        </p:spPr>
        <p:txBody>
          <a:bodyPr spcFirstLastPara="1" wrap="square" lIns="0" tIns="0" rIns="0" bIns="0" anchor="t" anchorCtr="0">
            <a:normAutofit/>
          </a:bodyPr>
          <a:lstStyle/>
          <a:p>
            <a:pPr marL="457200" marR="0" lvl="0" indent="-228600" algn="just" rtl="0">
              <a:lnSpc>
                <a:spcPct val="100000"/>
              </a:lnSpc>
              <a:spcBef>
                <a:spcPts val="0"/>
              </a:spcBef>
              <a:spcAft>
                <a:spcPts val="0"/>
              </a:spcAft>
              <a:buClr>
                <a:srgbClr val="000000"/>
              </a:buClr>
              <a:buSzPts val="600"/>
              <a:buFont typeface="Arial"/>
              <a:buChar char="•"/>
            </a:pPr>
            <a:r>
              <a:rPr lang="ru" sz="1200" b="0" i="0" u="none" strike="noStrike" cap="none">
                <a:solidFill>
                  <a:srgbClr val="000000"/>
                </a:solidFill>
                <a:latin typeface="Times New Roman"/>
                <a:ea typeface="Times New Roman"/>
                <a:cs typeface="Times New Roman"/>
                <a:sym typeface="Times New Roman"/>
              </a:rPr>
              <a:t>Задавайте открытые вопросы, которые напрямую относятся к проблемам, </a:t>
            </a:r>
            <a:r>
              <a:rPr lang="ru" sz="1200" b="1" i="0" u="none" strike="noStrike" cap="none">
                <a:solidFill>
                  <a:srgbClr val="000000"/>
                </a:solidFill>
                <a:latin typeface="Times New Roman"/>
                <a:ea typeface="Times New Roman"/>
                <a:cs typeface="Times New Roman"/>
                <a:sym typeface="Times New Roman"/>
              </a:rPr>
              <a:t>не осуждая</a:t>
            </a:r>
            <a:r>
              <a:rPr lang="ru" sz="1200" b="0" i="0" u="none" strike="noStrike" cap="none">
                <a:solidFill>
                  <a:srgbClr val="000000"/>
                </a:solidFill>
                <a:latin typeface="Times New Roman"/>
                <a:ea typeface="Times New Roman"/>
                <a:cs typeface="Times New Roman"/>
                <a:sym typeface="Times New Roman"/>
              </a:rPr>
              <a:t>. («Какие проблемы вызвала у вас эта ситуация?») </a:t>
            </a:r>
            <a:endParaRPr sz="1200" b="0" i="0" u="none" strike="noStrike" cap="none">
              <a:solidFill>
                <a:srgbClr val="000000"/>
              </a:solidFill>
              <a:latin typeface="Times New Roman"/>
              <a:ea typeface="Times New Roman"/>
              <a:cs typeface="Times New Roman"/>
              <a:sym typeface="Times New Roman"/>
            </a:endParaRPr>
          </a:p>
          <a:p>
            <a:pPr marL="457200" marR="0" lvl="0" indent="-228600" algn="just" rtl="0">
              <a:lnSpc>
                <a:spcPct val="100000"/>
              </a:lnSpc>
              <a:spcBef>
                <a:spcPts val="0"/>
              </a:spcBef>
              <a:spcAft>
                <a:spcPts val="0"/>
              </a:spcAft>
              <a:buClr>
                <a:srgbClr val="000000"/>
              </a:buClr>
              <a:buSzPts val="600"/>
              <a:buFont typeface="Arial"/>
              <a:buNone/>
            </a:pPr>
            <a:endParaRPr sz="1200" b="0" i="0" u="none" strike="noStrike" cap="none">
              <a:solidFill>
                <a:srgbClr val="000000"/>
              </a:solidFill>
              <a:latin typeface="Times New Roman"/>
              <a:ea typeface="Times New Roman"/>
              <a:cs typeface="Times New Roman"/>
              <a:sym typeface="Times New Roman"/>
            </a:endParaRPr>
          </a:p>
          <a:p>
            <a:pPr marL="457200" marR="0" lvl="0" indent="-228600" algn="just" rtl="0">
              <a:lnSpc>
                <a:spcPct val="100000"/>
              </a:lnSpc>
              <a:spcBef>
                <a:spcPts val="0"/>
              </a:spcBef>
              <a:spcAft>
                <a:spcPts val="0"/>
              </a:spcAft>
              <a:buClr>
                <a:srgbClr val="000000"/>
              </a:buClr>
              <a:buSzPts val="600"/>
              <a:buFont typeface="Arial"/>
              <a:buChar char="•"/>
            </a:pPr>
            <a:r>
              <a:rPr lang="ru" sz="1200" b="1" i="0" u="none" strike="noStrike" cap="none">
                <a:solidFill>
                  <a:srgbClr val="000000"/>
                </a:solidFill>
                <a:latin typeface="Times New Roman"/>
                <a:ea typeface="Times New Roman"/>
                <a:cs typeface="Times New Roman"/>
                <a:sym typeface="Times New Roman"/>
              </a:rPr>
              <a:t>Переформулируйте и поясните</a:t>
            </a:r>
            <a:r>
              <a:rPr lang="ru" sz="1200" b="0" i="0" u="none" strike="noStrike" cap="none">
                <a:solidFill>
                  <a:srgbClr val="000000"/>
                </a:solidFill>
                <a:latin typeface="Times New Roman"/>
                <a:ea typeface="Times New Roman"/>
                <a:cs typeface="Times New Roman"/>
                <a:sym typeface="Times New Roman"/>
              </a:rPr>
              <a:t>, что вы услышали. (Если я вас правильно понял… Когда это произошло?) </a:t>
            </a:r>
            <a:endParaRPr sz="1200" b="0" i="0" u="none" strike="noStrike" cap="none">
              <a:solidFill>
                <a:srgbClr val="000000"/>
              </a:solidFill>
              <a:latin typeface="Times New Roman"/>
              <a:ea typeface="Times New Roman"/>
              <a:cs typeface="Times New Roman"/>
              <a:sym typeface="Times New Roman"/>
            </a:endParaRPr>
          </a:p>
          <a:p>
            <a:pPr marL="457200" marR="0" lvl="0" indent="-228600" algn="just" rtl="0">
              <a:lnSpc>
                <a:spcPct val="100000"/>
              </a:lnSpc>
              <a:spcBef>
                <a:spcPts val="0"/>
              </a:spcBef>
              <a:spcAft>
                <a:spcPts val="0"/>
              </a:spcAft>
              <a:buClr>
                <a:srgbClr val="000000"/>
              </a:buClr>
              <a:buSzPts val="600"/>
              <a:buFont typeface="Arial"/>
              <a:buNone/>
            </a:pPr>
            <a:endParaRPr sz="1200" b="0" i="0" u="none" strike="noStrike" cap="none">
              <a:solidFill>
                <a:srgbClr val="000000"/>
              </a:solidFill>
              <a:latin typeface="Times New Roman"/>
              <a:ea typeface="Times New Roman"/>
              <a:cs typeface="Times New Roman"/>
              <a:sym typeface="Times New Roman"/>
            </a:endParaRPr>
          </a:p>
          <a:p>
            <a:pPr marL="457200" marR="0" lvl="0" indent="-228600" algn="just" rtl="0">
              <a:lnSpc>
                <a:spcPct val="100000"/>
              </a:lnSpc>
              <a:spcBef>
                <a:spcPts val="0"/>
              </a:spcBef>
              <a:spcAft>
                <a:spcPts val="0"/>
              </a:spcAft>
              <a:buClr>
                <a:srgbClr val="000000"/>
              </a:buClr>
              <a:buSzPts val="600"/>
              <a:buFont typeface="Arial"/>
              <a:buChar char="•"/>
            </a:pPr>
            <a:r>
              <a:rPr lang="ru" sz="1200" b="0" i="0" u="none" strike="noStrike" cap="none">
                <a:solidFill>
                  <a:srgbClr val="000000"/>
                </a:solidFill>
                <a:latin typeface="Times New Roman"/>
                <a:ea typeface="Times New Roman"/>
                <a:cs typeface="Times New Roman"/>
                <a:sym typeface="Times New Roman"/>
              </a:rPr>
              <a:t>Полезно дать им надежду («Я помогу вам найти помощь, в которой вы нуждаетесь».) </a:t>
            </a:r>
            <a:endParaRPr sz="12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600"/>
              <a:buFont typeface="Arial"/>
              <a:buNone/>
            </a:pPr>
            <a:endParaRPr sz="1200" b="0" i="0" u="none" strike="noStrike" cap="none">
              <a:solidFill>
                <a:srgbClr val="000000"/>
              </a:solidFill>
              <a:latin typeface="Times New Roman"/>
              <a:ea typeface="Times New Roman"/>
              <a:cs typeface="Times New Roman"/>
              <a:sym typeface="Times New Roman"/>
            </a:endParaRPr>
          </a:p>
          <a:p>
            <a:pPr marL="457200" marR="0" lvl="0" indent="-228600" algn="just" rtl="0">
              <a:lnSpc>
                <a:spcPct val="100000"/>
              </a:lnSpc>
              <a:spcBef>
                <a:spcPts val="0"/>
              </a:spcBef>
              <a:spcAft>
                <a:spcPts val="0"/>
              </a:spcAft>
              <a:buClr>
                <a:srgbClr val="000000"/>
              </a:buClr>
              <a:buSzPts val="600"/>
              <a:buFont typeface="Arial"/>
              <a:buChar char="•"/>
            </a:pPr>
            <a:r>
              <a:rPr lang="ru" sz="1200" b="1" i="0" u="none" strike="noStrike" cap="none">
                <a:solidFill>
                  <a:srgbClr val="000000"/>
                </a:solidFill>
                <a:latin typeface="Times New Roman"/>
                <a:ea typeface="Times New Roman"/>
                <a:cs typeface="Times New Roman"/>
                <a:sym typeface="Times New Roman"/>
              </a:rPr>
              <a:t>«Я хочу поддержать вас», «Я хочу быть хорошим ресурсом для вас». [</a:t>
            </a:r>
            <a:r>
              <a:rPr lang="ru" sz="1200" u="sng">
                <a:solidFill>
                  <a:schemeClr val="hlink"/>
                </a:solidFill>
                <a:latin typeface="Times New Roman"/>
                <a:ea typeface="Times New Roman"/>
                <a:cs typeface="Times New Roman"/>
                <a:sym typeface="Times New Roman"/>
                <a:hlinkClick r:id="rId5"/>
              </a:rPr>
              <a:t>2</a:t>
            </a:r>
            <a:r>
              <a:rPr lang="ru" sz="1200" b="1" i="0" u="none" strike="noStrike" cap="none">
                <a:solidFill>
                  <a:srgbClr val="000000"/>
                </a:solidFill>
                <a:latin typeface="Times New Roman"/>
                <a:ea typeface="Times New Roman"/>
                <a:cs typeface="Times New Roman"/>
                <a:sym typeface="Times New Roman"/>
              </a:rPr>
              <a:t>]</a:t>
            </a:r>
            <a:endParaRPr sz="1200" b="1" i="0" u="none" strike="noStrike" cap="none">
              <a:solidFill>
                <a:srgbClr val="000000"/>
              </a:solidFill>
              <a:latin typeface="Times New Roman"/>
              <a:ea typeface="Times New Roman"/>
              <a:cs typeface="Times New Roman"/>
              <a:sym typeface="Times New Roman"/>
            </a:endParaRPr>
          </a:p>
        </p:txBody>
      </p:sp>
      <p:pic>
        <p:nvPicPr>
          <p:cNvPr id="8" name="Google Shape;229;p45"/>
          <p:cNvPicPr preferRelativeResize="0"/>
          <p:nvPr/>
        </p:nvPicPr>
        <p:blipFill rotWithShape="1">
          <a:blip r:embed="rId6">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pic>
        <p:nvPicPr>
          <p:cNvPr id="264" name="Google Shape;264;p49"/>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265" name="Google Shape;265;p49"/>
          <p:cNvSpPr txBox="1">
            <a:spLocks noGrp="1"/>
          </p:cNvSpPr>
          <p:nvPr>
            <p:ph type="title"/>
          </p:nvPr>
        </p:nvSpPr>
        <p:spPr>
          <a:xfrm>
            <a:off x="199505" y="195302"/>
            <a:ext cx="8811491" cy="619017"/>
          </a:xfrm>
          <a:prstGeom prst="rect">
            <a:avLst/>
          </a:prstGeom>
          <a:noFill/>
          <a:ln>
            <a:noFill/>
          </a:ln>
        </p:spPr>
        <p:txBody>
          <a:bodyPr spcFirstLastPara="1" wrap="square" lIns="0" tIns="138050" rIns="0" bIns="0" anchor="t" anchorCtr="0">
            <a:spAutoFit/>
          </a:bodyPr>
          <a:lstStyle/>
          <a:p>
            <a:pPr marL="25400" lvl="0" indent="0" algn="l" rtl="0">
              <a:lnSpc>
                <a:spcPct val="100000"/>
              </a:lnSpc>
              <a:spcBef>
                <a:spcPts val="500"/>
              </a:spcBef>
              <a:spcAft>
                <a:spcPts val="0"/>
              </a:spcAft>
              <a:buSzPts val="600"/>
              <a:buNone/>
            </a:pPr>
            <a:r>
              <a:rPr lang="ru" sz="1400" b="1"/>
              <a:t>и  Центра являются:</a:t>
            </a:r>
            <a:r>
              <a:rPr lang="ru" sz="1400"/>
              <a:t/>
            </a:r>
            <a:br>
              <a:rPr lang="ru" sz="1400"/>
            </a:br>
            <a:endParaRPr sz="1300">
              <a:latin typeface="Inter Medium"/>
              <a:ea typeface="Inter Medium"/>
              <a:cs typeface="Inter Medium"/>
              <a:sym typeface="Inter Medium"/>
            </a:endParaRPr>
          </a:p>
        </p:txBody>
      </p:sp>
      <p:pic>
        <p:nvPicPr>
          <p:cNvPr id="266" name="Google Shape;266;p49"/>
          <p:cNvPicPr preferRelativeResize="0"/>
          <p:nvPr/>
        </p:nvPicPr>
        <p:blipFill rotWithShape="1">
          <a:blip r:embed="rId4">
            <a:alphaModFix/>
          </a:blip>
          <a:srcRect/>
          <a:stretch/>
        </p:blipFill>
        <p:spPr>
          <a:xfrm>
            <a:off x="4681275" y="915000"/>
            <a:ext cx="4410200" cy="4127450"/>
          </a:xfrm>
          <a:prstGeom prst="rect">
            <a:avLst/>
          </a:prstGeom>
          <a:noFill/>
          <a:ln>
            <a:noFill/>
          </a:ln>
        </p:spPr>
      </p:pic>
      <p:sp>
        <p:nvSpPr>
          <p:cNvPr id="267" name="Google Shape;267;p49"/>
          <p:cNvSpPr txBox="1"/>
          <p:nvPr/>
        </p:nvSpPr>
        <p:spPr>
          <a:xfrm>
            <a:off x="1401608" y="180501"/>
            <a:ext cx="10515600" cy="27699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ru" sz="1800" b="0" i="0" u="none" strike="noStrike" cap="none">
                <a:solidFill>
                  <a:schemeClr val="dk1"/>
                </a:solidFill>
                <a:latin typeface="Times New Roman"/>
                <a:ea typeface="Times New Roman"/>
                <a:cs typeface="Times New Roman"/>
                <a:sym typeface="Times New Roman"/>
              </a:rPr>
              <a:t>КАК ОТВЕЧАТЬ СТУДЕНТУ В СТРЕССОВЫХ СИТУАЦИЯХ</a:t>
            </a:r>
            <a:endParaRPr sz="1800" b="0" i="0" u="none" strike="noStrike" cap="none">
              <a:solidFill>
                <a:schemeClr val="dk1"/>
              </a:solidFill>
              <a:latin typeface="Times New Roman"/>
              <a:ea typeface="Times New Roman"/>
              <a:cs typeface="Times New Roman"/>
              <a:sym typeface="Times New Roman"/>
            </a:endParaRPr>
          </a:p>
        </p:txBody>
      </p:sp>
      <p:sp>
        <p:nvSpPr>
          <p:cNvPr id="268" name="Google Shape;268;p49"/>
          <p:cNvSpPr txBox="1"/>
          <p:nvPr/>
        </p:nvSpPr>
        <p:spPr>
          <a:xfrm>
            <a:off x="0" y="1072850"/>
            <a:ext cx="4572000" cy="3667200"/>
          </a:xfrm>
          <a:prstGeom prst="rect">
            <a:avLst/>
          </a:prstGeom>
          <a:noFill/>
          <a:ln>
            <a:noFill/>
          </a:ln>
        </p:spPr>
        <p:txBody>
          <a:bodyPr spcFirstLastPara="1" wrap="square" lIns="0" tIns="0" rIns="0" bIns="0" anchor="t" anchorCtr="0">
            <a:normAutofit/>
          </a:bodyPr>
          <a:lstStyle/>
          <a:p>
            <a:pPr marL="457200" marR="0" lvl="0" indent="-222250" algn="just" rtl="0">
              <a:lnSpc>
                <a:spcPct val="100000"/>
              </a:lnSpc>
              <a:spcBef>
                <a:spcPts val="0"/>
              </a:spcBef>
              <a:spcAft>
                <a:spcPts val="0"/>
              </a:spcAft>
              <a:buClr>
                <a:srgbClr val="000000"/>
              </a:buClr>
              <a:buSzPts val="500"/>
              <a:buFont typeface="Arial"/>
              <a:buChar char="•"/>
            </a:pPr>
            <a:r>
              <a:rPr lang="ru" sz="1100" b="0" i="0" u="none" strike="noStrike" cap="none">
                <a:solidFill>
                  <a:srgbClr val="000000"/>
                </a:solidFill>
                <a:latin typeface="Times New Roman"/>
                <a:ea typeface="Times New Roman"/>
                <a:cs typeface="Times New Roman"/>
                <a:sym typeface="Times New Roman"/>
              </a:rPr>
              <a:t>Спросите студента, что, по его мнению, </a:t>
            </a:r>
            <a:r>
              <a:rPr lang="ru" sz="1100" b="1" i="0" u="none" strike="noStrike" cap="none">
                <a:solidFill>
                  <a:srgbClr val="000000"/>
                </a:solidFill>
                <a:latin typeface="Times New Roman"/>
                <a:ea typeface="Times New Roman"/>
                <a:cs typeface="Times New Roman"/>
                <a:sym typeface="Times New Roman"/>
              </a:rPr>
              <a:t>могло бы помочь</a:t>
            </a:r>
            <a:r>
              <a:rPr lang="ru" sz="1100" b="0" i="0" u="none" strike="noStrike" cap="none">
                <a:solidFill>
                  <a:srgbClr val="000000"/>
                </a:solidFill>
                <a:latin typeface="Times New Roman"/>
                <a:ea typeface="Times New Roman"/>
                <a:cs typeface="Times New Roman"/>
                <a:sym typeface="Times New Roman"/>
              </a:rPr>
              <a:t>. </a:t>
            </a:r>
            <a:endParaRPr sz="1100" b="0" i="0" u="none" strike="noStrike" cap="none">
              <a:solidFill>
                <a:srgbClr val="000000"/>
              </a:solidFill>
              <a:latin typeface="Times New Roman"/>
              <a:ea typeface="Times New Roman"/>
              <a:cs typeface="Times New Roman"/>
              <a:sym typeface="Times New Roman"/>
            </a:endParaRPr>
          </a:p>
          <a:p>
            <a:pPr marL="457200" marR="0" lvl="0" indent="0" algn="just" rtl="0">
              <a:lnSpc>
                <a:spcPct val="100000"/>
              </a:lnSpc>
              <a:spcBef>
                <a:spcPts val="0"/>
              </a:spcBef>
              <a:spcAft>
                <a:spcPts val="0"/>
              </a:spcAft>
              <a:buNone/>
            </a:pPr>
            <a:r>
              <a:rPr lang="ru" sz="1100" b="0" i="0" u="none" strike="noStrike" cap="none">
                <a:solidFill>
                  <a:srgbClr val="000000"/>
                </a:solidFill>
                <a:latin typeface="Times New Roman"/>
                <a:ea typeface="Times New Roman"/>
                <a:cs typeface="Times New Roman"/>
                <a:sym typeface="Times New Roman"/>
              </a:rPr>
              <a:t>(«Что вам нужно сделать, чтобы вернуться на здоровый путь?»)</a:t>
            </a:r>
            <a:endParaRPr sz="1300"/>
          </a:p>
          <a:p>
            <a:pPr marL="228600" marR="0" lvl="0" indent="0" algn="just" rtl="0">
              <a:lnSpc>
                <a:spcPct val="100000"/>
              </a:lnSpc>
              <a:spcBef>
                <a:spcPts val="0"/>
              </a:spcBef>
              <a:spcAft>
                <a:spcPts val="0"/>
              </a:spcAft>
              <a:buClr>
                <a:srgbClr val="000000"/>
              </a:buClr>
              <a:buSzPts val="600"/>
              <a:buFont typeface="Arial"/>
              <a:buNone/>
            </a:pPr>
            <a:endParaRPr sz="1100" b="0" i="0" u="none" strike="noStrike" cap="none">
              <a:solidFill>
                <a:srgbClr val="000000"/>
              </a:solidFill>
              <a:latin typeface="Times New Roman"/>
              <a:ea typeface="Times New Roman"/>
              <a:cs typeface="Times New Roman"/>
              <a:sym typeface="Times New Roman"/>
            </a:endParaRPr>
          </a:p>
          <a:p>
            <a:pPr marL="457200" marR="0" lvl="0" indent="-222250" algn="just" rtl="0">
              <a:lnSpc>
                <a:spcPct val="100000"/>
              </a:lnSpc>
              <a:spcBef>
                <a:spcPts val="0"/>
              </a:spcBef>
              <a:spcAft>
                <a:spcPts val="0"/>
              </a:spcAft>
              <a:buClr>
                <a:srgbClr val="000000"/>
              </a:buClr>
              <a:buSzPts val="500"/>
              <a:buFont typeface="Arial"/>
              <a:buChar char="•"/>
            </a:pPr>
            <a:r>
              <a:rPr lang="ru" sz="1100" b="0" i="0" u="none" strike="noStrike" cap="none">
                <a:solidFill>
                  <a:srgbClr val="000000"/>
                </a:solidFill>
                <a:latin typeface="Times New Roman"/>
                <a:ea typeface="Times New Roman"/>
                <a:cs typeface="Times New Roman"/>
                <a:sym typeface="Times New Roman"/>
              </a:rPr>
              <a:t> </a:t>
            </a:r>
            <a:r>
              <a:rPr lang="ru" sz="1100" b="1" i="0" u="none" strike="noStrike" cap="none">
                <a:solidFill>
                  <a:srgbClr val="000000"/>
                </a:solidFill>
                <a:latin typeface="Times New Roman"/>
                <a:ea typeface="Times New Roman"/>
                <a:cs typeface="Times New Roman"/>
                <a:sym typeface="Times New Roman"/>
              </a:rPr>
              <a:t>Избегайте громких обещаний конфиденциальности</a:t>
            </a:r>
            <a:r>
              <a:rPr lang="ru" sz="1100" b="0" i="0" u="none" strike="noStrike" cap="none">
                <a:solidFill>
                  <a:srgbClr val="000000"/>
                </a:solidFill>
                <a:latin typeface="Times New Roman"/>
                <a:ea typeface="Times New Roman"/>
                <a:cs typeface="Times New Roman"/>
                <a:sym typeface="Times New Roman"/>
              </a:rPr>
              <a:t>, особенно если учащийся представляет угрозу безопасности. Студенты, склонные к суициду, нуждаются в быстром профессиональном вмешательстве; гарантии абсолютной конфиденциальности могут помешать. </a:t>
            </a:r>
            <a:endParaRPr sz="1300"/>
          </a:p>
          <a:p>
            <a:pPr marL="228600" marR="0" lvl="0" indent="0" algn="just" rtl="0">
              <a:lnSpc>
                <a:spcPct val="100000"/>
              </a:lnSpc>
              <a:spcBef>
                <a:spcPts val="0"/>
              </a:spcBef>
              <a:spcAft>
                <a:spcPts val="0"/>
              </a:spcAft>
              <a:buClr>
                <a:srgbClr val="000000"/>
              </a:buClr>
              <a:buSzPts val="600"/>
              <a:buFont typeface="Arial"/>
              <a:buNone/>
            </a:pPr>
            <a:endParaRPr sz="1100" b="0" i="0" u="none" strike="noStrike" cap="none">
              <a:solidFill>
                <a:srgbClr val="000000"/>
              </a:solidFill>
              <a:latin typeface="Times New Roman"/>
              <a:ea typeface="Times New Roman"/>
              <a:cs typeface="Times New Roman"/>
              <a:sym typeface="Times New Roman"/>
            </a:endParaRPr>
          </a:p>
          <a:p>
            <a:pPr marL="457200" marR="0" lvl="0" indent="-222250" algn="just" rtl="0">
              <a:lnSpc>
                <a:spcPct val="100000"/>
              </a:lnSpc>
              <a:spcBef>
                <a:spcPts val="0"/>
              </a:spcBef>
              <a:spcAft>
                <a:spcPts val="0"/>
              </a:spcAft>
              <a:buClr>
                <a:srgbClr val="000000"/>
              </a:buClr>
              <a:buSzPts val="500"/>
              <a:buFont typeface="Arial"/>
              <a:buChar char="•"/>
            </a:pPr>
            <a:r>
              <a:rPr lang="ru" sz="1100" b="0" i="0" u="none" strike="noStrike" cap="none">
                <a:solidFill>
                  <a:srgbClr val="000000"/>
                </a:solidFill>
                <a:latin typeface="Times New Roman"/>
                <a:ea typeface="Times New Roman"/>
                <a:cs typeface="Times New Roman"/>
                <a:sym typeface="Times New Roman"/>
              </a:rPr>
              <a:t>Важно </a:t>
            </a:r>
            <a:r>
              <a:rPr lang="ru" sz="1100" b="1" i="0" u="none" strike="noStrike" cap="none">
                <a:solidFill>
                  <a:srgbClr val="000000"/>
                </a:solidFill>
                <a:latin typeface="Times New Roman"/>
                <a:ea typeface="Times New Roman"/>
                <a:cs typeface="Times New Roman"/>
                <a:sym typeface="Times New Roman"/>
              </a:rPr>
              <a:t>доверять себе</a:t>
            </a:r>
            <a:r>
              <a:rPr lang="ru" sz="1100" b="0" i="0" u="none" strike="noStrike" cap="none">
                <a:solidFill>
                  <a:srgbClr val="000000"/>
                </a:solidFill>
                <a:latin typeface="Times New Roman"/>
                <a:ea typeface="Times New Roman"/>
                <a:cs typeface="Times New Roman"/>
                <a:sym typeface="Times New Roman"/>
              </a:rPr>
              <a:t>.</a:t>
            </a:r>
            <a:r>
              <a:rPr lang="ru" sz="1100">
                <a:latin typeface="Times New Roman"/>
                <a:ea typeface="Times New Roman"/>
                <a:cs typeface="Times New Roman"/>
                <a:sym typeface="Times New Roman"/>
              </a:rPr>
              <a:t>[</a:t>
            </a:r>
            <a:r>
              <a:rPr lang="ru" sz="1100" u="sng">
                <a:solidFill>
                  <a:schemeClr val="hlink"/>
                </a:solidFill>
                <a:latin typeface="Times New Roman"/>
                <a:ea typeface="Times New Roman"/>
                <a:cs typeface="Times New Roman"/>
                <a:sym typeface="Times New Roman"/>
                <a:hlinkClick r:id="rId5"/>
              </a:rPr>
              <a:t>2</a:t>
            </a:r>
            <a:r>
              <a:rPr lang="ru" sz="1100">
                <a:latin typeface="Times New Roman"/>
                <a:ea typeface="Times New Roman"/>
                <a:cs typeface="Times New Roman"/>
                <a:sym typeface="Times New Roman"/>
              </a:rPr>
              <a:t>]</a:t>
            </a:r>
            <a:endParaRPr sz="1100" b="0" i="0" u="none" strike="noStrike" cap="none">
              <a:solidFill>
                <a:srgbClr val="000000"/>
              </a:solidFill>
              <a:latin typeface="Times New Roman"/>
              <a:ea typeface="Times New Roman"/>
              <a:cs typeface="Times New Roman"/>
              <a:sym typeface="Times New Roman"/>
            </a:endParaRPr>
          </a:p>
        </p:txBody>
      </p:sp>
      <p:pic>
        <p:nvPicPr>
          <p:cNvPr id="8" name="Google Shape;229;p45"/>
          <p:cNvPicPr preferRelativeResize="0"/>
          <p:nvPr/>
        </p:nvPicPr>
        <p:blipFill rotWithShape="1">
          <a:blip r:embed="rId6">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pic>
        <p:nvPicPr>
          <p:cNvPr id="274" name="Google Shape;274;p50"/>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275" name="Google Shape;275;p50"/>
          <p:cNvSpPr txBox="1">
            <a:spLocks noGrp="1"/>
          </p:cNvSpPr>
          <p:nvPr>
            <p:ph type="title"/>
          </p:nvPr>
        </p:nvSpPr>
        <p:spPr>
          <a:xfrm>
            <a:off x="199505" y="195302"/>
            <a:ext cx="8811491" cy="619017"/>
          </a:xfrm>
          <a:prstGeom prst="rect">
            <a:avLst/>
          </a:prstGeom>
          <a:noFill/>
          <a:ln>
            <a:noFill/>
          </a:ln>
        </p:spPr>
        <p:txBody>
          <a:bodyPr spcFirstLastPara="1" wrap="square" lIns="0" tIns="138050" rIns="0" bIns="0" anchor="t" anchorCtr="0">
            <a:spAutoFit/>
          </a:bodyPr>
          <a:lstStyle/>
          <a:p>
            <a:pPr marL="25400" lvl="0" indent="0" algn="l" rtl="0">
              <a:lnSpc>
                <a:spcPct val="100000"/>
              </a:lnSpc>
              <a:spcBef>
                <a:spcPts val="500"/>
              </a:spcBef>
              <a:spcAft>
                <a:spcPts val="0"/>
              </a:spcAft>
              <a:buSzPts val="600"/>
              <a:buNone/>
            </a:pPr>
            <a:r>
              <a:rPr lang="ru" sz="1400" b="1"/>
              <a:t>и  Центра являются:</a:t>
            </a:r>
            <a:r>
              <a:rPr lang="ru" sz="1400"/>
              <a:t/>
            </a:r>
            <a:br>
              <a:rPr lang="ru" sz="1400"/>
            </a:br>
            <a:endParaRPr sz="1300">
              <a:latin typeface="Inter Medium"/>
              <a:ea typeface="Inter Medium"/>
              <a:cs typeface="Inter Medium"/>
              <a:sym typeface="Inter Medium"/>
            </a:endParaRPr>
          </a:p>
        </p:txBody>
      </p:sp>
      <p:pic>
        <p:nvPicPr>
          <p:cNvPr id="276" name="Google Shape;276;p50"/>
          <p:cNvPicPr preferRelativeResize="0"/>
          <p:nvPr/>
        </p:nvPicPr>
        <p:blipFill rotWithShape="1">
          <a:blip r:embed="rId4">
            <a:alphaModFix/>
          </a:blip>
          <a:srcRect/>
          <a:stretch/>
        </p:blipFill>
        <p:spPr>
          <a:xfrm>
            <a:off x="4397323" y="915000"/>
            <a:ext cx="4629108" cy="4127458"/>
          </a:xfrm>
          <a:prstGeom prst="rect">
            <a:avLst/>
          </a:prstGeom>
          <a:noFill/>
          <a:ln>
            <a:noFill/>
          </a:ln>
        </p:spPr>
      </p:pic>
      <p:sp>
        <p:nvSpPr>
          <p:cNvPr id="277" name="Google Shape;277;p50"/>
          <p:cNvSpPr txBox="1"/>
          <p:nvPr/>
        </p:nvSpPr>
        <p:spPr>
          <a:xfrm>
            <a:off x="1401608" y="180501"/>
            <a:ext cx="10515600" cy="27699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600"/>
              <a:buFont typeface="Arial"/>
              <a:buNone/>
            </a:pPr>
            <a:r>
              <a:rPr lang="ru" sz="1800" b="0" i="0" u="none" strike="noStrike" cap="none">
                <a:solidFill>
                  <a:schemeClr val="dk1"/>
                </a:solidFill>
                <a:latin typeface="Times New Roman"/>
                <a:ea typeface="Times New Roman"/>
                <a:cs typeface="Times New Roman"/>
                <a:sym typeface="Times New Roman"/>
              </a:rPr>
              <a:t>КАК ОТВЕЧАТЬ СТУДЕНТУ В СТРЕССОВЫХ СИТУАЦИЯХ</a:t>
            </a:r>
            <a:endParaRPr sz="1800" b="0" i="0" u="none" strike="noStrike" cap="none">
              <a:solidFill>
                <a:schemeClr val="dk1"/>
              </a:solidFill>
              <a:latin typeface="Times New Roman"/>
              <a:ea typeface="Times New Roman"/>
              <a:cs typeface="Times New Roman"/>
              <a:sym typeface="Times New Roman"/>
            </a:endParaRPr>
          </a:p>
        </p:txBody>
      </p:sp>
      <p:sp>
        <p:nvSpPr>
          <p:cNvPr id="278" name="Google Shape;278;p50"/>
          <p:cNvSpPr txBox="1"/>
          <p:nvPr/>
        </p:nvSpPr>
        <p:spPr>
          <a:xfrm>
            <a:off x="50862" y="1177401"/>
            <a:ext cx="3832049" cy="4351338"/>
          </a:xfrm>
          <a:prstGeom prst="rect">
            <a:avLst/>
          </a:prstGeom>
          <a:noFill/>
          <a:ln>
            <a:noFill/>
          </a:ln>
        </p:spPr>
        <p:txBody>
          <a:bodyPr spcFirstLastPara="1" wrap="square" lIns="0" tIns="0" rIns="0" bIns="0" anchor="t" anchorCtr="0">
            <a:normAutofit/>
          </a:bodyPr>
          <a:lstStyle/>
          <a:p>
            <a:pPr marL="457200" marR="0" lvl="0" indent="-260350" algn="just" rtl="0">
              <a:lnSpc>
                <a:spcPct val="100000"/>
              </a:lnSpc>
              <a:spcBef>
                <a:spcPts val="0"/>
              </a:spcBef>
              <a:spcAft>
                <a:spcPts val="0"/>
              </a:spcAft>
              <a:buClr>
                <a:srgbClr val="000000"/>
              </a:buClr>
              <a:buSzPts val="1100"/>
              <a:buFont typeface="Times New Roman"/>
              <a:buChar char="•"/>
            </a:pPr>
            <a:r>
              <a:rPr lang="ru" sz="1100" i="0" u="none" strike="noStrike" cap="none">
                <a:solidFill>
                  <a:srgbClr val="000000"/>
                </a:solidFill>
                <a:latin typeface="Times New Roman"/>
                <a:ea typeface="Times New Roman"/>
                <a:cs typeface="Times New Roman"/>
                <a:sym typeface="Times New Roman"/>
              </a:rPr>
              <a:t>Если есть признаки угрозы безопасности, спросите, не думает ли студент о самоубийстве. Студент, который думает о самоубийстве, скорее всего, испытает облегчение от того, что вы спросили. Если студент не думает о самоубийстве, задав вопрос, он не «вдохнет идеи в его голову», но на самом деле снизит риск. </a:t>
            </a:r>
            <a:endParaRPr sz="1100">
              <a:latin typeface="Times New Roman"/>
              <a:ea typeface="Times New Roman"/>
              <a:cs typeface="Times New Roman"/>
              <a:sym typeface="Times New Roman"/>
            </a:endParaRPr>
          </a:p>
          <a:p>
            <a:pPr marL="457200" marR="0" lvl="0" indent="-190500" algn="just" rtl="0">
              <a:lnSpc>
                <a:spcPct val="100000"/>
              </a:lnSpc>
              <a:spcBef>
                <a:spcPts val="0"/>
              </a:spcBef>
              <a:spcAft>
                <a:spcPts val="0"/>
              </a:spcAft>
              <a:buClr>
                <a:srgbClr val="000000"/>
              </a:buClr>
              <a:buSzPts val="600"/>
              <a:buFont typeface="Arial"/>
              <a:buNone/>
            </a:pPr>
            <a:endParaRPr sz="1100" i="0" u="none" strike="noStrike" cap="none">
              <a:solidFill>
                <a:srgbClr val="000000"/>
              </a:solidFill>
              <a:latin typeface="Times New Roman"/>
              <a:ea typeface="Times New Roman"/>
              <a:cs typeface="Times New Roman"/>
              <a:sym typeface="Times New Roman"/>
            </a:endParaRPr>
          </a:p>
          <a:p>
            <a:pPr marL="457200" marR="0" lvl="0" indent="-260350" algn="just" rtl="0">
              <a:lnSpc>
                <a:spcPct val="100000"/>
              </a:lnSpc>
              <a:spcBef>
                <a:spcPts val="0"/>
              </a:spcBef>
              <a:spcAft>
                <a:spcPts val="0"/>
              </a:spcAft>
              <a:buClr>
                <a:srgbClr val="000000"/>
              </a:buClr>
              <a:buSzPts val="1100"/>
              <a:buFont typeface="Times New Roman"/>
              <a:buChar char="•"/>
            </a:pPr>
            <a:r>
              <a:rPr lang="ru" sz="1100" i="0" u="none" strike="noStrike" cap="none">
                <a:solidFill>
                  <a:srgbClr val="000000"/>
                </a:solidFill>
                <a:latin typeface="Times New Roman"/>
                <a:ea typeface="Times New Roman"/>
                <a:cs typeface="Times New Roman"/>
                <a:sym typeface="Times New Roman"/>
              </a:rPr>
              <a:t>Пример: «Вы думаете о том, чтобы причинить вред или убить себя или других?» или «С учетом всего того, что вы упомянули о __, вы думаете о самоубийстве?» [</a:t>
            </a:r>
            <a:r>
              <a:rPr lang="ru" sz="1100" u="sng">
                <a:solidFill>
                  <a:schemeClr val="hlink"/>
                </a:solidFill>
                <a:latin typeface="Times New Roman"/>
                <a:ea typeface="Times New Roman"/>
                <a:cs typeface="Times New Roman"/>
                <a:sym typeface="Times New Roman"/>
                <a:hlinkClick r:id="rId5"/>
              </a:rPr>
              <a:t>2</a:t>
            </a:r>
            <a:r>
              <a:rPr lang="ru" sz="1100" i="0" u="none" strike="noStrike" cap="none">
                <a:solidFill>
                  <a:srgbClr val="000000"/>
                </a:solidFill>
                <a:latin typeface="Times New Roman"/>
                <a:ea typeface="Times New Roman"/>
                <a:cs typeface="Times New Roman"/>
                <a:sym typeface="Times New Roman"/>
              </a:rPr>
              <a:t>]</a:t>
            </a:r>
            <a:endParaRPr sz="1100" i="0" u="none" strike="noStrike" cap="none">
              <a:solidFill>
                <a:srgbClr val="000000"/>
              </a:solidFill>
              <a:latin typeface="Times New Roman"/>
              <a:ea typeface="Times New Roman"/>
              <a:cs typeface="Times New Roman"/>
              <a:sym typeface="Times New Roman"/>
            </a:endParaRPr>
          </a:p>
        </p:txBody>
      </p:sp>
      <p:pic>
        <p:nvPicPr>
          <p:cNvPr id="8" name="Google Shape;229;p45"/>
          <p:cNvPicPr preferRelativeResize="0"/>
          <p:nvPr/>
        </p:nvPicPr>
        <p:blipFill rotWithShape="1">
          <a:blip r:embed="rId6">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51"/>
          <p:cNvSpPr txBox="1"/>
          <p:nvPr/>
        </p:nvSpPr>
        <p:spPr>
          <a:xfrm>
            <a:off x="-2964054" y="326404"/>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 sz="1800" b="1" i="0" u="none" strike="noStrike" cap="none">
                <a:solidFill>
                  <a:srgbClr val="000000"/>
                </a:solidFill>
                <a:latin typeface="Times New Roman"/>
                <a:ea typeface="Times New Roman"/>
                <a:cs typeface="Times New Roman"/>
                <a:sym typeface="Times New Roman"/>
              </a:rPr>
              <a:t>КЛУБ ПОДДЕРЖКИ СВЕРСТНИКОВ</a:t>
            </a:r>
            <a:endParaRPr sz="1800" b="1" i="0" u="none" strike="noStrike" cap="none">
              <a:solidFill>
                <a:srgbClr val="000000"/>
              </a:solidFill>
              <a:latin typeface="Times New Roman"/>
              <a:ea typeface="Times New Roman"/>
              <a:cs typeface="Times New Roman"/>
              <a:sym typeface="Times New Roman"/>
            </a:endParaRPr>
          </a:p>
        </p:txBody>
      </p:sp>
      <p:sp>
        <p:nvSpPr>
          <p:cNvPr id="285" name="Google Shape;285;p51"/>
          <p:cNvSpPr txBox="1"/>
          <p:nvPr/>
        </p:nvSpPr>
        <p:spPr>
          <a:xfrm>
            <a:off x="238450" y="1328000"/>
            <a:ext cx="4314000" cy="12468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ru" sz="1500" b="0" i="0" u="none" strike="noStrike" cap="none">
                <a:solidFill>
                  <a:srgbClr val="000000"/>
                </a:solidFill>
                <a:latin typeface="Times New Roman"/>
                <a:ea typeface="Times New Roman"/>
                <a:cs typeface="Times New Roman"/>
                <a:sym typeface="Times New Roman"/>
              </a:rPr>
              <a:t>Поддержка сверстников — это услуга для студентов НУ, предоставляющая индивидуальные занятия, чтобы помочь преодолеть академический стресс и другие проблемы, связанные с обучением в НУ. [</a:t>
            </a:r>
            <a:r>
              <a:rPr lang="ru" sz="1500" b="0" i="0" u="sng" strike="noStrike" cap="none">
                <a:solidFill>
                  <a:schemeClr val="hlink"/>
                </a:solidFill>
                <a:latin typeface="Times New Roman"/>
                <a:ea typeface="Times New Roman"/>
                <a:cs typeface="Times New Roman"/>
                <a:sym typeface="Times New Roman"/>
                <a:hlinkClick r:id="rId3"/>
              </a:rPr>
              <a:t>3</a:t>
            </a:r>
            <a:r>
              <a:rPr lang="ru" sz="1500" b="0" i="0" u="none" strike="noStrike" cap="none">
                <a:solidFill>
                  <a:srgbClr val="000000"/>
                </a:solidFill>
                <a:latin typeface="Times New Roman"/>
                <a:ea typeface="Times New Roman"/>
                <a:cs typeface="Times New Roman"/>
                <a:sym typeface="Times New Roman"/>
              </a:rPr>
              <a:t>]</a:t>
            </a:r>
            <a:endParaRPr sz="1500" b="0" i="0" u="none" strike="noStrike" cap="none">
              <a:solidFill>
                <a:srgbClr val="000000"/>
              </a:solidFill>
              <a:latin typeface="Times New Roman"/>
              <a:ea typeface="Times New Roman"/>
              <a:cs typeface="Times New Roman"/>
              <a:sym typeface="Times New Roman"/>
            </a:endParaRPr>
          </a:p>
        </p:txBody>
      </p:sp>
      <p:pic>
        <p:nvPicPr>
          <p:cNvPr id="286" name="Google Shape;286;p51"/>
          <p:cNvPicPr preferRelativeResize="0"/>
          <p:nvPr/>
        </p:nvPicPr>
        <p:blipFill rotWithShape="1">
          <a:blip r:embed="rId4">
            <a:alphaModFix/>
          </a:blip>
          <a:srcRect/>
          <a:stretch/>
        </p:blipFill>
        <p:spPr>
          <a:xfrm>
            <a:off x="4830075" y="0"/>
            <a:ext cx="4313924" cy="5143500"/>
          </a:xfrm>
          <a:prstGeom prst="rect">
            <a:avLst/>
          </a:prstGeom>
          <a:noFill/>
          <a:ln>
            <a:noFill/>
          </a:ln>
        </p:spPr>
      </p:pic>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52"/>
          <p:cNvSpPr txBox="1"/>
          <p:nvPr/>
        </p:nvSpPr>
        <p:spPr>
          <a:xfrm>
            <a:off x="-709933" y="158258"/>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 sz="1800" b="1" i="0" u="none" strike="noStrike" cap="none">
                <a:solidFill>
                  <a:srgbClr val="000000"/>
                </a:solidFill>
                <a:latin typeface="Times New Roman"/>
                <a:ea typeface="Times New Roman"/>
                <a:cs typeface="Times New Roman"/>
                <a:sym typeface="Times New Roman"/>
              </a:rPr>
              <a:t>КЛУБ ПОДДЕРЖКИ СВЕРСТНИКОВ</a:t>
            </a:r>
            <a:endParaRPr sz="1800" b="1" i="0" u="none" strike="noStrike" cap="none">
              <a:solidFill>
                <a:srgbClr val="000000"/>
              </a:solidFill>
              <a:latin typeface="Times New Roman"/>
              <a:ea typeface="Times New Roman"/>
              <a:cs typeface="Times New Roman"/>
              <a:sym typeface="Times New Roman"/>
            </a:endParaRPr>
          </a:p>
        </p:txBody>
      </p:sp>
      <p:pic>
        <p:nvPicPr>
          <p:cNvPr id="293" name="Google Shape;293;p52"/>
          <p:cNvPicPr preferRelativeResize="0"/>
          <p:nvPr/>
        </p:nvPicPr>
        <p:blipFill rotWithShape="1">
          <a:blip r:embed="rId3">
            <a:alphaModFix/>
          </a:blip>
          <a:srcRect/>
          <a:stretch/>
        </p:blipFill>
        <p:spPr>
          <a:xfrm>
            <a:off x="4547867" y="1682609"/>
            <a:ext cx="3646842" cy="3460892"/>
          </a:xfrm>
          <a:prstGeom prst="rect">
            <a:avLst/>
          </a:prstGeom>
          <a:noFill/>
          <a:ln>
            <a:noFill/>
          </a:ln>
        </p:spPr>
      </p:pic>
      <p:sp>
        <p:nvSpPr>
          <p:cNvPr id="294" name="Google Shape;294;p52"/>
          <p:cNvSpPr txBox="1"/>
          <p:nvPr/>
        </p:nvSpPr>
        <p:spPr>
          <a:xfrm>
            <a:off x="153295" y="751618"/>
            <a:ext cx="10515600" cy="132556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ru" sz="1400" b="0" i="0" u="none" strike="noStrike" cap="none">
                <a:solidFill>
                  <a:srgbClr val="000000"/>
                </a:solidFill>
                <a:latin typeface="Times New Roman"/>
                <a:ea typeface="Times New Roman"/>
                <a:cs typeface="Times New Roman"/>
                <a:sym typeface="Times New Roman"/>
              </a:rPr>
              <a:t>  </a:t>
            </a:r>
            <a:r>
              <a:rPr lang="ru" sz="1400" b="1" i="0" u="none" strike="noStrike" cap="none">
                <a:solidFill>
                  <a:srgbClr val="000000"/>
                </a:solidFill>
                <a:latin typeface="Times New Roman"/>
                <a:ea typeface="Times New Roman"/>
                <a:cs typeface="Times New Roman"/>
                <a:sym typeface="Times New Roman"/>
              </a:rPr>
              <a:t>Поддержка сверстников может помочь в решении таких вопросов, как:</a:t>
            </a:r>
            <a:endParaRPr sz="1400" b="1" i="0" u="none" strike="noStrike" cap="none">
              <a:solidFill>
                <a:srgbClr val="000000"/>
              </a:solidFill>
              <a:latin typeface="Times New Roman"/>
              <a:ea typeface="Times New Roman"/>
              <a:cs typeface="Times New Roman"/>
              <a:sym typeface="Times New Roman"/>
            </a:endParaRPr>
          </a:p>
        </p:txBody>
      </p:sp>
      <p:sp>
        <p:nvSpPr>
          <p:cNvPr id="295" name="Google Shape;295;p52"/>
          <p:cNvSpPr txBox="1"/>
          <p:nvPr/>
        </p:nvSpPr>
        <p:spPr>
          <a:xfrm>
            <a:off x="153295" y="1066888"/>
            <a:ext cx="10822193" cy="4351338"/>
          </a:xfrm>
          <a:prstGeom prst="rect">
            <a:avLst/>
          </a:prstGeom>
          <a:noFill/>
          <a:ln>
            <a:noFill/>
          </a:ln>
        </p:spPr>
        <p:txBody>
          <a:bodyPr spcFirstLastPara="1" wrap="square" lIns="91425" tIns="45700" rIns="91425" bIns="45700" anchor="t" anchorCtr="0">
            <a:normAutofit/>
          </a:bodyPr>
          <a:lstStyle/>
          <a:p>
            <a:pPr marL="171450" marR="0" lvl="0" indent="-171450" algn="l" rtl="0">
              <a:lnSpc>
                <a:spcPct val="100000"/>
              </a:lnSpc>
              <a:spcBef>
                <a:spcPts val="0"/>
              </a:spcBef>
              <a:spcAft>
                <a:spcPts val="0"/>
              </a:spcAft>
              <a:buClr>
                <a:srgbClr val="000000"/>
              </a:buClr>
              <a:buSzPts val="1400"/>
              <a:buFont typeface="Arial"/>
              <a:buChar char="•"/>
            </a:pPr>
            <a:r>
              <a:rPr lang="ru" sz="1400" b="0" i="0" u="none" strike="noStrike" cap="none">
                <a:solidFill>
                  <a:srgbClr val="000000"/>
                </a:solidFill>
                <a:latin typeface="Times New Roman"/>
                <a:ea typeface="Times New Roman"/>
                <a:cs typeface="Times New Roman"/>
                <a:sym typeface="Times New Roman"/>
              </a:rPr>
              <a:t>Академический стресс (стресс, связанный с тяжелой учебой в НУ)</a:t>
            </a:r>
            <a:endParaRPr/>
          </a:p>
          <a:p>
            <a:pPr marL="0" marR="0" lvl="0" indent="0" algn="l" rtl="0">
              <a:lnSpc>
                <a:spcPct val="100000"/>
              </a:lnSpc>
              <a:spcBef>
                <a:spcPts val="0"/>
              </a:spcBef>
              <a:spcAft>
                <a:spcPts val="0"/>
              </a:spcAft>
              <a:buNone/>
            </a:pPr>
            <a:endParaRPr sz="1400" b="0" i="0" u="none" strike="noStrike" cap="none">
              <a:solidFill>
                <a:srgbClr val="000000"/>
              </a:solidFill>
              <a:latin typeface="Times New Roman"/>
              <a:ea typeface="Times New Roman"/>
              <a:cs typeface="Times New Roman"/>
              <a:sym typeface="Times New Roman"/>
            </a:endParaRPr>
          </a:p>
          <a:p>
            <a:pPr marL="171450" marR="0" lvl="0" indent="-171450" algn="l" rtl="0">
              <a:lnSpc>
                <a:spcPct val="100000"/>
              </a:lnSpc>
              <a:spcBef>
                <a:spcPts val="0"/>
              </a:spcBef>
              <a:spcAft>
                <a:spcPts val="0"/>
              </a:spcAft>
              <a:buClr>
                <a:srgbClr val="000000"/>
              </a:buClr>
              <a:buSzPts val="1400"/>
              <a:buFont typeface="Arial"/>
              <a:buChar char="•"/>
            </a:pPr>
            <a:r>
              <a:rPr lang="ru" sz="1400" b="0" i="0" u="none" strike="noStrike" cap="none">
                <a:solidFill>
                  <a:srgbClr val="000000"/>
                </a:solidFill>
                <a:latin typeface="Times New Roman"/>
                <a:ea typeface="Times New Roman"/>
                <a:cs typeface="Times New Roman"/>
                <a:sym typeface="Times New Roman"/>
              </a:rPr>
              <a:t> Социализация и интеграция в сообщество НУ (одногруппники, соседи по комнате и т. д.)</a:t>
            </a:r>
            <a:endParaRPr/>
          </a:p>
          <a:p>
            <a:pPr marL="0" marR="0" lvl="0" indent="0" algn="l" rtl="0">
              <a:lnSpc>
                <a:spcPct val="100000"/>
              </a:lnSpc>
              <a:spcBef>
                <a:spcPts val="0"/>
              </a:spcBef>
              <a:spcAft>
                <a:spcPts val="0"/>
              </a:spcAft>
              <a:buNone/>
            </a:pPr>
            <a:r>
              <a:rPr lang="ru" sz="1400" b="0" i="0" u="none" strike="noStrike" cap="none">
                <a:solidFill>
                  <a:srgbClr val="000000"/>
                </a:solidFill>
                <a:latin typeface="Times New Roman"/>
                <a:ea typeface="Times New Roman"/>
                <a:cs typeface="Times New Roman"/>
                <a:sym typeface="Times New Roman"/>
              </a:rPr>
              <a:t> </a:t>
            </a:r>
            <a:endParaRPr sz="1400" b="0" i="0" u="none" strike="noStrike" cap="none">
              <a:solidFill>
                <a:srgbClr val="000000"/>
              </a:solidFill>
              <a:latin typeface="Times New Roman"/>
              <a:ea typeface="Times New Roman"/>
              <a:cs typeface="Times New Roman"/>
              <a:sym typeface="Times New Roman"/>
            </a:endParaRPr>
          </a:p>
          <a:p>
            <a:pPr marL="171450" marR="0" lvl="0" indent="-171450" algn="l" rtl="0">
              <a:lnSpc>
                <a:spcPct val="100000"/>
              </a:lnSpc>
              <a:spcBef>
                <a:spcPts val="0"/>
              </a:spcBef>
              <a:spcAft>
                <a:spcPts val="0"/>
              </a:spcAft>
              <a:buClr>
                <a:srgbClr val="000000"/>
              </a:buClr>
              <a:buSzPts val="1400"/>
              <a:buFont typeface="Arial"/>
              <a:buChar char="•"/>
            </a:pPr>
            <a:r>
              <a:rPr lang="ru" sz="1400" b="0" i="0" u="none" strike="noStrike" cap="none">
                <a:solidFill>
                  <a:srgbClr val="000000"/>
                </a:solidFill>
                <a:latin typeface="Times New Roman"/>
                <a:ea typeface="Times New Roman"/>
                <a:cs typeface="Times New Roman"/>
                <a:sym typeface="Times New Roman"/>
              </a:rPr>
              <a:t>Онлайн обучение </a:t>
            </a:r>
            <a:endParaRPr/>
          </a:p>
          <a:p>
            <a:pPr marL="0" marR="0" lvl="0" indent="0" algn="l" rtl="0">
              <a:lnSpc>
                <a:spcPct val="100000"/>
              </a:lnSpc>
              <a:spcBef>
                <a:spcPts val="0"/>
              </a:spcBef>
              <a:spcAft>
                <a:spcPts val="0"/>
              </a:spcAft>
              <a:buNone/>
            </a:pPr>
            <a:endParaRPr sz="1400" b="0" i="0" u="none" strike="noStrike" cap="none">
              <a:solidFill>
                <a:srgbClr val="000000"/>
              </a:solidFill>
              <a:latin typeface="Times New Roman"/>
              <a:ea typeface="Times New Roman"/>
              <a:cs typeface="Times New Roman"/>
              <a:sym typeface="Times New Roman"/>
            </a:endParaRPr>
          </a:p>
          <a:p>
            <a:pPr marL="171450" marR="0" lvl="0" indent="-171450" algn="l" rtl="0">
              <a:lnSpc>
                <a:spcPct val="100000"/>
              </a:lnSpc>
              <a:spcBef>
                <a:spcPts val="0"/>
              </a:spcBef>
              <a:spcAft>
                <a:spcPts val="0"/>
              </a:spcAft>
              <a:buClr>
                <a:srgbClr val="000000"/>
              </a:buClr>
              <a:buSzPts val="1400"/>
              <a:buFont typeface="Arial"/>
              <a:buChar char="•"/>
            </a:pPr>
            <a:r>
              <a:rPr lang="ru" sz="1400" b="0" i="0" u="none" strike="noStrike" cap="none">
                <a:solidFill>
                  <a:srgbClr val="000000"/>
                </a:solidFill>
                <a:latin typeface="Times New Roman"/>
                <a:ea typeface="Times New Roman"/>
                <a:cs typeface="Times New Roman"/>
                <a:sym typeface="Times New Roman"/>
              </a:rPr>
              <a:t>Домашние обязанности </a:t>
            </a:r>
            <a:endParaRPr/>
          </a:p>
          <a:p>
            <a:pPr marL="0" marR="0" lvl="0" indent="0" algn="l" rtl="0">
              <a:lnSpc>
                <a:spcPct val="100000"/>
              </a:lnSpc>
              <a:spcBef>
                <a:spcPts val="0"/>
              </a:spcBef>
              <a:spcAft>
                <a:spcPts val="0"/>
              </a:spcAft>
              <a:buNone/>
            </a:pPr>
            <a:endParaRPr sz="1400" b="0" i="0" u="none" strike="noStrike" cap="none">
              <a:solidFill>
                <a:srgbClr val="000000"/>
              </a:solidFill>
              <a:latin typeface="Times New Roman"/>
              <a:ea typeface="Times New Roman"/>
              <a:cs typeface="Times New Roman"/>
              <a:sym typeface="Times New Roman"/>
            </a:endParaRPr>
          </a:p>
          <a:p>
            <a:pPr marL="171450" marR="0" lvl="0" indent="-171450" algn="l" rtl="0">
              <a:lnSpc>
                <a:spcPct val="100000"/>
              </a:lnSpc>
              <a:spcBef>
                <a:spcPts val="0"/>
              </a:spcBef>
              <a:spcAft>
                <a:spcPts val="0"/>
              </a:spcAft>
              <a:buClr>
                <a:srgbClr val="000000"/>
              </a:buClr>
              <a:buSzPts val="1400"/>
              <a:buFont typeface="Arial"/>
              <a:buChar char="•"/>
            </a:pPr>
            <a:r>
              <a:rPr lang="ru" sz="1400" b="0" i="0" u="none" strike="noStrike" cap="none">
                <a:solidFill>
                  <a:srgbClr val="000000"/>
                </a:solidFill>
                <a:latin typeface="Times New Roman"/>
                <a:ea typeface="Times New Roman"/>
                <a:cs typeface="Times New Roman"/>
                <a:sym typeface="Times New Roman"/>
              </a:rPr>
              <a:t>Баланс между жизнью и учебой дома </a:t>
            </a:r>
            <a:endParaRPr/>
          </a:p>
          <a:p>
            <a:pPr marL="0" marR="0" lvl="0" indent="0" algn="l" rtl="0">
              <a:lnSpc>
                <a:spcPct val="100000"/>
              </a:lnSpc>
              <a:spcBef>
                <a:spcPts val="0"/>
              </a:spcBef>
              <a:spcAft>
                <a:spcPts val="0"/>
              </a:spcAft>
              <a:buNone/>
            </a:pPr>
            <a:endParaRPr sz="1400" b="0" i="0" u="none" strike="noStrike" cap="none">
              <a:solidFill>
                <a:srgbClr val="000000"/>
              </a:solidFill>
              <a:latin typeface="Times New Roman"/>
              <a:ea typeface="Times New Roman"/>
              <a:cs typeface="Times New Roman"/>
              <a:sym typeface="Times New Roman"/>
            </a:endParaRPr>
          </a:p>
          <a:p>
            <a:pPr marL="171450" marR="0" lvl="0" indent="-171450" algn="l" rtl="0">
              <a:lnSpc>
                <a:spcPct val="100000"/>
              </a:lnSpc>
              <a:spcBef>
                <a:spcPts val="0"/>
              </a:spcBef>
              <a:spcAft>
                <a:spcPts val="0"/>
              </a:spcAft>
              <a:buClr>
                <a:srgbClr val="000000"/>
              </a:buClr>
              <a:buSzPts val="1400"/>
              <a:buFont typeface="Arial"/>
              <a:buChar char="•"/>
            </a:pPr>
            <a:r>
              <a:rPr lang="ru" sz="1400" b="0" i="0" u="none" strike="noStrike" cap="none">
                <a:solidFill>
                  <a:srgbClr val="000000"/>
                </a:solidFill>
                <a:latin typeface="Times New Roman"/>
                <a:ea typeface="Times New Roman"/>
                <a:cs typeface="Times New Roman"/>
                <a:sym typeface="Times New Roman"/>
              </a:rPr>
              <a:t>Учебные навыки </a:t>
            </a:r>
            <a:endParaRPr/>
          </a:p>
          <a:p>
            <a:pPr marL="0" marR="0" lvl="0" indent="0" algn="l" rtl="0">
              <a:lnSpc>
                <a:spcPct val="100000"/>
              </a:lnSpc>
              <a:spcBef>
                <a:spcPts val="0"/>
              </a:spcBef>
              <a:spcAft>
                <a:spcPts val="0"/>
              </a:spcAft>
              <a:buNone/>
            </a:pPr>
            <a:endParaRPr sz="1400" b="0" i="0" u="none" strike="noStrike" cap="none">
              <a:solidFill>
                <a:srgbClr val="000000"/>
              </a:solidFill>
              <a:latin typeface="Times New Roman"/>
              <a:ea typeface="Times New Roman"/>
              <a:cs typeface="Times New Roman"/>
              <a:sym typeface="Times New Roman"/>
            </a:endParaRPr>
          </a:p>
          <a:p>
            <a:pPr marL="171450" marR="0" lvl="0" indent="-171450" algn="l" rtl="0">
              <a:lnSpc>
                <a:spcPct val="100000"/>
              </a:lnSpc>
              <a:spcBef>
                <a:spcPts val="0"/>
              </a:spcBef>
              <a:spcAft>
                <a:spcPts val="0"/>
              </a:spcAft>
              <a:buClr>
                <a:srgbClr val="000000"/>
              </a:buClr>
              <a:buSzPts val="1400"/>
              <a:buFont typeface="Arial"/>
              <a:buChar char="•"/>
            </a:pPr>
            <a:r>
              <a:rPr lang="ru" sz="1400" b="0" i="0" u="none" strike="noStrike" cap="none">
                <a:solidFill>
                  <a:srgbClr val="000000"/>
                </a:solidFill>
                <a:latin typeface="Times New Roman"/>
                <a:ea typeface="Times New Roman"/>
                <a:cs typeface="Times New Roman"/>
                <a:sym typeface="Times New Roman"/>
              </a:rPr>
              <a:t>Тайм-менеджмент </a:t>
            </a:r>
            <a:endParaRPr/>
          </a:p>
          <a:p>
            <a:pPr marL="0" marR="0" lvl="0" indent="0" algn="l" rtl="0">
              <a:lnSpc>
                <a:spcPct val="100000"/>
              </a:lnSpc>
              <a:spcBef>
                <a:spcPts val="0"/>
              </a:spcBef>
              <a:spcAft>
                <a:spcPts val="0"/>
              </a:spcAft>
              <a:buNone/>
            </a:pPr>
            <a:endParaRPr sz="1400" b="0" i="0" u="none" strike="noStrike" cap="none">
              <a:solidFill>
                <a:srgbClr val="000000"/>
              </a:solidFill>
              <a:latin typeface="Times New Roman"/>
              <a:ea typeface="Times New Roman"/>
              <a:cs typeface="Times New Roman"/>
              <a:sym typeface="Times New Roman"/>
            </a:endParaRPr>
          </a:p>
          <a:p>
            <a:pPr marL="171450" marR="0" lvl="0" indent="-171450" algn="l" rtl="0">
              <a:lnSpc>
                <a:spcPct val="100000"/>
              </a:lnSpc>
              <a:spcBef>
                <a:spcPts val="0"/>
              </a:spcBef>
              <a:spcAft>
                <a:spcPts val="0"/>
              </a:spcAft>
              <a:buClr>
                <a:srgbClr val="000000"/>
              </a:buClr>
              <a:buSzPts val="1400"/>
              <a:buFont typeface="Arial"/>
              <a:buChar char="•"/>
            </a:pPr>
            <a:r>
              <a:rPr lang="ru" sz="1400" b="0" i="0" u="none" strike="noStrike" cap="none">
                <a:solidFill>
                  <a:srgbClr val="000000"/>
                </a:solidFill>
                <a:latin typeface="Times New Roman"/>
                <a:ea typeface="Times New Roman"/>
                <a:cs typeface="Times New Roman"/>
                <a:sym typeface="Times New Roman"/>
              </a:rPr>
              <a:t>Академическая мотивация [</a:t>
            </a:r>
            <a:r>
              <a:rPr lang="ru" sz="1400" b="0" i="0" u="sng" strike="noStrike" cap="none">
                <a:solidFill>
                  <a:schemeClr val="hlink"/>
                </a:solidFill>
                <a:latin typeface="Times New Roman"/>
                <a:ea typeface="Times New Roman"/>
                <a:cs typeface="Times New Roman"/>
                <a:sym typeface="Times New Roman"/>
                <a:hlinkClick r:id="rId4"/>
              </a:rPr>
              <a:t>3</a:t>
            </a:r>
            <a:r>
              <a:rPr lang="ru" sz="1400" b="0" i="0" u="none" strike="noStrike" cap="none">
                <a:solidFill>
                  <a:srgbClr val="000000"/>
                </a:solidFill>
                <a:latin typeface="Times New Roman"/>
                <a:ea typeface="Times New Roman"/>
                <a:cs typeface="Times New Roman"/>
                <a:sym typeface="Times New Roman"/>
              </a:rPr>
              <a:t>]</a:t>
            </a:r>
            <a:endParaRPr sz="1400" b="0" i="0" u="none" strike="noStrike" cap="none">
              <a:solidFill>
                <a:srgbClr val="000000"/>
              </a:solidFill>
              <a:latin typeface="Times New Roman"/>
              <a:ea typeface="Times New Roman"/>
              <a:cs typeface="Times New Roman"/>
              <a:sym typeface="Times New Roman"/>
            </a:endParaRPr>
          </a:p>
        </p:txBody>
      </p:sp>
      <p:pic>
        <p:nvPicPr>
          <p:cNvPr id="7"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38"/>
          <p:cNvSpPr/>
          <p:nvPr/>
        </p:nvSpPr>
        <p:spPr>
          <a:xfrm>
            <a:off x="1105591" y="226336"/>
            <a:ext cx="7448203" cy="307777"/>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99" name="Google Shape;99;p38"/>
          <p:cNvSpPr/>
          <p:nvPr/>
        </p:nvSpPr>
        <p:spPr>
          <a:xfrm flipH="1">
            <a:off x="600915" y="534113"/>
            <a:ext cx="6764462" cy="2462213"/>
          </a:xfrm>
          <a:prstGeom prst="rect">
            <a:avLst/>
          </a:prstGeom>
          <a:noFill/>
          <a:ln>
            <a:noFill/>
          </a:ln>
        </p:spPr>
        <p:txBody>
          <a:bodyPr spcFirstLastPara="1" wrap="square" lIns="91425" tIns="45700" rIns="91425" bIns="45700" anchor="t" anchorCtr="0">
            <a:spAutoFit/>
          </a:bodyPr>
          <a:lstStyle/>
          <a:p>
            <a:pPr marL="285750" marR="0" lvl="0" indent="-285750" algn="just"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В переводе с английского – давление, напряжение.</a:t>
            </a:r>
            <a:endParaRPr>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i="0" u="none" strike="noStrike" cap="none">
              <a:solidFill>
                <a:srgbClr val="000000"/>
              </a:solidFill>
              <a:latin typeface="Times New Roman"/>
              <a:ea typeface="Times New Roman"/>
              <a:cs typeface="Times New Roman"/>
              <a:sym typeface="Times New Roman"/>
            </a:endParaRPr>
          </a:p>
          <a:p>
            <a:pPr marL="285750" marR="0" lvl="0" indent="-285750" algn="just"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Это состояние эмоционального и физического напряжения, которое возникает в определенных ситуациях, которые характеризуются как трудные и неподвластные.</a:t>
            </a:r>
            <a:endParaRPr>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i="0" u="none" strike="noStrike" cap="none">
              <a:solidFill>
                <a:srgbClr val="000000"/>
              </a:solidFill>
              <a:latin typeface="Times New Roman"/>
              <a:ea typeface="Times New Roman"/>
              <a:cs typeface="Times New Roman"/>
              <a:sym typeface="Times New Roman"/>
            </a:endParaRPr>
          </a:p>
          <a:p>
            <a:pPr marL="285750" marR="0" lvl="0" indent="-285750" algn="just"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Ответная реакция организма на реальную или мнимую угрозу, негативные эмоции или просто бытовую суету[</a:t>
            </a:r>
            <a:r>
              <a:rPr lang="ru" i="0" u="sng" strike="noStrike" cap="none">
                <a:solidFill>
                  <a:schemeClr val="hlink"/>
                </a:solidFill>
                <a:latin typeface="Times New Roman"/>
                <a:ea typeface="Times New Roman"/>
                <a:cs typeface="Times New Roman"/>
                <a:sym typeface="Times New Roman"/>
                <a:hlinkClick r:id="rId3"/>
              </a:rPr>
              <a:t>1</a:t>
            </a:r>
            <a:r>
              <a:rPr lang="ru" i="0" u="none" strike="noStrike" cap="none">
                <a:solidFill>
                  <a:srgbClr val="000000"/>
                </a:solidFill>
                <a:latin typeface="Times New Roman"/>
                <a:ea typeface="Times New Roman"/>
                <a:cs typeface="Times New Roman"/>
                <a:sym typeface="Times New Roman"/>
              </a:rPr>
              <a:t>].</a:t>
            </a:r>
            <a:endParaRPr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p:txBody>
      </p:sp>
      <p:sp>
        <p:nvSpPr>
          <p:cNvPr id="100" name="Google Shape;100;p38"/>
          <p:cNvSpPr/>
          <p:nvPr/>
        </p:nvSpPr>
        <p:spPr>
          <a:xfrm>
            <a:off x="3136600" y="134750"/>
            <a:ext cx="21135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500" b="0" i="0" u="none" strike="noStrike" cap="none">
                <a:solidFill>
                  <a:srgbClr val="000000"/>
                </a:solidFill>
                <a:latin typeface="Arial"/>
                <a:ea typeface="Arial"/>
                <a:cs typeface="Arial"/>
                <a:sym typeface="Arial"/>
              </a:rPr>
              <a:t>Что такое стресс?</a:t>
            </a:r>
            <a:endParaRPr sz="1500" b="0" i="0" u="none" strike="noStrike" cap="none">
              <a:solidFill>
                <a:srgbClr val="000000"/>
              </a:solidFill>
              <a:latin typeface="Arial"/>
              <a:ea typeface="Arial"/>
              <a:cs typeface="Arial"/>
              <a:sym typeface="Arial"/>
            </a:endParaRPr>
          </a:p>
        </p:txBody>
      </p:sp>
      <p:pic>
        <p:nvPicPr>
          <p:cNvPr id="101" name="Google Shape;101;p38"/>
          <p:cNvPicPr preferRelativeResize="0"/>
          <p:nvPr/>
        </p:nvPicPr>
        <p:blipFill rotWithShape="1">
          <a:blip r:embed="rId4">
            <a:alphaModFix/>
          </a:blip>
          <a:srcRect t="19028"/>
          <a:stretch/>
        </p:blipFill>
        <p:spPr>
          <a:xfrm>
            <a:off x="2019992" y="2465118"/>
            <a:ext cx="4763193" cy="2613957"/>
          </a:xfrm>
          <a:prstGeom prst="rect">
            <a:avLst/>
          </a:prstGeom>
          <a:noFill/>
          <a:ln>
            <a:noFill/>
          </a:ln>
        </p:spPr>
      </p:pic>
      <p:sp>
        <p:nvSpPr>
          <p:cNvPr id="102" name="Google Shape;102;p38"/>
          <p:cNvSpPr/>
          <p:nvPr/>
        </p:nvSpPr>
        <p:spPr>
          <a:xfrm flipH="1">
            <a:off x="7125704" y="4408122"/>
            <a:ext cx="1843729"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a:p>
        </p:txBody>
      </p:sp>
      <p:pic>
        <p:nvPicPr>
          <p:cNvPr id="9"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grpSp>
        <p:nvGrpSpPr>
          <p:cNvPr id="301" name="Google Shape;301;p53"/>
          <p:cNvGrpSpPr/>
          <p:nvPr/>
        </p:nvGrpSpPr>
        <p:grpSpPr>
          <a:xfrm>
            <a:off x="442609" y="4503797"/>
            <a:ext cx="1176022" cy="269166"/>
            <a:chOff x="442609" y="4503797"/>
            <a:chExt cx="1176022" cy="269166"/>
          </a:xfrm>
        </p:grpSpPr>
        <p:pic>
          <p:nvPicPr>
            <p:cNvPr id="302" name="Google Shape;302;p53"/>
            <p:cNvPicPr preferRelativeResize="0"/>
            <p:nvPr/>
          </p:nvPicPr>
          <p:blipFill rotWithShape="1">
            <a:blip r:embed="rId3">
              <a:alphaModFix/>
            </a:blip>
            <a:srcRect/>
            <a:stretch/>
          </p:blipFill>
          <p:spPr>
            <a:xfrm>
              <a:off x="712849" y="4529126"/>
              <a:ext cx="905782" cy="91518"/>
            </a:xfrm>
            <a:prstGeom prst="rect">
              <a:avLst/>
            </a:prstGeom>
            <a:noFill/>
            <a:ln>
              <a:noFill/>
            </a:ln>
          </p:spPr>
        </p:pic>
        <p:pic>
          <p:nvPicPr>
            <p:cNvPr id="303" name="Google Shape;303;p53"/>
            <p:cNvPicPr preferRelativeResize="0"/>
            <p:nvPr/>
          </p:nvPicPr>
          <p:blipFill rotWithShape="1">
            <a:blip r:embed="rId4">
              <a:alphaModFix/>
            </a:blip>
            <a:srcRect/>
            <a:stretch/>
          </p:blipFill>
          <p:spPr>
            <a:xfrm>
              <a:off x="712712" y="4655680"/>
              <a:ext cx="840328" cy="91893"/>
            </a:xfrm>
            <a:prstGeom prst="rect">
              <a:avLst/>
            </a:prstGeom>
            <a:noFill/>
            <a:ln>
              <a:noFill/>
            </a:ln>
          </p:spPr>
        </p:pic>
        <p:grpSp>
          <p:nvGrpSpPr>
            <p:cNvPr id="304" name="Google Shape;304;p53"/>
            <p:cNvGrpSpPr/>
            <p:nvPr/>
          </p:nvGrpSpPr>
          <p:grpSpPr>
            <a:xfrm>
              <a:off x="442609" y="4503797"/>
              <a:ext cx="180512" cy="269166"/>
              <a:chOff x="973124" y="9902793"/>
              <a:chExt cx="396875" cy="591833"/>
            </a:xfrm>
          </p:grpSpPr>
          <p:sp>
            <p:nvSpPr>
              <p:cNvPr id="305" name="Google Shape;305;p53"/>
              <p:cNvSpPr/>
              <p:nvPr/>
            </p:nvSpPr>
            <p:spPr>
              <a:xfrm>
                <a:off x="973124" y="9902806"/>
                <a:ext cx="396875" cy="591820"/>
              </a:xfrm>
              <a:custGeom>
                <a:avLst/>
                <a:gdLst/>
                <a:ahLst/>
                <a:cxnLst/>
                <a:rect l="l" t="t" r="r" b="b"/>
                <a:pathLst>
                  <a:path w="396875" h="591820" extrusionOk="0">
                    <a:moveTo>
                      <a:pt x="274015" y="353999"/>
                    </a:moveTo>
                    <a:lnTo>
                      <a:pt x="259816" y="312775"/>
                    </a:lnTo>
                    <a:lnTo>
                      <a:pt x="217766" y="287337"/>
                    </a:lnTo>
                    <a:lnTo>
                      <a:pt x="200253" y="285978"/>
                    </a:lnTo>
                    <a:lnTo>
                      <a:pt x="186258" y="287007"/>
                    </a:lnTo>
                    <a:lnTo>
                      <a:pt x="174523" y="289864"/>
                    </a:lnTo>
                    <a:lnTo>
                      <a:pt x="164541" y="294233"/>
                    </a:lnTo>
                    <a:lnTo>
                      <a:pt x="155816" y="299758"/>
                    </a:lnTo>
                    <a:lnTo>
                      <a:pt x="178371" y="258546"/>
                    </a:lnTo>
                    <a:lnTo>
                      <a:pt x="182841" y="231736"/>
                    </a:lnTo>
                    <a:lnTo>
                      <a:pt x="166484" y="207594"/>
                    </a:lnTo>
                    <a:lnTo>
                      <a:pt x="126542" y="174371"/>
                    </a:lnTo>
                    <a:lnTo>
                      <a:pt x="126771" y="338061"/>
                    </a:lnTo>
                    <a:lnTo>
                      <a:pt x="126504" y="381088"/>
                    </a:lnTo>
                    <a:lnTo>
                      <a:pt x="151498" y="443865"/>
                    </a:lnTo>
                    <a:lnTo>
                      <a:pt x="186893" y="461352"/>
                    </a:lnTo>
                    <a:lnTo>
                      <a:pt x="227914" y="457060"/>
                    </a:lnTo>
                    <a:lnTo>
                      <a:pt x="265023" y="421995"/>
                    </a:lnTo>
                    <a:lnTo>
                      <a:pt x="237528" y="433616"/>
                    </a:lnTo>
                    <a:lnTo>
                      <a:pt x="210870" y="436321"/>
                    </a:lnTo>
                    <a:lnTo>
                      <a:pt x="166712" y="411645"/>
                    </a:lnTo>
                    <a:lnTo>
                      <a:pt x="156044" y="376593"/>
                    </a:lnTo>
                    <a:lnTo>
                      <a:pt x="156718" y="362369"/>
                    </a:lnTo>
                    <a:lnTo>
                      <a:pt x="161124" y="345833"/>
                    </a:lnTo>
                    <a:lnTo>
                      <a:pt x="170370" y="332892"/>
                    </a:lnTo>
                    <a:lnTo>
                      <a:pt x="183413" y="324091"/>
                    </a:lnTo>
                    <a:lnTo>
                      <a:pt x="199186" y="319989"/>
                    </a:lnTo>
                    <a:lnTo>
                      <a:pt x="214833" y="320916"/>
                    </a:lnTo>
                    <a:lnTo>
                      <a:pt x="228803" y="326402"/>
                    </a:lnTo>
                    <a:lnTo>
                      <a:pt x="239115" y="337337"/>
                    </a:lnTo>
                    <a:lnTo>
                      <a:pt x="243814" y="354571"/>
                    </a:lnTo>
                    <a:lnTo>
                      <a:pt x="242049" y="365594"/>
                    </a:lnTo>
                    <a:lnTo>
                      <a:pt x="236372" y="375666"/>
                    </a:lnTo>
                    <a:lnTo>
                      <a:pt x="227330" y="382752"/>
                    </a:lnTo>
                    <a:lnTo>
                      <a:pt x="215468" y="384835"/>
                    </a:lnTo>
                    <a:lnTo>
                      <a:pt x="225818" y="374129"/>
                    </a:lnTo>
                    <a:lnTo>
                      <a:pt x="226009" y="364731"/>
                    </a:lnTo>
                    <a:lnTo>
                      <a:pt x="224637" y="354431"/>
                    </a:lnTo>
                    <a:lnTo>
                      <a:pt x="220268" y="346697"/>
                    </a:lnTo>
                    <a:lnTo>
                      <a:pt x="213156" y="341744"/>
                    </a:lnTo>
                    <a:lnTo>
                      <a:pt x="203555" y="339788"/>
                    </a:lnTo>
                    <a:lnTo>
                      <a:pt x="192570" y="342176"/>
                    </a:lnTo>
                    <a:lnTo>
                      <a:pt x="183832" y="348945"/>
                    </a:lnTo>
                    <a:lnTo>
                      <a:pt x="178041" y="359257"/>
                    </a:lnTo>
                    <a:lnTo>
                      <a:pt x="175907" y="372262"/>
                    </a:lnTo>
                    <a:lnTo>
                      <a:pt x="177825" y="385737"/>
                    </a:lnTo>
                    <a:lnTo>
                      <a:pt x="212394" y="413664"/>
                    </a:lnTo>
                    <a:lnTo>
                      <a:pt x="222656" y="414083"/>
                    </a:lnTo>
                    <a:lnTo>
                      <a:pt x="232956" y="412280"/>
                    </a:lnTo>
                    <a:lnTo>
                      <a:pt x="244195" y="408241"/>
                    </a:lnTo>
                    <a:lnTo>
                      <a:pt x="258165" y="398665"/>
                    </a:lnTo>
                    <a:lnTo>
                      <a:pt x="267385" y="386359"/>
                    </a:lnTo>
                    <a:lnTo>
                      <a:pt x="272453" y="371424"/>
                    </a:lnTo>
                    <a:lnTo>
                      <a:pt x="274015" y="353999"/>
                    </a:lnTo>
                    <a:close/>
                  </a:path>
                  <a:path w="396875" h="591820" extrusionOk="0">
                    <a:moveTo>
                      <a:pt x="396417" y="299770"/>
                    </a:moveTo>
                    <a:lnTo>
                      <a:pt x="283489" y="299770"/>
                    </a:lnTo>
                    <a:lnTo>
                      <a:pt x="283502" y="393128"/>
                    </a:lnTo>
                    <a:lnTo>
                      <a:pt x="279552" y="417055"/>
                    </a:lnTo>
                    <a:lnTo>
                      <a:pt x="265569" y="445185"/>
                    </a:lnTo>
                    <a:lnTo>
                      <a:pt x="238290" y="468579"/>
                    </a:lnTo>
                    <a:lnTo>
                      <a:pt x="194437" y="478358"/>
                    </a:lnTo>
                    <a:lnTo>
                      <a:pt x="161150" y="470776"/>
                    </a:lnTo>
                    <a:lnTo>
                      <a:pt x="135369" y="451040"/>
                    </a:lnTo>
                    <a:lnTo>
                      <a:pt x="118706" y="423659"/>
                    </a:lnTo>
                    <a:lnTo>
                      <a:pt x="112788" y="393128"/>
                    </a:lnTo>
                    <a:lnTo>
                      <a:pt x="112788" y="299770"/>
                    </a:lnTo>
                    <a:lnTo>
                      <a:pt x="0" y="299770"/>
                    </a:lnTo>
                    <a:lnTo>
                      <a:pt x="38" y="387654"/>
                    </a:lnTo>
                    <a:lnTo>
                      <a:pt x="812" y="430110"/>
                    </a:lnTo>
                    <a:lnTo>
                      <a:pt x="7213" y="481253"/>
                    </a:lnTo>
                    <a:lnTo>
                      <a:pt x="32232" y="527837"/>
                    </a:lnTo>
                    <a:lnTo>
                      <a:pt x="78803" y="566966"/>
                    </a:lnTo>
                    <a:lnTo>
                      <a:pt x="114655" y="581075"/>
                    </a:lnTo>
                    <a:lnTo>
                      <a:pt x="155130" y="589127"/>
                    </a:lnTo>
                    <a:lnTo>
                      <a:pt x="198221" y="591693"/>
                    </a:lnTo>
                    <a:lnTo>
                      <a:pt x="241300" y="589127"/>
                    </a:lnTo>
                    <a:lnTo>
                      <a:pt x="281762" y="581075"/>
                    </a:lnTo>
                    <a:lnTo>
                      <a:pt x="317614" y="566966"/>
                    </a:lnTo>
                    <a:lnTo>
                      <a:pt x="364172" y="527837"/>
                    </a:lnTo>
                    <a:lnTo>
                      <a:pt x="389204" y="481253"/>
                    </a:lnTo>
                    <a:lnTo>
                      <a:pt x="395617" y="430110"/>
                    </a:lnTo>
                    <a:lnTo>
                      <a:pt x="396417" y="365366"/>
                    </a:lnTo>
                    <a:lnTo>
                      <a:pt x="396417" y="299770"/>
                    </a:lnTo>
                    <a:close/>
                  </a:path>
                  <a:path w="396875" h="591820" extrusionOk="0">
                    <a:moveTo>
                      <a:pt x="396417" y="0"/>
                    </a:moveTo>
                    <a:lnTo>
                      <a:pt x="283502" y="0"/>
                    </a:lnTo>
                    <a:lnTo>
                      <a:pt x="283464" y="149123"/>
                    </a:lnTo>
                    <a:lnTo>
                      <a:pt x="113030" y="0"/>
                    </a:lnTo>
                    <a:lnTo>
                      <a:pt x="0" y="0"/>
                    </a:lnTo>
                    <a:lnTo>
                      <a:pt x="0" y="285978"/>
                    </a:lnTo>
                    <a:lnTo>
                      <a:pt x="112725" y="285978"/>
                    </a:lnTo>
                    <a:lnTo>
                      <a:pt x="112610" y="145135"/>
                    </a:lnTo>
                    <a:lnTo>
                      <a:pt x="283502" y="285978"/>
                    </a:lnTo>
                    <a:lnTo>
                      <a:pt x="396417" y="285978"/>
                    </a:lnTo>
                    <a:lnTo>
                      <a:pt x="396417" y="0"/>
                    </a:lnTo>
                    <a:close/>
                  </a:path>
                </a:pathLst>
              </a:custGeom>
              <a:solidFill>
                <a:srgbClr val="E4B555"/>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Arial"/>
                  <a:ea typeface="Arial"/>
                  <a:cs typeface="Arial"/>
                  <a:sym typeface="Arial"/>
                </a:endParaRPr>
              </a:p>
            </p:txBody>
          </p:sp>
          <p:pic>
            <p:nvPicPr>
              <p:cNvPr id="306" name="Google Shape;306;p53"/>
              <p:cNvPicPr preferRelativeResize="0"/>
              <p:nvPr/>
            </p:nvPicPr>
            <p:blipFill rotWithShape="1">
              <a:blip r:embed="rId5">
                <a:alphaModFix/>
              </a:blip>
              <a:srcRect/>
              <a:stretch/>
            </p:blipFill>
            <p:spPr>
              <a:xfrm>
                <a:off x="1102021" y="9902793"/>
                <a:ext cx="140760" cy="120038"/>
              </a:xfrm>
              <a:prstGeom prst="rect">
                <a:avLst/>
              </a:prstGeom>
              <a:noFill/>
              <a:ln>
                <a:noFill/>
              </a:ln>
            </p:spPr>
          </p:pic>
        </p:grpSp>
      </p:grpSp>
      <p:pic>
        <p:nvPicPr>
          <p:cNvPr id="307" name="Google Shape;307;p53"/>
          <p:cNvPicPr preferRelativeResize="0"/>
          <p:nvPr/>
        </p:nvPicPr>
        <p:blipFill rotWithShape="1">
          <a:blip r:embed="rId6">
            <a:alphaModFix/>
          </a:blip>
          <a:srcRect/>
          <a:stretch/>
        </p:blipFill>
        <p:spPr>
          <a:xfrm>
            <a:off x="1" y="0"/>
            <a:ext cx="9144000" cy="5143500"/>
          </a:xfrm>
          <a:prstGeom prst="rect">
            <a:avLst/>
          </a:prstGeom>
          <a:noFill/>
          <a:ln>
            <a:noFill/>
          </a:ln>
        </p:spPr>
      </p:pic>
      <p:sp>
        <p:nvSpPr>
          <p:cNvPr id="308" name="Google Shape;308;p53"/>
          <p:cNvSpPr/>
          <p:nvPr/>
        </p:nvSpPr>
        <p:spPr>
          <a:xfrm>
            <a:off x="1576657" y="312567"/>
            <a:ext cx="5686173"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ru" sz="2800" b="0" i="0" u="none" strike="noStrike" cap="none">
                <a:solidFill>
                  <a:srgbClr val="000000"/>
                </a:solidFill>
                <a:latin typeface="Times New Roman"/>
                <a:ea typeface="Times New Roman"/>
                <a:cs typeface="Times New Roman"/>
                <a:sym typeface="Times New Roman"/>
              </a:rPr>
              <a:t>Библиотека Назарбаев Университет</a:t>
            </a:r>
            <a:endParaRPr sz="28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pic>
        <p:nvPicPr>
          <p:cNvPr id="313" name="Google Shape;313;p54"/>
          <p:cNvPicPr preferRelativeResize="0"/>
          <p:nvPr/>
        </p:nvPicPr>
        <p:blipFill rotWithShape="1">
          <a:blip r:embed="rId3">
            <a:alphaModFix/>
          </a:blip>
          <a:srcRect/>
          <a:stretch/>
        </p:blipFill>
        <p:spPr>
          <a:xfrm>
            <a:off x="2074128" y="0"/>
            <a:ext cx="3637404" cy="4991100"/>
          </a:xfrm>
          <a:prstGeom prst="rect">
            <a:avLst/>
          </a:prstGeom>
          <a:noFill/>
          <a:ln>
            <a:noFill/>
          </a:ln>
        </p:spPr>
      </p:pic>
      <p:pic>
        <p:nvPicPr>
          <p:cNvPr id="314" name="Google Shape;314;p54"/>
          <p:cNvPicPr preferRelativeResize="0"/>
          <p:nvPr/>
        </p:nvPicPr>
        <p:blipFill rotWithShape="1">
          <a:blip r:embed="rId4">
            <a:alphaModFix/>
          </a:blip>
          <a:srcRect/>
          <a:stretch/>
        </p:blipFill>
        <p:spPr>
          <a:xfrm>
            <a:off x="5486400" y="-1"/>
            <a:ext cx="3686395" cy="5057775"/>
          </a:xfrm>
          <a:prstGeom prst="rect">
            <a:avLst/>
          </a:prstGeom>
          <a:noFill/>
          <a:ln>
            <a:noFill/>
          </a:ln>
        </p:spPr>
      </p:pic>
      <p:sp>
        <p:nvSpPr>
          <p:cNvPr id="315" name="Google Shape;315;p54"/>
          <p:cNvSpPr/>
          <p:nvPr/>
        </p:nvSpPr>
        <p:spPr>
          <a:xfrm>
            <a:off x="-108078" y="1857674"/>
            <a:ext cx="2547635"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ru" sz="1600" b="1" i="0" u="none" strike="noStrike" cap="none">
                <a:solidFill>
                  <a:srgbClr val="000000"/>
                </a:solidFill>
                <a:latin typeface="Times New Roman"/>
                <a:ea typeface="Times New Roman"/>
                <a:cs typeface="Times New Roman"/>
                <a:sym typeface="Times New Roman"/>
              </a:rPr>
              <a:t>Предложение о мероприятии в библиотеки НУ</a:t>
            </a:r>
            <a:endParaRPr sz="1600" b="1" i="0" u="none" strike="noStrike" cap="none">
              <a:solidFill>
                <a:srgbClr val="000000"/>
              </a:solidFill>
              <a:latin typeface="Times New Roman"/>
              <a:ea typeface="Times New Roman"/>
              <a:cs typeface="Times New Roman"/>
              <a:sym typeface="Times New Roman"/>
            </a:endParaRPr>
          </a:p>
        </p:txBody>
      </p:sp>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Google Shape;321;p55"/>
          <p:cNvPicPr preferRelativeResize="0"/>
          <p:nvPr/>
        </p:nvPicPr>
        <p:blipFill rotWithShape="1">
          <a:blip r:embed="rId3">
            <a:alphaModFix/>
          </a:blip>
          <a:srcRect/>
          <a:stretch/>
        </p:blipFill>
        <p:spPr>
          <a:xfrm>
            <a:off x="4000118" y="0"/>
            <a:ext cx="5143520" cy="5143139"/>
          </a:xfrm>
          <a:prstGeom prst="rect">
            <a:avLst/>
          </a:prstGeom>
          <a:noFill/>
          <a:ln>
            <a:noFill/>
          </a:ln>
        </p:spPr>
      </p:pic>
      <p:grpSp>
        <p:nvGrpSpPr>
          <p:cNvPr id="322" name="Google Shape;322;p55"/>
          <p:cNvGrpSpPr/>
          <p:nvPr/>
        </p:nvGrpSpPr>
        <p:grpSpPr>
          <a:xfrm>
            <a:off x="442609" y="4503797"/>
            <a:ext cx="1176022" cy="269166"/>
            <a:chOff x="442609" y="4503797"/>
            <a:chExt cx="1176022" cy="269166"/>
          </a:xfrm>
        </p:grpSpPr>
        <p:pic>
          <p:nvPicPr>
            <p:cNvPr id="323" name="Google Shape;323;p55"/>
            <p:cNvPicPr preferRelativeResize="0"/>
            <p:nvPr/>
          </p:nvPicPr>
          <p:blipFill rotWithShape="1">
            <a:blip r:embed="rId4">
              <a:alphaModFix/>
            </a:blip>
            <a:srcRect/>
            <a:stretch/>
          </p:blipFill>
          <p:spPr>
            <a:xfrm>
              <a:off x="712849" y="4529126"/>
              <a:ext cx="905782" cy="91518"/>
            </a:xfrm>
            <a:prstGeom prst="rect">
              <a:avLst/>
            </a:prstGeom>
            <a:noFill/>
            <a:ln>
              <a:noFill/>
            </a:ln>
          </p:spPr>
        </p:pic>
        <p:pic>
          <p:nvPicPr>
            <p:cNvPr id="324" name="Google Shape;324;p55"/>
            <p:cNvPicPr preferRelativeResize="0"/>
            <p:nvPr/>
          </p:nvPicPr>
          <p:blipFill rotWithShape="1">
            <a:blip r:embed="rId5">
              <a:alphaModFix/>
            </a:blip>
            <a:srcRect/>
            <a:stretch/>
          </p:blipFill>
          <p:spPr>
            <a:xfrm>
              <a:off x="712712" y="4655680"/>
              <a:ext cx="840328" cy="91893"/>
            </a:xfrm>
            <a:prstGeom prst="rect">
              <a:avLst/>
            </a:prstGeom>
            <a:noFill/>
            <a:ln>
              <a:noFill/>
            </a:ln>
          </p:spPr>
        </p:pic>
        <p:grpSp>
          <p:nvGrpSpPr>
            <p:cNvPr id="325" name="Google Shape;325;p55"/>
            <p:cNvGrpSpPr/>
            <p:nvPr/>
          </p:nvGrpSpPr>
          <p:grpSpPr>
            <a:xfrm>
              <a:off x="442609" y="4503797"/>
              <a:ext cx="180512" cy="269166"/>
              <a:chOff x="973124" y="9902793"/>
              <a:chExt cx="396875" cy="591833"/>
            </a:xfrm>
          </p:grpSpPr>
          <p:sp>
            <p:nvSpPr>
              <p:cNvPr id="326" name="Google Shape;326;p55"/>
              <p:cNvSpPr/>
              <p:nvPr/>
            </p:nvSpPr>
            <p:spPr>
              <a:xfrm>
                <a:off x="973124" y="9902806"/>
                <a:ext cx="396875" cy="591820"/>
              </a:xfrm>
              <a:custGeom>
                <a:avLst/>
                <a:gdLst/>
                <a:ahLst/>
                <a:cxnLst/>
                <a:rect l="l" t="t" r="r" b="b"/>
                <a:pathLst>
                  <a:path w="396875" h="591820" extrusionOk="0">
                    <a:moveTo>
                      <a:pt x="274015" y="353999"/>
                    </a:moveTo>
                    <a:lnTo>
                      <a:pt x="259816" y="312775"/>
                    </a:lnTo>
                    <a:lnTo>
                      <a:pt x="217766" y="287337"/>
                    </a:lnTo>
                    <a:lnTo>
                      <a:pt x="200253" y="285978"/>
                    </a:lnTo>
                    <a:lnTo>
                      <a:pt x="186258" y="287007"/>
                    </a:lnTo>
                    <a:lnTo>
                      <a:pt x="174523" y="289864"/>
                    </a:lnTo>
                    <a:lnTo>
                      <a:pt x="164541" y="294233"/>
                    </a:lnTo>
                    <a:lnTo>
                      <a:pt x="155816" y="299758"/>
                    </a:lnTo>
                    <a:lnTo>
                      <a:pt x="178371" y="258546"/>
                    </a:lnTo>
                    <a:lnTo>
                      <a:pt x="182841" y="231736"/>
                    </a:lnTo>
                    <a:lnTo>
                      <a:pt x="166484" y="207594"/>
                    </a:lnTo>
                    <a:lnTo>
                      <a:pt x="126542" y="174371"/>
                    </a:lnTo>
                    <a:lnTo>
                      <a:pt x="126771" y="338061"/>
                    </a:lnTo>
                    <a:lnTo>
                      <a:pt x="126504" y="381088"/>
                    </a:lnTo>
                    <a:lnTo>
                      <a:pt x="151498" y="443865"/>
                    </a:lnTo>
                    <a:lnTo>
                      <a:pt x="186893" y="461352"/>
                    </a:lnTo>
                    <a:lnTo>
                      <a:pt x="227914" y="457060"/>
                    </a:lnTo>
                    <a:lnTo>
                      <a:pt x="265023" y="421995"/>
                    </a:lnTo>
                    <a:lnTo>
                      <a:pt x="237528" y="433616"/>
                    </a:lnTo>
                    <a:lnTo>
                      <a:pt x="210870" y="436321"/>
                    </a:lnTo>
                    <a:lnTo>
                      <a:pt x="166712" y="411645"/>
                    </a:lnTo>
                    <a:lnTo>
                      <a:pt x="156044" y="376593"/>
                    </a:lnTo>
                    <a:lnTo>
                      <a:pt x="156718" y="362369"/>
                    </a:lnTo>
                    <a:lnTo>
                      <a:pt x="161124" y="345833"/>
                    </a:lnTo>
                    <a:lnTo>
                      <a:pt x="170370" y="332892"/>
                    </a:lnTo>
                    <a:lnTo>
                      <a:pt x="183413" y="324091"/>
                    </a:lnTo>
                    <a:lnTo>
                      <a:pt x="199186" y="319989"/>
                    </a:lnTo>
                    <a:lnTo>
                      <a:pt x="214833" y="320916"/>
                    </a:lnTo>
                    <a:lnTo>
                      <a:pt x="228803" y="326402"/>
                    </a:lnTo>
                    <a:lnTo>
                      <a:pt x="239115" y="337337"/>
                    </a:lnTo>
                    <a:lnTo>
                      <a:pt x="243814" y="354571"/>
                    </a:lnTo>
                    <a:lnTo>
                      <a:pt x="242049" y="365594"/>
                    </a:lnTo>
                    <a:lnTo>
                      <a:pt x="236372" y="375666"/>
                    </a:lnTo>
                    <a:lnTo>
                      <a:pt x="227330" y="382752"/>
                    </a:lnTo>
                    <a:lnTo>
                      <a:pt x="215468" y="384835"/>
                    </a:lnTo>
                    <a:lnTo>
                      <a:pt x="225818" y="374129"/>
                    </a:lnTo>
                    <a:lnTo>
                      <a:pt x="226009" y="364731"/>
                    </a:lnTo>
                    <a:lnTo>
                      <a:pt x="224637" y="354431"/>
                    </a:lnTo>
                    <a:lnTo>
                      <a:pt x="220268" y="346697"/>
                    </a:lnTo>
                    <a:lnTo>
                      <a:pt x="213156" y="341744"/>
                    </a:lnTo>
                    <a:lnTo>
                      <a:pt x="203555" y="339788"/>
                    </a:lnTo>
                    <a:lnTo>
                      <a:pt x="192570" y="342176"/>
                    </a:lnTo>
                    <a:lnTo>
                      <a:pt x="183832" y="348945"/>
                    </a:lnTo>
                    <a:lnTo>
                      <a:pt x="178041" y="359257"/>
                    </a:lnTo>
                    <a:lnTo>
                      <a:pt x="175907" y="372262"/>
                    </a:lnTo>
                    <a:lnTo>
                      <a:pt x="177825" y="385737"/>
                    </a:lnTo>
                    <a:lnTo>
                      <a:pt x="212394" y="413664"/>
                    </a:lnTo>
                    <a:lnTo>
                      <a:pt x="222656" y="414083"/>
                    </a:lnTo>
                    <a:lnTo>
                      <a:pt x="232956" y="412280"/>
                    </a:lnTo>
                    <a:lnTo>
                      <a:pt x="244195" y="408241"/>
                    </a:lnTo>
                    <a:lnTo>
                      <a:pt x="258165" y="398665"/>
                    </a:lnTo>
                    <a:lnTo>
                      <a:pt x="267385" y="386359"/>
                    </a:lnTo>
                    <a:lnTo>
                      <a:pt x="272453" y="371424"/>
                    </a:lnTo>
                    <a:lnTo>
                      <a:pt x="274015" y="353999"/>
                    </a:lnTo>
                    <a:close/>
                  </a:path>
                  <a:path w="396875" h="591820" extrusionOk="0">
                    <a:moveTo>
                      <a:pt x="396417" y="299770"/>
                    </a:moveTo>
                    <a:lnTo>
                      <a:pt x="283489" y="299770"/>
                    </a:lnTo>
                    <a:lnTo>
                      <a:pt x="283502" y="393128"/>
                    </a:lnTo>
                    <a:lnTo>
                      <a:pt x="279552" y="417055"/>
                    </a:lnTo>
                    <a:lnTo>
                      <a:pt x="265569" y="445185"/>
                    </a:lnTo>
                    <a:lnTo>
                      <a:pt x="238290" y="468579"/>
                    </a:lnTo>
                    <a:lnTo>
                      <a:pt x="194437" y="478358"/>
                    </a:lnTo>
                    <a:lnTo>
                      <a:pt x="161150" y="470776"/>
                    </a:lnTo>
                    <a:lnTo>
                      <a:pt x="135369" y="451040"/>
                    </a:lnTo>
                    <a:lnTo>
                      <a:pt x="118706" y="423659"/>
                    </a:lnTo>
                    <a:lnTo>
                      <a:pt x="112788" y="393128"/>
                    </a:lnTo>
                    <a:lnTo>
                      <a:pt x="112788" y="299770"/>
                    </a:lnTo>
                    <a:lnTo>
                      <a:pt x="0" y="299770"/>
                    </a:lnTo>
                    <a:lnTo>
                      <a:pt x="38" y="387654"/>
                    </a:lnTo>
                    <a:lnTo>
                      <a:pt x="812" y="430110"/>
                    </a:lnTo>
                    <a:lnTo>
                      <a:pt x="7213" y="481253"/>
                    </a:lnTo>
                    <a:lnTo>
                      <a:pt x="32232" y="527837"/>
                    </a:lnTo>
                    <a:lnTo>
                      <a:pt x="78803" y="566966"/>
                    </a:lnTo>
                    <a:lnTo>
                      <a:pt x="114655" y="581075"/>
                    </a:lnTo>
                    <a:lnTo>
                      <a:pt x="155130" y="589127"/>
                    </a:lnTo>
                    <a:lnTo>
                      <a:pt x="198221" y="591693"/>
                    </a:lnTo>
                    <a:lnTo>
                      <a:pt x="241300" y="589127"/>
                    </a:lnTo>
                    <a:lnTo>
                      <a:pt x="281762" y="581075"/>
                    </a:lnTo>
                    <a:lnTo>
                      <a:pt x="317614" y="566966"/>
                    </a:lnTo>
                    <a:lnTo>
                      <a:pt x="364172" y="527837"/>
                    </a:lnTo>
                    <a:lnTo>
                      <a:pt x="389204" y="481253"/>
                    </a:lnTo>
                    <a:lnTo>
                      <a:pt x="395617" y="430110"/>
                    </a:lnTo>
                    <a:lnTo>
                      <a:pt x="396417" y="365366"/>
                    </a:lnTo>
                    <a:lnTo>
                      <a:pt x="396417" y="299770"/>
                    </a:lnTo>
                    <a:close/>
                  </a:path>
                  <a:path w="396875" h="591820" extrusionOk="0">
                    <a:moveTo>
                      <a:pt x="396417" y="0"/>
                    </a:moveTo>
                    <a:lnTo>
                      <a:pt x="283502" y="0"/>
                    </a:lnTo>
                    <a:lnTo>
                      <a:pt x="283464" y="149123"/>
                    </a:lnTo>
                    <a:lnTo>
                      <a:pt x="113030" y="0"/>
                    </a:lnTo>
                    <a:lnTo>
                      <a:pt x="0" y="0"/>
                    </a:lnTo>
                    <a:lnTo>
                      <a:pt x="0" y="285978"/>
                    </a:lnTo>
                    <a:lnTo>
                      <a:pt x="112725" y="285978"/>
                    </a:lnTo>
                    <a:lnTo>
                      <a:pt x="112610" y="145135"/>
                    </a:lnTo>
                    <a:lnTo>
                      <a:pt x="283502" y="285978"/>
                    </a:lnTo>
                    <a:lnTo>
                      <a:pt x="396417" y="285978"/>
                    </a:lnTo>
                    <a:lnTo>
                      <a:pt x="396417" y="0"/>
                    </a:lnTo>
                    <a:close/>
                  </a:path>
                </a:pathLst>
              </a:custGeom>
              <a:solidFill>
                <a:srgbClr val="E4B555"/>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Arial"/>
                  <a:ea typeface="Arial"/>
                  <a:cs typeface="Arial"/>
                  <a:sym typeface="Arial"/>
                </a:endParaRPr>
              </a:p>
            </p:txBody>
          </p:sp>
          <p:pic>
            <p:nvPicPr>
              <p:cNvPr id="327" name="Google Shape;327;p55"/>
              <p:cNvPicPr preferRelativeResize="0"/>
              <p:nvPr/>
            </p:nvPicPr>
            <p:blipFill rotWithShape="1">
              <a:blip r:embed="rId6">
                <a:alphaModFix/>
              </a:blip>
              <a:srcRect/>
              <a:stretch/>
            </p:blipFill>
            <p:spPr>
              <a:xfrm>
                <a:off x="1102021" y="9902793"/>
                <a:ext cx="140760" cy="120038"/>
              </a:xfrm>
              <a:prstGeom prst="rect">
                <a:avLst/>
              </a:prstGeom>
              <a:noFill/>
              <a:ln>
                <a:noFill/>
              </a:ln>
            </p:spPr>
          </p:pic>
        </p:grpSp>
      </p:grpSp>
      <p:pic>
        <p:nvPicPr>
          <p:cNvPr id="328" name="Google Shape;328;p55"/>
          <p:cNvPicPr preferRelativeResize="0"/>
          <p:nvPr/>
        </p:nvPicPr>
        <p:blipFill rotWithShape="1">
          <a:blip r:embed="rId7">
            <a:alphaModFix/>
          </a:blip>
          <a:srcRect/>
          <a:stretch/>
        </p:blipFill>
        <p:spPr>
          <a:xfrm>
            <a:off x="5948979" y="2926078"/>
            <a:ext cx="3194659" cy="2217421"/>
          </a:xfrm>
          <a:prstGeom prst="rect">
            <a:avLst/>
          </a:prstGeom>
          <a:noFill/>
          <a:ln>
            <a:noFill/>
          </a:ln>
        </p:spPr>
      </p:pic>
      <p:pic>
        <p:nvPicPr>
          <p:cNvPr id="329" name="Google Shape;329;p55"/>
          <p:cNvPicPr preferRelativeResize="0"/>
          <p:nvPr/>
        </p:nvPicPr>
        <p:blipFill rotWithShape="1">
          <a:blip r:embed="rId8">
            <a:alphaModFix/>
          </a:blip>
          <a:srcRect/>
          <a:stretch/>
        </p:blipFill>
        <p:spPr>
          <a:xfrm>
            <a:off x="-1" y="2926080"/>
            <a:ext cx="3320239" cy="2217059"/>
          </a:xfrm>
          <a:prstGeom prst="rect">
            <a:avLst/>
          </a:prstGeom>
          <a:noFill/>
          <a:ln>
            <a:noFill/>
          </a:ln>
        </p:spPr>
      </p:pic>
      <p:pic>
        <p:nvPicPr>
          <p:cNvPr id="330" name="Google Shape;330;p55"/>
          <p:cNvPicPr preferRelativeResize="0"/>
          <p:nvPr/>
        </p:nvPicPr>
        <p:blipFill rotWithShape="1">
          <a:blip r:embed="rId9">
            <a:alphaModFix/>
          </a:blip>
          <a:srcRect/>
          <a:stretch/>
        </p:blipFill>
        <p:spPr>
          <a:xfrm rot="-5400000">
            <a:off x="3589017" y="2644950"/>
            <a:ext cx="2217421" cy="2779678"/>
          </a:xfrm>
          <a:prstGeom prst="rect">
            <a:avLst/>
          </a:prstGeom>
          <a:noFill/>
          <a:ln>
            <a:noFill/>
          </a:ln>
        </p:spPr>
      </p:pic>
      <p:sp>
        <p:nvSpPr>
          <p:cNvPr id="331" name="Google Shape;331;p55"/>
          <p:cNvSpPr txBox="1"/>
          <p:nvPr/>
        </p:nvSpPr>
        <p:spPr>
          <a:xfrm>
            <a:off x="-80861" y="-135637"/>
            <a:ext cx="9224499" cy="3200876"/>
          </a:xfrm>
          <a:prstGeom prst="rect">
            <a:avLst/>
          </a:prstGeom>
          <a:noFill/>
          <a:ln>
            <a:noFill/>
          </a:ln>
        </p:spPr>
        <p:txBody>
          <a:bodyPr spcFirstLastPara="1" wrap="square" lIns="91425" tIns="45700" rIns="91425" bIns="45700" anchor="ctr" anchorCtr="0">
            <a:spAutoFit/>
          </a:bodyPr>
          <a:lstStyle/>
          <a:p>
            <a:pPr marL="457200" marR="0" lvl="0" indent="-228600" algn="l" rtl="0">
              <a:lnSpc>
                <a:spcPct val="100000"/>
              </a:lnSpc>
              <a:spcBef>
                <a:spcPts val="0"/>
              </a:spcBef>
              <a:spcAft>
                <a:spcPts val="0"/>
              </a:spcAft>
              <a:buClr>
                <a:srgbClr val="000000"/>
              </a:buClr>
              <a:buSzPts val="600"/>
              <a:buFont typeface="Arial"/>
              <a:buNone/>
            </a:pPr>
            <a:endParaRPr sz="1600" b="0" i="0" u="none" strike="noStrike" cap="none">
              <a:solidFill>
                <a:schemeClr val="dk1"/>
              </a:solidFill>
              <a:latin typeface="Arial"/>
              <a:ea typeface="Arial"/>
              <a:cs typeface="Arial"/>
              <a:sym typeface="Arial"/>
            </a:endParaRPr>
          </a:p>
          <a:p>
            <a:pPr marL="228600" marR="0" lvl="0" indent="0" algn="l" rtl="0">
              <a:lnSpc>
                <a:spcPct val="100000"/>
              </a:lnSpc>
              <a:spcBef>
                <a:spcPts val="0"/>
              </a:spcBef>
              <a:spcAft>
                <a:spcPts val="0"/>
              </a:spcAft>
              <a:buClr>
                <a:srgbClr val="000000"/>
              </a:buClr>
              <a:buSzPts val="600"/>
              <a:buFont typeface="Arial"/>
              <a:buNone/>
            </a:pPr>
            <a:r>
              <a:rPr lang="ru" sz="1400" b="0" i="0" u="none" strike="noStrike" cap="none">
                <a:solidFill>
                  <a:schemeClr val="dk1"/>
                </a:solidFill>
                <a:latin typeface="Times New Roman"/>
                <a:ea typeface="Times New Roman"/>
                <a:cs typeface="Times New Roman"/>
                <a:sym typeface="Times New Roman"/>
              </a:rPr>
              <a:t/>
            </a:r>
            <a:br>
              <a:rPr lang="ru" sz="1400" b="0" i="0" u="none" strike="noStrike" cap="none">
                <a:solidFill>
                  <a:schemeClr val="dk1"/>
                </a:solidFill>
                <a:latin typeface="Times New Roman"/>
                <a:ea typeface="Times New Roman"/>
                <a:cs typeface="Times New Roman"/>
                <a:sym typeface="Times New Roman"/>
              </a:rPr>
            </a:br>
            <a:endParaRPr sz="1400" b="0" i="0" u="none" strike="noStrike" cap="none">
              <a:solidFill>
                <a:schemeClr val="dk1"/>
              </a:solidFill>
              <a:latin typeface="Times New Roman"/>
              <a:ea typeface="Times New Roman"/>
              <a:cs typeface="Times New Roman"/>
              <a:sym typeface="Times New Roman"/>
            </a:endParaRPr>
          </a:p>
          <a:p>
            <a:pPr marL="514350" marR="0" lvl="0" indent="-285750" algn="l" rtl="0">
              <a:lnSpc>
                <a:spcPct val="100000"/>
              </a:lnSpc>
              <a:spcBef>
                <a:spcPts val="0"/>
              </a:spcBef>
              <a:spcAft>
                <a:spcPts val="0"/>
              </a:spcAft>
              <a:buClr>
                <a:srgbClr val="000000"/>
              </a:buClr>
              <a:buSzPts val="600"/>
              <a:buFont typeface="Arial"/>
              <a:buChar char="•"/>
            </a:pPr>
            <a:r>
              <a:rPr lang="ru" sz="1400" b="0" i="0" u="none" strike="noStrike" cap="none">
                <a:solidFill>
                  <a:schemeClr val="dk1"/>
                </a:solidFill>
                <a:latin typeface="Times New Roman"/>
                <a:ea typeface="Times New Roman"/>
                <a:cs typeface="Times New Roman"/>
                <a:sym typeface="Times New Roman"/>
              </a:rPr>
              <a:t>Упражнение на «центрирование». Практика «погружения» в тело, особое дыхание.</a:t>
            </a:r>
            <a:br>
              <a:rPr lang="ru" sz="1400" b="0" i="0" u="none" strike="noStrike" cap="none">
                <a:solidFill>
                  <a:schemeClr val="dk1"/>
                </a:solidFill>
                <a:latin typeface="Times New Roman"/>
                <a:ea typeface="Times New Roman"/>
                <a:cs typeface="Times New Roman"/>
                <a:sym typeface="Times New Roman"/>
              </a:rPr>
            </a:br>
            <a:endParaRPr sz="1400" b="0" i="0" u="none" strike="noStrike" cap="none">
              <a:solidFill>
                <a:schemeClr val="dk1"/>
              </a:solidFill>
              <a:latin typeface="Times New Roman"/>
              <a:ea typeface="Times New Roman"/>
              <a:cs typeface="Times New Roman"/>
              <a:sym typeface="Times New Roman"/>
            </a:endParaRPr>
          </a:p>
          <a:p>
            <a:pPr marL="514350" marR="0" lvl="0" indent="-285750" algn="l" rtl="0">
              <a:lnSpc>
                <a:spcPct val="100000"/>
              </a:lnSpc>
              <a:spcBef>
                <a:spcPts val="0"/>
              </a:spcBef>
              <a:spcAft>
                <a:spcPts val="0"/>
              </a:spcAft>
              <a:buClr>
                <a:srgbClr val="000000"/>
              </a:buClr>
              <a:buSzPts val="600"/>
              <a:buFont typeface="Arial"/>
              <a:buChar char="•"/>
            </a:pPr>
            <a:r>
              <a:rPr lang="ru" sz="1400" b="0" i="0" u="none" strike="noStrike" cap="none">
                <a:solidFill>
                  <a:schemeClr val="dk1"/>
                </a:solidFill>
                <a:latin typeface="Times New Roman"/>
                <a:ea typeface="Times New Roman"/>
                <a:cs typeface="Times New Roman"/>
                <a:sym typeface="Times New Roman"/>
              </a:rPr>
              <a:t>Экспресс-метод нейрографической техники «Алгоритм снятия ограничений» для регуляции состояний практикующего.</a:t>
            </a:r>
            <a:endParaRPr sz="1400" b="0" i="0" u="none" strike="noStrike" cap="none">
              <a:solidFill>
                <a:schemeClr val="dk1"/>
              </a:solidFill>
              <a:latin typeface="Times New Roman"/>
              <a:ea typeface="Times New Roman"/>
              <a:cs typeface="Times New Roman"/>
              <a:sym typeface="Times New Roman"/>
            </a:endParaRPr>
          </a:p>
          <a:p>
            <a:pPr marL="228600" marR="0" lvl="0" indent="0" algn="l" rtl="0">
              <a:lnSpc>
                <a:spcPct val="100000"/>
              </a:lnSpc>
              <a:spcBef>
                <a:spcPts val="0"/>
              </a:spcBef>
              <a:spcAft>
                <a:spcPts val="0"/>
              </a:spcAft>
              <a:buClr>
                <a:srgbClr val="000000"/>
              </a:buClr>
              <a:buSzPts val="600"/>
              <a:buFont typeface="Arial"/>
              <a:buNone/>
            </a:pPr>
            <a:r>
              <a:rPr lang="ru" sz="1400" b="0" i="0" u="none" strike="noStrike" cap="none">
                <a:solidFill>
                  <a:schemeClr val="dk1"/>
                </a:solidFill>
                <a:latin typeface="Times New Roman"/>
                <a:ea typeface="Times New Roman"/>
                <a:cs typeface="Times New Roman"/>
                <a:sym typeface="Times New Roman"/>
              </a:rPr>
              <a:t> </a:t>
            </a:r>
            <a:endParaRPr/>
          </a:p>
          <a:p>
            <a:pPr marL="514350" marR="0" lvl="0" indent="-285750" algn="l" rtl="0">
              <a:lnSpc>
                <a:spcPct val="100000"/>
              </a:lnSpc>
              <a:spcBef>
                <a:spcPts val="0"/>
              </a:spcBef>
              <a:spcAft>
                <a:spcPts val="0"/>
              </a:spcAft>
              <a:buClr>
                <a:srgbClr val="000000"/>
              </a:buClr>
              <a:buSzPts val="600"/>
              <a:buFont typeface="Arial"/>
              <a:buChar char="•"/>
            </a:pPr>
            <a:r>
              <a:rPr lang="ru" sz="1400" b="0" i="0" u="none" strike="noStrike" cap="none">
                <a:solidFill>
                  <a:schemeClr val="dk1"/>
                </a:solidFill>
                <a:latin typeface="Times New Roman"/>
                <a:ea typeface="Times New Roman"/>
                <a:cs typeface="Times New Roman"/>
                <a:sym typeface="Times New Roman"/>
              </a:rPr>
              <a:t> Рисуем вместе. По результатам - обратная связь.</a:t>
            </a:r>
            <a:br>
              <a:rPr lang="ru" sz="1400" b="0" i="0" u="none" strike="noStrike" cap="none">
                <a:solidFill>
                  <a:schemeClr val="dk1"/>
                </a:solidFill>
                <a:latin typeface="Times New Roman"/>
                <a:ea typeface="Times New Roman"/>
                <a:cs typeface="Times New Roman"/>
                <a:sym typeface="Times New Roman"/>
              </a:rPr>
            </a:br>
            <a:endParaRPr sz="1400" b="0" i="0" u="none" strike="noStrike" cap="none">
              <a:solidFill>
                <a:schemeClr val="dk1"/>
              </a:solidFill>
              <a:latin typeface="Times New Roman"/>
              <a:ea typeface="Times New Roman"/>
              <a:cs typeface="Times New Roman"/>
              <a:sym typeface="Times New Roman"/>
            </a:endParaRPr>
          </a:p>
          <a:p>
            <a:pPr marL="514350" marR="0" lvl="0" indent="-285750" algn="l" rtl="0">
              <a:lnSpc>
                <a:spcPct val="100000"/>
              </a:lnSpc>
              <a:spcBef>
                <a:spcPts val="0"/>
              </a:spcBef>
              <a:spcAft>
                <a:spcPts val="0"/>
              </a:spcAft>
              <a:buClr>
                <a:srgbClr val="000000"/>
              </a:buClr>
              <a:buSzPts val="600"/>
              <a:buFont typeface="Arial"/>
              <a:buChar char="•"/>
            </a:pPr>
            <a:r>
              <a:rPr lang="ru" sz="1400" b="0" i="0" u="none" strike="noStrike" cap="none">
                <a:solidFill>
                  <a:schemeClr val="dk1"/>
                </a:solidFill>
                <a:latin typeface="Times New Roman"/>
                <a:ea typeface="Times New Roman"/>
                <a:cs typeface="Times New Roman"/>
                <a:sym typeface="Times New Roman"/>
              </a:rPr>
              <a:t>«Антистресс за 5 минут», рисуем круги (нейрографическая техника).</a:t>
            </a:r>
            <a:br>
              <a:rPr lang="ru" sz="1400" b="0" i="0" u="none" strike="noStrike" cap="none">
                <a:solidFill>
                  <a:schemeClr val="dk1"/>
                </a:solidFill>
                <a:latin typeface="Times New Roman"/>
                <a:ea typeface="Times New Roman"/>
                <a:cs typeface="Times New Roman"/>
                <a:sym typeface="Times New Roman"/>
              </a:rPr>
            </a:br>
            <a:endParaRPr sz="1400" b="0" i="0" u="none" strike="noStrike" cap="none">
              <a:solidFill>
                <a:schemeClr val="dk1"/>
              </a:solidFill>
              <a:latin typeface="Times New Roman"/>
              <a:ea typeface="Times New Roman"/>
              <a:cs typeface="Times New Roman"/>
              <a:sym typeface="Times New Roman"/>
            </a:endParaRPr>
          </a:p>
          <a:p>
            <a:pPr marL="514350" marR="0" lvl="0" indent="-285750" algn="l" rtl="0">
              <a:lnSpc>
                <a:spcPct val="100000"/>
              </a:lnSpc>
              <a:spcBef>
                <a:spcPts val="0"/>
              </a:spcBef>
              <a:spcAft>
                <a:spcPts val="0"/>
              </a:spcAft>
              <a:buClr>
                <a:srgbClr val="000000"/>
              </a:buClr>
              <a:buSzPts val="600"/>
              <a:buFont typeface="Arial"/>
              <a:buChar char="•"/>
            </a:pPr>
            <a:r>
              <a:rPr lang="ru" sz="1400" b="0" i="0" u="none" strike="noStrike" cap="none">
                <a:solidFill>
                  <a:schemeClr val="dk1"/>
                </a:solidFill>
                <a:latin typeface="Times New Roman"/>
                <a:ea typeface="Times New Roman"/>
                <a:cs typeface="Times New Roman"/>
                <a:sym typeface="Times New Roman"/>
              </a:rPr>
              <a:t>4 простых упражнения для регуляции состояний человека. Телесная практика.</a:t>
            </a:r>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332" name="Google Shape;332;p55"/>
          <p:cNvSpPr txBox="1">
            <a:spLocks noGrp="1"/>
          </p:cNvSpPr>
          <p:nvPr>
            <p:ph type="title"/>
          </p:nvPr>
        </p:nvSpPr>
        <p:spPr>
          <a:xfrm>
            <a:off x="-657113" y="106941"/>
            <a:ext cx="10515600" cy="1325563"/>
          </a:xfrm>
          <a:prstGeom prst="rect">
            <a:avLst/>
          </a:prstGeom>
          <a:noFill/>
          <a:ln>
            <a:noFill/>
          </a:ln>
        </p:spPr>
        <p:txBody>
          <a:bodyPr spcFirstLastPara="1" wrap="square" lIns="0" tIns="0" rIns="0" bIns="0" anchor="t" anchorCtr="0">
            <a:normAutofit/>
          </a:bodyPr>
          <a:lstStyle/>
          <a:p>
            <a:pPr marL="0" lvl="0" indent="0" algn="ctr" rtl="0">
              <a:lnSpc>
                <a:spcPct val="100000"/>
              </a:lnSpc>
              <a:spcBef>
                <a:spcPts val="0"/>
              </a:spcBef>
              <a:spcAft>
                <a:spcPts val="0"/>
              </a:spcAft>
              <a:buSzPts val="600"/>
              <a:buNone/>
            </a:pPr>
            <a:r>
              <a:rPr lang="ru" sz="2000" b="1">
                <a:solidFill>
                  <a:schemeClr val="dk1"/>
                </a:solidFill>
                <a:latin typeface="Times New Roman"/>
                <a:ea typeface="Times New Roman"/>
                <a:cs typeface="Times New Roman"/>
                <a:sym typeface="Times New Roman"/>
              </a:rPr>
              <a:t>В рамках недели “Stress Relif Week“ мастер класс по “Нейрографике”.</a:t>
            </a:r>
            <a:r>
              <a:rPr lang="ru" sz="2000" b="1">
                <a:latin typeface="Times New Roman"/>
                <a:ea typeface="Times New Roman"/>
                <a:cs typeface="Times New Roman"/>
                <a:sym typeface="Times New Roman"/>
              </a:rPr>
              <a:t/>
            </a:r>
            <a:br>
              <a:rPr lang="ru" sz="2000" b="1">
                <a:latin typeface="Times New Roman"/>
                <a:ea typeface="Times New Roman"/>
                <a:cs typeface="Times New Roman"/>
                <a:sym typeface="Times New Roman"/>
              </a:rPr>
            </a:br>
            <a:endParaRPr sz="2000" b="1">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Google Shape;337;p56"/>
          <p:cNvPicPr preferRelativeResize="0"/>
          <p:nvPr/>
        </p:nvPicPr>
        <p:blipFill rotWithShape="1">
          <a:blip r:embed="rId3">
            <a:alphaModFix/>
          </a:blip>
          <a:srcRect/>
          <a:stretch/>
        </p:blipFill>
        <p:spPr>
          <a:xfrm rot="5400000">
            <a:off x="4670679" y="670179"/>
            <a:ext cx="5143500" cy="3803142"/>
          </a:xfrm>
          <a:prstGeom prst="rect">
            <a:avLst/>
          </a:prstGeom>
          <a:noFill/>
          <a:ln>
            <a:noFill/>
          </a:ln>
        </p:spPr>
      </p:pic>
      <p:pic>
        <p:nvPicPr>
          <p:cNvPr id="338" name="Google Shape;338;p56"/>
          <p:cNvPicPr preferRelativeResize="0"/>
          <p:nvPr/>
        </p:nvPicPr>
        <p:blipFill rotWithShape="1">
          <a:blip r:embed="rId4">
            <a:alphaModFix/>
          </a:blip>
          <a:srcRect/>
          <a:stretch/>
        </p:blipFill>
        <p:spPr>
          <a:xfrm rot="5400000">
            <a:off x="990598" y="793242"/>
            <a:ext cx="5143501" cy="3557017"/>
          </a:xfrm>
          <a:prstGeom prst="rect">
            <a:avLst/>
          </a:prstGeom>
          <a:noFill/>
          <a:ln>
            <a:noFill/>
          </a:ln>
        </p:spPr>
      </p:pic>
      <p:sp>
        <p:nvSpPr>
          <p:cNvPr id="339" name="Google Shape;339;p56"/>
          <p:cNvSpPr txBox="1"/>
          <p:nvPr/>
        </p:nvSpPr>
        <p:spPr>
          <a:xfrm rot="5400000">
            <a:off x="-1038600" y="2223078"/>
            <a:ext cx="4172692" cy="36933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600"/>
              <a:buFont typeface="Arial"/>
              <a:buNone/>
            </a:pPr>
            <a:r>
              <a:rPr lang="ru" sz="2400" b="0" i="0" u="none" strike="noStrike" cap="none">
                <a:solidFill>
                  <a:srgbClr val="000000"/>
                </a:solidFill>
                <a:latin typeface="Times New Roman"/>
                <a:ea typeface="Times New Roman"/>
                <a:cs typeface="Times New Roman"/>
                <a:sym typeface="Times New Roman"/>
              </a:rPr>
              <a:t>УГОЛОК «PEP CORNER»</a:t>
            </a:r>
            <a:endParaRPr sz="2400" b="0" i="0" u="none" strike="noStrike" cap="none">
              <a:solidFill>
                <a:srgbClr val="000000"/>
              </a:solidFill>
              <a:latin typeface="Times New Roman"/>
              <a:ea typeface="Times New Roman"/>
              <a:cs typeface="Times New Roman"/>
              <a:sym typeface="Times New Roman"/>
            </a:endParaRPr>
          </a:p>
        </p:txBody>
      </p:sp>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57"/>
          <p:cNvSpPr txBox="1"/>
          <p:nvPr/>
        </p:nvSpPr>
        <p:spPr>
          <a:xfrm rot="5400000">
            <a:off x="-1061039" y="1915301"/>
            <a:ext cx="4172692" cy="984885"/>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600"/>
              <a:buFont typeface="Arial"/>
              <a:buNone/>
            </a:pPr>
            <a:r>
              <a:rPr lang="ru" sz="3200" b="0" i="0" u="none" strike="noStrike" cap="none">
                <a:solidFill>
                  <a:srgbClr val="000000"/>
                </a:solidFill>
                <a:latin typeface="Times New Roman"/>
                <a:ea typeface="Times New Roman"/>
                <a:cs typeface="Times New Roman"/>
                <a:sym typeface="Times New Roman"/>
              </a:rPr>
              <a:t>Стена аффирмации в библиотеке НУ</a:t>
            </a:r>
            <a:endParaRPr sz="3200" b="0" i="0" u="none" strike="noStrike" cap="none">
              <a:solidFill>
                <a:srgbClr val="000000"/>
              </a:solidFill>
              <a:latin typeface="Times New Roman"/>
              <a:ea typeface="Times New Roman"/>
              <a:cs typeface="Times New Roman"/>
              <a:sym typeface="Times New Roman"/>
            </a:endParaRPr>
          </a:p>
        </p:txBody>
      </p:sp>
      <p:pic>
        <p:nvPicPr>
          <p:cNvPr id="346" name="Google Shape;346;p57"/>
          <p:cNvPicPr preferRelativeResize="0"/>
          <p:nvPr/>
        </p:nvPicPr>
        <p:blipFill rotWithShape="1">
          <a:blip r:embed="rId3">
            <a:alphaModFix/>
          </a:blip>
          <a:srcRect/>
          <a:stretch/>
        </p:blipFill>
        <p:spPr>
          <a:xfrm>
            <a:off x="1847850" y="0"/>
            <a:ext cx="4025825" cy="5143500"/>
          </a:xfrm>
          <a:prstGeom prst="rect">
            <a:avLst/>
          </a:prstGeom>
          <a:noFill/>
          <a:ln>
            <a:noFill/>
          </a:ln>
        </p:spPr>
      </p:pic>
      <p:pic>
        <p:nvPicPr>
          <p:cNvPr id="347" name="Google Shape;347;p57"/>
          <p:cNvPicPr preferRelativeResize="0"/>
          <p:nvPr/>
        </p:nvPicPr>
        <p:blipFill rotWithShape="1">
          <a:blip r:embed="rId4">
            <a:alphaModFix/>
          </a:blip>
          <a:srcRect/>
          <a:stretch/>
        </p:blipFill>
        <p:spPr>
          <a:xfrm>
            <a:off x="5873675" y="0"/>
            <a:ext cx="3270325" cy="5143500"/>
          </a:xfrm>
          <a:prstGeom prst="rect">
            <a:avLst/>
          </a:prstGeom>
          <a:noFill/>
          <a:ln>
            <a:noFill/>
          </a:ln>
        </p:spPr>
      </p:pic>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58"/>
          <p:cNvSpPr txBox="1"/>
          <p:nvPr/>
        </p:nvSpPr>
        <p:spPr>
          <a:xfrm rot="5400000">
            <a:off x="-870811" y="2130744"/>
            <a:ext cx="4172692" cy="55399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600"/>
              <a:buFont typeface="Arial"/>
              <a:buNone/>
            </a:pPr>
            <a:r>
              <a:rPr lang="ru" sz="3600" b="0" i="0" u="none" strike="noStrike" cap="none">
                <a:solidFill>
                  <a:srgbClr val="000000"/>
                </a:solidFill>
                <a:latin typeface="Times New Roman"/>
                <a:ea typeface="Times New Roman"/>
                <a:cs typeface="Times New Roman"/>
                <a:sym typeface="Times New Roman"/>
              </a:rPr>
              <a:t>И г р ы</a:t>
            </a:r>
            <a:endParaRPr sz="3600" b="0" i="0" u="none" strike="noStrike" cap="none">
              <a:solidFill>
                <a:srgbClr val="000000"/>
              </a:solidFill>
              <a:latin typeface="Times New Roman"/>
              <a:ea typeface="Times New Roman"/>
              <a:cs typeface="Times New Roman"/>
              <a:sym typeface="Times New Roman"/>
            </a:endParaRPr>
          </a:p>
        </p:txBody>
      </p:sp>
      <p:pic>
        <p:nvPicPr>
          <p:cNvPr id="354" name="Google Shape;354;p58"/>
          <p:cNvPicPr preferRelativeResize="0"/>
          <p:nvPr/>
        </p:nvPicPr>
        <p:blipFill rotWithShape="1">
          <a:blip r:embed="rId3">
            <a:alphaModFix/>
          </a:blip>
          <a:srcRect/>
          <a:stretch/>
        </p:blipFill>
        <p:spPr>
          <a:xfrm>
            <a:off x="1812958" y="0"/>
            <a:ext cx="7331042" cy="5143500"/>
          </a:xfrm>
          <a:prstGeom prst="rect">
            <a:avLst/>
          </a:prstGeom>
          <a:noFill/>
          <a:ln>
            <a:noFill/>
          </a:ln>
        </p:spPr>
      </p:pic>
      <p:pic>
        <p:nvPicPr>
          <p:cNvPr id="5"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59"/>
          <p:cNvSpPr txBox="1"/>
          <p:nvPr/>
        </p:nvSpPr>
        <p:spPr>
          <a:xfrm>
            <a:off x="660925" y="225499"/>
            <a:ext cx="3334800" cy="74820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None/>
            </a:pPr>
            <a:r>
              <a:rPr lang="ru" sz="1800" b="1">
                <a:solidFill>
                  <a:schemeClr val="dk1"/>
                </a:solidFill>
                <a:latin typeface="Times New Roman"/>
                <a:ea typeface="Times New Roman"/>
                <a:cs typeface="Times New Roman"/>
                <a:sym typeface="Times New Roman"/>
              </a:rPr>
              <a:t>АСМР в библиотеке Назарбаев Университета</a:t>
            </a:r>
            <a:endParaRPr sz="2000" b="1" i="0" u="none" strike="noStrike" cap="none">
              <a:solidFill>
                <a:srgbClr val="000000"/>
              </a:solidFill>
              <a:latin typeface="Times New Roman"/>
              <a:ea typeface="Times New Roman"/>
              <a:cs typeface="Times New Roman"/>
              <a:sym typeface="Times New Roman"/>
            </a:endParaRPr>
          </a:p>
        </p:txBody>
      </p:sp>
      <p:pic>
        <p:nvPicPr>
          <p:cNvPr id="362" name="Google Shape;362;p59" descr="ASMR Library video created by Gulnur Ussenova and Lazzat Arystanova for Happy Study Week 2021 (November 22-26, 2021)&#10;#ASMR &#10;#NULibrary" title="ASMR in Nazarbayev University Library #ASMR #NULibrary">
            <a:hlinkClick r:id="rId3"/>
          </p:cNvPr>
          <p:cNvPicPr preferRelativeResize="0"/>
          <p:nvPr/>
        </p:nvPicPr>
        <p:blipFill>
          <a:blip r:embed="rId4">
            <a:alphaModFix/>
          </a:blip>
          <a:stretch>
            <a:fillRect/>
          </a:stretch>
        </p:blipFill>
        <p:spPr>
          <a:xfrm>
            <a:off x="4472600" y="1004775"/>
            <a:ext cx="4360900" cy="3354125"/>
          </a:xfrm>
          <a:prstGeom prst="rect">
            <a:avLst/>
          </a:prstGeom>
          <a:noFill/>
          <a:ln>
            <a:noFill/>
          </a:ln>
        </p:spPr>
      </p:pic>
      <p:sp>
        <p:nvSpPr>
          <p:cNvPr id="363" name="Google Shape;363;p59"/>
          <p:cNvSpPr txBox="1"/>
          <p:nvPr/>
        </p:nvSpPr>
        <p:spPr>
          <a:xfrm>
            <a:off x="384775" y="1076950"/>
            <a:ext cx="3887100" cy="31263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Clr>
                <a:schemeClr val="dk1"/>
              </a:buClr>
              <a:buSzPts val="1100"/>
              <a:buFont typeface="Arial"/>
              <a:buNone/>
            </a:pPr>
            <a:r>
              <a:rPr lang="ru" sz="1100">
                <a:solidFill>
                  <a:schemeClr val="dk1"/>
                </a:solidFill>
                <a:latin typeface="Times New Roman"/>
                <a:ea typeface="Times New Roman"/>
                <a:cs typeface="Times New Roman"/>
                <a:sym typeface="Times New Roman"/>
              </a:rPr>
              <a:t>АСМР(ASMR)-Автоно́мная сенсо́рная меридиона́льная реа́кция.</a:t>
            </a:r>
            <a:endParaRPr sz="1100">
              <a:solidFill>
                <a:schemeClr val="dk1"/>
              </a:solidFill>
              <a:latin typeface="Times New Roman"/>
              <a:ea typeface="Times New Roman"/>
              <a:cs typeface="Times New Roman"/>
              <a:sym typeface="Times New Roman"/>
            </a:endParaRPr>
          </a:p>
          <a:p>
            <a:pPr marL="0" lvl="0" indent="0" algn="just" rtl="0">
              <a:lnSpc>
                <a:spcPct val="115000"/>
              </a:lnSpc>
              <a:spcBef>
                <a:spcPts val="0"/>
              </a:spcBef>
              <a:spcAft>
                <a:spcPts val="0"/>
              </a:spcAft>
              <a:buClr>
                <a:schemeClr val="dk1"/>
              </a:buClr>
              <a:buSzPts val="1100"/>
              <a:buFont typeface="Arial"/>
              <a:buNone/>
            </a:pPr>
            <a:r>
              <a:rPr lang="ru" sz="1100">
                <a:solidFill>
                  <a:schemeClr val="dk1"/>
                </a:solidFill>
                <a:latin typeface="Times New Roman"/>
                <a:ea typeface="Times New Roman"/>
                <a:cs typeface="Times New Roman"/>
                <a:sym typeface="Times New Roman"/>
              </a:rPr>
              <a:t>Простыми словами </a:t>
            </a:r>
            <a:r>
              <a:rPr lang="ru" sz="1100" b="1">
                <a:solidFill>
                  <a:schemeClr val="dk1"/>
                </a:solidFill>
                <a:latin typeface="Times New Roman"/>
                <a:ea typeface="Times New Roman"/>
                <a:cs typeface="Times New Roman"/>
                <a:sym typeface="Times New Roman"/>
              </a:rPr>
              <a:t>АСМР</a:t>
            </a:r>
            <a:r>
              <a:rPr lang="ru" sz="1100">
                <a:solidFill>
                  <a:schemeClr val="dk1"/>
                </a:solidFill>
                <a:latin typeface="Times New Roman"/>
                <a:ea typeface="Times New Roman"/>
                <a:cs typeface="Times New Roman"/>
                <a:sym typeface="Times New Roman"/>
              </a:rPr>
              <a:t> — это приятная реакция человека в виде общей расслабленности и мурашек по коже, вызванная стимуляцией слуховых или зрительных органов чувств.</a:t>
            </a:r>
            <a:endParaRPr sz="1100">
              <a:solidFill>
                <a:schemeClr val="dk1"/>
              </a:solidFill>
              <a:latin typeface="Times New Roman"/>
              <a:ea typeface="Times New Roman"/>
              <a:cs typeface="Times New Roman"/>
              <a:sym typeface="Times New Roman"/>
            </a:endParaRPr>
          </a:p>
          <a:p>
            <a:pPr marL="0" lvl="0" indent="0" algn="just" rtl="0">
              <a:lnSpc>
                <a:spcPct val="115000"/>
              </a:lnSpc>
              <a:spcBef>
                <a:spcPts val="0"/>
              </a:spcBef>
              <a:spcAft>
                <a:spcPts val="0"/>
              </a:spcAft>
              <a:buClr>
                <a:schemeClr val="dk1"/>
              </a:buClr>
              <a:buSzPts val="1100"/>
              <a:buFont typeface="Arial"/>
              <a:buNone/>
            </a:pPr>
            <a:r>
              <a:rPr lang="ru" sz="1100" b="1">
                <a:solidFill>
                  <a:schemeClr val="dk1"/>
                </a:solidFill>
                <a:latin typeface="Times New Roman"/>
                <a:ea typeface="Times New Roman"/>
                <a:cs typeface="Times New Roman"/>
                <a:sym typeface="Times New Roman"/>
              </a:rPr>
              <a:t>АСМР видео</a:t>
            </a:r>
            <a:r>
              <a:rPr lang="ru" sz="1100">
                <a:solidFill>
                  <a:schemeClr val="dk1"/>
                </a:solidFill>
                <a:latin typeface="Times New Roman"/>
                <a:ea typeface="Times New Roman"/>
                <a:cs typeface="Times New Roman"/>
                <a:sym typeface="Times New Roman"/>
              </a:rPr>
              <a:t> — это видео ролик призванный задействовать те самые АСМР ощущения по средствам слуховых или зрительных образов.</a:t>
            </a:r>
            <a:endParaRPr sz="1100">
              <a:solidFill>
                <a:schemeClr val="dk1"/>
              </a:solidFill>
              <a:latin typeface="Times New Roman"/>
              <a:ea typeface="Times New Roman"/>
              <a:cs typeface="Times New Roman"/>
              <a:sym typeface="Times New Roman"/>
            </a:endParaRPr>
          </a:p>
          <a:p>
            <a:pPr marL="0" lvl="0" indent="0" algn="just" rtl="0">
              <a:lnSpc>
                <a:spcPct val="115000"/>
              </a:lnSpc>
              <a:spcBef>
                <a:spcPts val="0"/>
              </a:spcBef>
              <a:spcAft>
                <a:spcPts val="0"/>
              </a:spcAft>
              <a:buClr>
                <a:schemeClr val="dk1"/>
              </a:buClr>
              <a:buSzPts val="1100"/>
              <a:buFont typeface="Arial"/>
              <a:buNone/>
            </a:pPr>
            <a:r>
              <a:rPr lang="ru" sz="1100" b="1">
                <a:solidFill>
                  <a:schemeClr val="dk1"/>
                </a:solidFill>
                <a:latin typeface="Times New Roman"/>
                <a:ea typeface="Times New Roman"/>
                <a:cs typeface="Times New Roman"/>
                <a:sym typeface="Times New Roman"/>
              </a:rPr>
              <a:t>АСМР</a:t>
            </a:r>
            <a:r>
              <a:rPr lang="ru" sz="1100" b="1">
                <a:solidFill>
                  <a:schemeClr val="dk1"/>
                </a:solidFill>
                <a:uFill>
                  <a:noFill/>
                </a:uFill>
                <a:latin typeface="Times New Roman"/>
                <a:ea typeface="Times New Roman"/>
                <a:cs typeface="Times New Roman"/>
                <a:sym typeface="Times New Roman"/>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 </a:t>
            </a:r>
            <a:r>
              <a:rPr lang="ru" sz="1100" b="1" u="sng">
                <a:solidFill>
                  <a:schemeClr val="hlink"/>
                </a:solidFill>
                <a:latin typeface="Times New Roman"/>
                <a:ea typeface="Times New Roman"/>
                <a:cs typeface="Times New Roman"/>
                <a:sym typeface="Times New Roman"/>
                <a:hlinkClick r:id="rId5"/>
              </a:rPr>
              <a:t>триггеры</a:t>
            </a:r>
            <a:r>
              <a:rPr lang="ru" sz="1100">
                <a:solidFill>
                  <a:schemeClr val="dk1"/>
                </a:solidFill>
                <a:latin typeface="Times New Roman"/>
                <a:ea typeface="Times New Roman"/>
                <a:cs typeface="Times New Roman"/>
                <a:sym typeface="Times New Roman"/>
              </a:rPr>
              <a:t> — это действия позволяющие получить АСМР эффект намного быстрее. Постукивание по разным предметам, вождение кончиками пальцев по шершавой поверхности, перебирание кубиков, камушек, палочек или поглаживание своих рук, всё это будет считаться АСМР триггерами.</a:t>
            </a:r>
            <a:endParaRPr sz="11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Calibri"/>
              <a:ea typeface="Calibri"/>
              <a:cs typeface="Calibri"/>
              <a:sym typeface="Calibri"/>
            </a:endParaRPr>
          </a:p>
        </p:txBody>
      </p:sp>
      <p:pic>
        <p:nvPicPr>
          <p:cNvPr id="6" name="Google Shape;229;p45"/>
          <p:cNvPicPr preferRelativeResize="0"/>
          <p:nvPr/>
        </p:nvPicPr>
        <p:blipFill rotWithShape="1">
          <a:blip r:embed="rId6">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2"/>
                                        </p:tgtEl>
                                        <p:attrNameLst>
                                          <p:attrName>style.visibility</p:attrName>
                                        </p:attrNameLst>
                                      </p:cBhvr>
                                      <p:to>
                                        <p:strVal val="visible"/>
                                      </p:to>
                                    </p:set>
                                    <p:animEffect transition="in" filter="fade">
                                      <p:cBhvr>
                                        <p:cTn id="7" dur="1000"/>
                                        <p:tgtEl>
                                          <p:spTgt spid="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g19d08dfc25e_3_5"/>
          <p:cNvSpPr txBox="1"/>
          <p:nvPr/>
        </p:nvSpPr>
        <p:spPr>
          <a:xfrm>
            <a:off x="2559975" y="141325"/>
            <a:ext cx="3620100" cy="7188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ru" sz="1800">
                <a:solidFill>
                  <a:schemeClr val="dk1"/>
                </a:solidFill>
                <a:latin typeface="Times New Roman"/>
                <a:ea typeface="Times New Roman"/>
                <a:cs typeface="Times New Roman"/>
                <a:sym typeface="Times New Roman"/>
              </a:rPr>
              <a:t>Раскраска и рисования</a:t>
            </a:r>
            <a:endParaRPr sz="18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Calibri"/>
              <a:ea typeface="Calibri"/>
              <a:cs typeface="Calibri"/>
              <a:sym typeface="Calibri"/>
            </a:endParaRPr>
          </a:p>
        </p:txBody>
      </p:sp>
      <p:pic>
        <p:nvPicPr>
          <p:cNvPr id="369" name="Google Shape;369;g19d08dfc25e_3_5"/>
          <p:cNvPicPr preferRelativeResize="0"/>
          <p:nvPr/>
        </p:nvPicPr>
        <p:blipFill>
          <a:blip r:embed="rId3">
            <a:alphaModFix/>
          </a:blip>
          <a:stretch>
            <a:fillRect/>
          </a:stretch>
        </p:blipFill>
        <p:spPr>
          <a:xfrm>
            <a:off x="207400" y="1021875"/>
            <a:ext cx="2659125" cy="4098000"/>
          </a:xfrm>
          <a:prstGeom prst="rect">
            <a:avLst/>
          </a:prstGeom>
          <a:noFill/>
          <a:ln>
            <a:noFill/>
          </a:ln>
        </p:spPr>
      </p:pic>
      <p:pic>
        <p:nvPicPr>
          <p:cNvPr id="370" name="Google Shape;370;g19d08dfc25e_3_5"/>
          <p:cNvPicPr preferRelativeResize="0"/>
          <p:nvPr/>
        </p:nvPicPr>
        <p:blipFill>
          <a:blip r:embed="rId4">
            <a:alphaModFix/>
          </a:blip>
          <a:stretch>
            <a:fillRect/>
          </a:stretch>
        </p:blipFill>
        <p:spPr>
          <a:xfrm>
            <a:off x="2978900" y="991200"/>
            <a:ext cx="3225088" cy="4159376"/>
          </a:xfrm>
          <a:prstGeom prst="rect">
            <a:avLst/>
          </a:prstGeom>
          <a:noFill/>
          <a:ln>
            <a:noFill/>
          </a:ln>
        </p:spPr>
      </p:pic>
      <p:pic>
        <p:nvPicPr>
          <p:cNvPr id="371" name="Google Shape;371;g19d08dfc25e_3_5"/>
          <p:cNvPicPr preferRelativeResize="0"/>
          <p:nvPr/>
        </p:nvPicPr>
        <p:blipFill>
          <a:blip r:embed="rId5">
            <a:alphaModFix/>
          </a:blip>
          <a:stretch>
            <a:fillRect/>
          </a:stretch>
        </p:blipFill>
        <p:spPr>
          <a:xfrm>
            <a:off x="6269625" y="991200"/>
            <a:ext cx="2739975" cy="4098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g19d08dfc25e_3_16"/>
          <p:cNvSpPr txBox="1"/>
          <p:nvPr/>
        </p:nvSpPr>
        <p:spPr>
          <a:xfrm>
            <a:off x="1861100" y="290550"/>
            <a:ext cx="50493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sz="1800">
                <a:solidFill>
                  <a:schemeClr val="dk1"/>
                </a:solidFill>
                <a:latin typeface="Times New Roman"/>
                <a:ea typeface="Times New Roman"/>
                <a:cs typeface="Times New Roman"/>
                <a:sym typeface="Times New Roman"/>
              </a:rPr>
              <a:t>Настольные игры</a:t>
            </a:r>
            <a:endParaRPr sz="1800">
              <a:latin typeface="Times New Roman"/>
              <a:ea typeface="Times New Roman"/>
              <a:cs typeface="Times New Roman"/>
              <a:sym typeface="Times New Roman"/>
            </a:endParaRPr>
          </a:p>
        </p:txBody>
      </p:sp>
      <p:pic>
        <p:nvPicPr>
          <p:cNvPr id="377" name="Google Shape;377;g19d08dfc25e_3_16"/>
          <p:cNvPicPr preferRelativeResize="0"/>
          <p:nvPr/>
        </p:nvPicPr>
        <p:blipFill>
          <a:blip r:embed="rId3">
            <a:alphaModFix/>
          </a:blip>
          <a:stretch>
            <a:fillRect/>
          </a:stretch>
        </p:blipFill>
        <p:spPr>
          <a:xfrm>
            <a:off x="152400" y="1043250"/>
            <a:ext cx="2843556" cy="3947850"/>
          </a:xfrm>
          <a:prstGeom prst="rect">
            <a:avLst/>
          </a:prstGeom>
          <a:noFill/>
          <a:ln>
            <a:noFill/>
          </a:ln>
        </p:spPr>
      </p:pic>
      <p:pic>
        <p:nvPicPr>
          <p:cNvPr id="378" name="Google Shape;378;g19d08dfc25e_3_16"/>
          <p:cNvPicPr preferRelativeResize="0"/>
          <p:nvPr/>
        </p:nvPicPr>
        <p:blipFill>
          <a:blip r:embed="rId4">
            <a:alphaModFix/>
          </a:blip>
          <a:stretch>
            <a:fillRect/>
          </a:stretch>
        </p:blipFill>
        <p:spPr>
          <a:xfrm>
            <a:off x="3148356" y="1043250"/>
            <a:ext cx="3386501" cy="3947850"/>
          </a:xfrm>
          <a:prstGeom prst="rect">
            <a:avLst/>
          </a:prstGeom>
          <a:noFill/>
          <a:ln>
            <a:noFill/>
          </a:ln>
        </p:spPr>
      </p:pic>
      <p:pic>
        <p:nvPicPr>
          <p:cNvPr id="379" name="Google Shape;379;g19d08dfc25e_3_16"/>
          <p:cNvPicPr preferRelativeResize="0"/>
          <p:nvPr/>
        </p:nvPicPr>
        <p:blipFill>
          <a:blip r:embed="rId5">
            <a:alphaModFix/>
          </a:blip>
          <a:stretch>
            <a:fillRect/>
          </a:stretch>
        </p:blipFill>
        <p:spPr>
          <a:xfrm>
            <a:off x="6687250" y="1043250"/>
            <a:ext cx="2304350" cy="39478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g19d08dfc25e_3_24"/>
          <p:cNvSpPr txBox="1"/>
          <p:nvPr/>
        </p:nvSpPr>
        <p:spPr>
          <a:xfrm>
            <a:off x="2096650" y="149200"/>
            <a:ext cx="47037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sz="1800">
                <a:solidFill>
                  <a:schemeClr val="dk1"/>
                </a:solidFill>
                <a:latin typeface="Times New Roman"/>
                <a:ea typeface="Times New Roman"/>
                <a:cs typeface="Times New Roman"/>
                <a:sym typeface="Times New Roman"/>
              </a:rPr>
              <a:t>ДАРТС</a:t>
            </a:r>
            <a:endParaRPr sz="1800">
              <a:latin typeface="Times New Roman"/>
              <a:ea typeface="Times New Roman"/>
              <a:cs typeface="Times New Roman"/>
              <a:sym typeface="Times New Roman"/>
            </a:endParaRPr>
          </a:p>
        </p:txBody>
      </p:sp>
      <p:pic>
        <p:nvPicPr>
          <p:cNvPr id="385" name="Google Shape;385;g19d08dfc25e_3_24"/>
          <p:cNvPicPr preferRelativeResize="0"/>
          <p:nvPr/>
        </p:nvPicPr>
        <p:blipFill>
          <a:blip r:embed="rId3">
            <a:alphaModFix/>
          </a:blip>
          <a:stretch>
            <a:fillRect/>
          </a:stretch>
        </p:blipFill>
        <p:spPr>
          <a:xfrm>
            <a:off x="6675" y="705175"/>
            <a:ext cx="9144000" cy="44383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39"/>
          <p:cNvSpPr/>
          <p:nvPr/>
        </p:nvSpPr>
        <p:spPr>
          <a:xfrm>
            <a:off x="3101399" y="248250"/>
            <a:ext cx="20130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500" b="0" i="0" u="none" strike="noStrike" cap="none">
                <a:solidFill>
                  <a:srgbClr val="000000"/>
                </a:solidFill>
                <a:latin typeface="Arial"/>
                <a:ea typeface="Arial"/>
                <a:cs typeface="Arial"/>
                <a:sym typeface="Arial"/>
              </a:rPr>
              <a:t>Общие сведения </a:t>
            </a:r>
            <a:endParaRPr sz="1500" b="0" i="0" u="none" strike="noStrike" cap="none">
              <a:solidFill>
                <a:srgbClr val="000000"/>
              </a:solidFill>
              <a:latin typeface="Arial"/>
              <a:ea typeface="Arial"/>
              <a:cs typeface="Arial"/>
              <a:sym typeface="Arial"/>
            </a:endParaRPr>
          </a:p>
        </p:txBody>
      </p:sp>
      <p:sp>
        <p:nvSpPr>
          <p:cNvPr id="109" name="Google Shape;109;p39"/>
          <p:cNvSpPr/>
          <p:nvPr/>
        </p:nvSpPr>
        <p:spPr>
          <a:xfrm>
            <a:off x="606829" y="909414"/>
            <a:ext cx="7439890" cy="2893100"/>
          </a:xfrm>
          <a:prstGeom prst="rect">
            <a:avLst/>
          </a:prstGeom>
          <a:noFill/>
          <a:ln>
            <a:noFill/>
          </a:ln>
        </p:spPr>
        <p:txBody>
          <a:bodyPr spcFirstLastPara="1" wrap="square" lIns="91425" tIns="45700" rIns="91425" bIns="45700" anchor="t" anchorCtr="0">
            <a:spAutoFit/>
          </a:bodyPr>
          <a:lstStyle/>
          <a:p>
            <a:pPr marL="285750" marR="0" lvl="0" indent="-285750" algn="just" rtl="0">
              <a:lnSpc>
                <a:spcPct val="100000"/>
              </a:lnSpc>
              <a:spcBef>
                <a:spcPts val="0"/>
              </a:spcBef>
              <a:spcAft>
                <a:spcPts val="0"/>
              </a:spcAft>
              <a:buClr>
                <a:srgbClr val="000000"/>
              </a:buClr>
              <a:buSzPts val="1400"/>
              <a:buFont typeface="Noto Sans Symbols"/>
              <a:buChar char="⮚"/>
            </a:pPr>
            <a:r>
              <a:rPr lang="ru" i="0" u="none" strike="noStrike" cap="none">
                <a:solidFill>
                  <a:srgbClr val="000000"/>
                </a:solidFill>
                <a:latin typeface="Times New Roman"/>
                <a:ea typeface="Times New Roman"/>
                <a:cs typeface="Times New Roman"/>
                <a:sym typeface="Times New Roman"/>
              </a:rPr>
              <a:t>Во время стресса в организме вырабатывается гормон </a:t>
            </a:r>
            <a:r>
              <a:rPr lang="ru" b="1" i="0" u="none" strike="noStrike" cap="none">
                <a:solidFill>
                  <a:srgbClr val="000000"/>
                </a:solidFill>
                <a:latin typeface="Times New Roman"/>
                <a:ea typeface="Times New Roman"/>
                <a:cs typeface="Times New Roman"/>
                <a:sym typeface="Times New Roman"/>
              </a:rPr>
              <a:t>адреналин</a:t>
            </a:r>
            <a:r>
              <a:rPr lang="ru" i="0" u="none" strike="noStrike" cap="none">
                <a:solidFill>
                  <a:srgbClr val="000000"/>
                </a:solidFill>
                <a:latin typeface="Times New Roman"/>
                <a:ea typeface="Times New Roman"/>
                <a:cs typeface="Times New Roman"/>
                <a:sym typeface="Times New Roman"/>
              </a:rPr>
              <a:t>, который необходим для того, чтобы реагировать на опасность: он повышает способности организма к концентрации и придаёт сил.</a:t>
            </a:r>
            <a:endParaRPr>
              <a:latin typeface="Times New Roman"/>
              <a:ea typeface="Times New Roman"/>
              <a:cs typeface="Times New Roman"/>
              <a:sym typeface="Times New Roman"/>
            </a:endParaRPr>
          </a:p>
          <a:p>
            <a:pPr marL="285750" marR="0" lvl="0" indent="-285750" algn="just" rtl="0">
              <a:lnSpc>
                <a:spcPct val="100000"/>
              </a:lnSpc>
              <a:spcBef>
                <a:spcPts val="0"/>
              </a:spcBef>
              <a:spcAft>
                <a:spcPts val="0"/>
              </a:spcAft>
              <a:buClr>
                <a:srgbClr val="000000"/>
              </a:buClr>
              <a:buSzPts val="1400"/>
              <a:buFont typeface="Noto Sans Symbols"/>
              <a:buChar char="⮚"/>
            </a:pPr>
            <a:r>
              <a:rPr lang="ru" i="0" u="none" strike="noStrike" cap="none">
                <a:solidFill>
                  <a:srgbClr val="000000"/>
                </a:solidFill>
                <a:latin typeface="Times New Roman"/>
                <a:ea typeface="Times New Roman"/>
                <a:cs typeface="Times New Roman"/>
                <a:sym typeface="Times New Roman"/>
              </a:rPr>
              <a:t>В небольших количествах стресс является даже полезным: он выполняет роль мотивации, делая жизнь более насыщенной и эмоциональной. Эту функцию выполняет гормон </a:t>
            </a:r>
            <a:r>
              <a:rPr lang="ru" b="1" i="0" u="none" strike="noStrike" cap="none">
                <a:solidFill>
                  <a:srgbClr val="000000"/>
                </a:solidFill>
                <a:latin typeface="Times New Roman"/>
                <a:ea typeface="Times New Roman"/>
                <a:cs typeface="Times New Roman"/>
                <a:sym typeface="Times New Roman"/>
              </a:rPr>
              <a:t>кортизол</a:t>
            </a:r>
            <a:r>
              <a:rPr lang="ru" i="0" u="none" strike="noStrike" cap="none">
                <a:solidFill>
                  <a:srgbClr val="000000"/>
                </a:solidFill>
                <a:latin typeface="Times New Roman"/>
                <a:ea typeface="Times New Roman"/>
                <a:cs typeface="Times New Roman"/>
                <a:sym typeface="Times New Roman"/>
              </a:rPr>
              <a:t>.</a:t>
            </a:r>
            <a:endParaRPr i="0" u="none" strike="noStrike" cap="none">
              <a:solidFill>
                <a:srgbClr val="000000"/>
              </a:solidFill>
              <a:latin typeface="Times New Roman"/>
              <a:ea typeface="Times New Roman"/>
              <a:cs typeface="Times New Roman"/>
              <a:sym typeface="Times New Roman"/>
            </a:endParaRPr>
          </a:p>
          <a:p>
            <a:pPr marL="285750" marR="0" lvl="0" indent="-285750" algn="just" rtl="0">
              <a:lnSpc>
                <a:spcPct val="100000"/>
              </a:lnSpc>
              <a:spcBef>
                <a:spcPts val="0"/>
              </a:spcBef>
              <a:spcAft>
                <a:spcPts val="0"/>
              </a:spcAft>
              <a:buSzPts val="1400"/>
              <a:buChar char="⮚"/>
            </a:pPr>
            <a:r>
              <a:rPr lang="ru" b="1">
                <a:solidFill>
                  <a:schemeClr val="dk1"/>
                </a:solidFill>
                <a:latin typeface="Times New Roman"/>
                <a:ea typeface="Times New Roman"/>
                <a:cs typeface="Times New Roman"/>
                <a:sym typeface="Times New Roman"/>
              </a:rPr>
              <a:t>Норадреналин</a:t>
            </a:r>
            <a:r>
              <a:rPr lang="ru">
                <a:solidFill>
                  <a:schemeClr val="dk1"/>
                </a:solidFill>
                <a:latin typeface="Times New Roman"/>
                <a:ea typeface="Times New Roman"/>
                <a:cs typeface="Times New Roman"/>
                <a:sym typeface="Times New Roman"/>
              </a:rPr>
              <a:t> — это нейромедиатор бодрствования и принятия быстрых решений. Он активизируется при стрессе и в экстремальных ситуациях, участвует в реакции «бей или беги». </a:t>
            </a:r>
            <a:r>
              <a:rPr lang="ru" b="1">
                <a:solidFill>
                  <a:schemeClr val="dk1"/>
                </a:solidFill>
                <a:latin typeface="Times New Roman"/>
                <a:ea typeface="Times New Roman"/>
                <a:cs typeface="Times New Roman"/>
                <a:sym typeface="Times New Roman"/>
              </a:rPr>
              <a:t>Норадреналин</a:t>
            </a:r>
            <a:r>
              <a:rPr lang="ru">
                <a:solidFill>
                  <a:schemeClr val="dk1"/>
                </a:solidFill>
                <a:latin typeface="Times New Roman"/>
                <a:ea typeface="Times New Roman"/>
                <a:cs typeface="Times New Roman"/>
                <a:sym typeface="Times New Roman"/>
              </a:rPr>
              <a:t> вызывает прилив энергии, снижает чувство страха, повышает уровень агрессии.</a:t>
            </a:r>
            <a:endParaRPr>
              <a:latin typeface="Times New Roman"/>
              <a:ea typeface="Times New Roman"/>
              <a:cs typeface="Times New Roman"/>
              <a:sym typeface="Times New Roman"/>
            </a:endParaRPr>
          </a:p>
          <a:p>
            <a:pPr marL="285750" marR="0" lvl="0" indent="-285750" algn="just"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В случае, когда организм не может справиться со стрессом: мозг затуманивается, появляется неспособность принимать адекватные решения. </a:t>
            </a:r>
            <a:endParaRPr i="0" u="none" strike="noStrike" cap="none">
              <a:solidFill>
                <a:srgbClr val="000000"/>
              </a:solidFill>
              <a:latin typeface="Times New Roman"/>
              <a:ea typeface="Times New Roman"/>
              <a:cs typeface="Times New Roman"/>
              <a:sym typeface="Times New Roman"/>
            </a:endParaRPr>
          </a:p>
          <a:p>
            <a:pPr marL="285750" marR="0" lvl="0" indent="-285750" algn="just" rtl="0">
              <a:lnSpc>
                <a:spcPct val="100000"/>
              </a:lnSpc>
              <a:spcBef>
                <a:spcPts val="0"/>
              </a:spcBef>
              <a:spcAft>
                <a:spcPts val="0"/>
              </a:spcAft>
              <a:buClr>
                <a:srgbClr val="000000"/>
              </a:buClr>
              <a:buSzPts val="1400"/>
              <a:buFont typeface="Noto Sans Symbols"/>
              <a:buChar char="⮚"/>
            </a:pPr>
            <a:r>
              <a:rPr lang="ru" i="0" u="none" strike="noStrike" cap="none">
                <a:solidFill>
                  <a:srgbClr val="000000"/>
                </a:solidFill>
                <a:latin typeface="Times New Roman"/>
                <a:ea typeface="Times New Roman"/>
                <a:cs typeface="Times New Roman"/>
                <a:sym typeface="Times New Roman"/>
              </a:rPr>
              <a:t>При хроническом стрессе человек превращается в невротика.</a:t>
            </a:r>
            <a:r>
              <a:rPr lang="ru">
                <a:solidFill>
                  <a:schemeClr val="dk1"/>
                </a:solidFill>
              </a:rPr>
              <a:t>[</a:t>
            </a:r>
            <a:r>
              <a:rPr lang="ru" u="sng">
                <a:solidFill>
                  <a:schemeClr val="hlink"/>
                </a:solidFill>
                <a:hlinkClick r:id="rId3"/>
              </a:rPr>
              <a:t>1</a:t>
            </a:r>
            <a:r>
              <a:rPr lang="ru">
                <a:solidFill>
                  <a:schemeClr val="dk1"/>
                </a:solidFill>
              </a:rPr>
              <a: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p:txBody>
      </p:sp>
      <p:pic>
        <p:nvPicPr>
          <p:cNvPr id="6"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g19d08dfc25e_3_30"/>
          <p:cNvSpPr txBox="1"/>
          <p:nvPr/>
        </p:nvSpPr>
        <p:spPr>
          <a:xfrm>
            <a:off x="1625500" y="188475"/>
            <a:ext cx="60858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sz="1800">
                <a:solidFill>
                  <a:schemeClr val="dk1"/>
                </a:solidFill>
                <a:latin typeface="Times New Roman"/>
                <a:ea typeface="Times New Roman"/>
                <a:cs typeface="Times New Roman"/>
                <a:sym typeface="Times New Roman"/>
              </a:rPr>
              <a:t>Доска для записи эмоции от студентов во время экзаменов</a:t>
            </a:r>
            <a:endParaRPr sz="1800">
              <a:latin typeface="Times New Roman"/>
              <a:ea typeface="Times New Roman"/>
              <a:cs typeface="Times New Roman"/>
              <a:sym typeface="Times New Roman"/>
            </a:endParaRPr>
          </a:p>
        </p:txBody>
      </p:sp>
      <p:pic>
        <p:nvPicPr>
          <p:cNvPr id="391" name="Google Shape;391;g19d08dfc25e_3_30"/>
          <p:cNvPicPr preferRelativeResize="0"/>
          <p:nvPr/>
        </p:nvPicPr>
        <p:blipFill>
          <a:blip r:embed="rId3">
            <a:alphaModFix/>
          </a:blip>
          <a:stretch>
            <a:fillRect/>
          </a:stretch>
        </p:blipFill>
        <p:spPr>
          <a:xfrm>
            <a:off x="222700" y="981224"/>
            <a:ext cx="2810150" cy="3983325"/>
          </a:xfrm>
          <a:prstGeom prst="rect">
            <a:avLst/>
          </a:prstGeom>
          <a:noFill/>
          <a:ln>
            <a:noFill/>
          </a:ln>
        </p:spPr>
      </p:pic>
      <p:pic>
        <p:nvPicPr>
          <p:cNvPr id="392" name="Google Shape;392;g19d08dfc25e_3_30"/>
          <p:cNvPicPr preferRelativeResize="0"/>
          <p:nvPr/>
        </p:nvPicPr>
        <p:blipFill>
          <a:blip r:embed="rId4">
            <a:alphaModFix/>
          </a:blip>
          <a:stretch>
            <a:fillRect/>
          </a:stretch>
        </p:blipFill>
        <p:spPr>
          <a:xfrm>
            <a:off x="3150100" y="981225"/>
            <a:ext cx="2792150" cy="3983325"/>
          </a:xfrm>
          <a:prstGeom prst="rect">
            <a:avLst/>
          </a:prstGeom>
          <a:noFill/>
          <a:ln>
            <a:noFill/>
          </a:ln>
        </p:spPr>
      </p:pic>
      <p:pic>
        <p:nvPicPr>
          <p:cNvPr id="393" name="Google Shape;393;g19d08dfc25e_3_30"/>
          <p:cNvPicPr preferRelativeResize="0"/>
          <p:nvPr/>
        </p:nvPicPr>
        <p:blipFill>
          <a:blip r:embed="rId5">
            <a:alphaModFix/>
          </a:blip>
          <a:stretch>
            <a:fillRect/>
          </a:stretch>
        </p:blipFill>
        <p:spPr>
          <a:xfrm>
            <a:off x="6059500" y="981225"/>
            <a:ext cx="2932100" cy="398332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g19d08dfc25e_3_38"/>
          <p:cNvSpPr txBox="1"/>
          <p:nvPr/>
        </p:nvSpPr>
        <p:spPr>
          <a:xfrm>
            <a:off x="1923900" y="188475"/>
            <a:ext cx="46251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sz="1800">
                <a:solidFill>
                  <a:schemeClr val="dk1"/>
                </a:solidFill>
                <a:latin typeface="Times New Roman"/>
                <a:ea typeface="Times New Roman"/>
                <a:cs typeface="Times New Roman"/>
                <a:sym typeface="Times New Roman"/>
              </a:rPr>
              <a:t>Просмотр фильма</a:t>
            </a:r>
            <a:endParaRPr sz="1200">
              <a:latin typeface="Calibri"/>
              <a:ea typeface="Calibri"/>
              <a:cs typeface="Calibri"/>
              <a:sym typeface="Calibri"/>
            </a:endParaRPr>
          </a:p>
        </p:txBody>
      </p:sp>
      <p:pic>
        <p:nvPicPr>
          <p:cNvPr id="399" name="Google Shape;399;g19d08dfc25e_3_38"/>
          <p:cNvPicPr preferRelativeResize="0"/>
          <p:nvPr/>
        </p:nvPicPr>
        <p:blipFill>
          <a:blip r:embed="rId3">
            <a:alphaModFix/>
          </a:blip>
          <a:stretch>
            <a:fillRect/>
          </a:stretch>
        </p:blipFill>
        <p:spPr>
          <a:xfrm>
            <a:off x="152400" y="925875"/>
            <a:ext cx="4525950" cy="4065225"/>
          </a:xfrm>
          <a:prstGeom prst="rect">
            <a:avLst/>
          </a:prstGeom>
          <a:noFill/>
          <a:ln>
            <a:noFill/>
          </a:ln>
        </p:spPr>
      </p:pic>
      <p:pic>
        <p:nvPicPr>
          <p:cNvPr id="400" name="Google Shape;400;g19d08dfc25e_3_38"/>
          <p:cNvPicPr preferRelativeResize="0"/>
          <p:nvPr/>
        </p:nvPicPr>
        <p:blipFill>
          <a:blip r:embed="rId4">
            <a:alphaModFix/>
          </a:blip>
          <a:stretch>
            <a:fillRect/>
          </a:stretch>
        </p:blipFill>
        <p:spPr>
          <a:xfrm>
            <a:off x="4846450" y="925875"/>
            <a:ext cx="4160850" cy="406522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g19d08dfc25e_3_45"/>
          <p:cNvSpPr txBox="1"/>
          <p:nvPr/>
        </p:nvSpPr>
        <p:spPr>
          <a:xfrm>
            <a:off x="3117500" y="196325"/>
            <a:ext cx="28506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sz="1800">
                <a:solidFill>
                  <a:schemeClr val="dk1"/>
                </a:solidFill>
                <a:latin typeface="Times New Roman"/>
                <a:ea typeface="Times New Roman"/>
                <a:cs typeface="Times New Roman"/>
                <a:sym typeface="Times New Roman"/>
              </a:rPr>
              <a:t>Чайный уголок</a:t>
            </a:r>
            <a:endParaRPr sz="1800">
              <a:latin typeface="Times New Roman"/>
              <a:ea typeface="Times New Roman"/>
              <a:cs typeface="Times New Roman"/>
              <a:sym typeface="Times New Roman"/>
            </a:endParaRPr>
          </a:p>
        </p:txBody>
      </p:sp>
      <p:pic>
        <p:nvPicPr>
          <p:cNvPr id="406" name="Google Shape;406;g19d08dfc25e_3_45"/>
          <p:cNvPicPr preferRelativeResize="0"/>
          <p:nvPr/>
        </p:nvPicPr>
        <p:blipFill>
          <a:blip r:embed="rId3">
            <a:alphaModFix/>
          </a:blip>
          <a:stretch>
            <a:fillRect/>
          </a:stretch>
        </p:blipFill>
        <p:spPr>
          <a:xfrm>
            <a:off x="152400" y="841325"/>
            <a:ext cx="3076557" cy="4149775"/>
          </a:xfrm>
          <a:prstGeom prst="rect">
            <a:avLst/>
          </a:prstGeom>
          <a:noFill/>
          <a:ln>
            <a:noFill/>
          </a:ln>
        </p:spPr>
      </p:pic>
      <p:pic>
        <p:nvPicPr>
          <p:cNvPr id="407" name="Google Shape;407;g19d08dfc25e_3_45"/>
          <p:cNvPicPr preferRelativeResize="0"/>
          <p:nvPr/>
        </p:nvPicPr>
        <p:blipFill>
          <a:blip r:embed="rId4">
            <a:alphaModFix/>
          </a:blip>
          <a:stretch>
            <a:fillRect/>
          </a:stretch>
        </p:blipFill>
        <p:spPr>
          <a:xfrm>
            <a:off x="3381357" y="841325"/>
            <a:ext cx="2683044" cy="4149775"/>
          </a:xfrm>
          <a:prstGeom prst="rect">
            <a:avLst/>
          </a:prstGeom>
          <a:noFill/>
          <a:ln>
            <a:noFill/>
          </a:ln>
        </p:spPr>
      </p:pic>
      <p:pic>
        <p:nvPicPr>
          <p:cNvPr id="408" name="Google Shape;408;g19d08dfc25e_3_45"/>
          <p:cNvPicPr preferRelativeResize="0"/>
          <p:nvPr/>
        </p:nvPicPr>
        <p:blipFill>
          <a:blip r:embed="rId5">
            <a:alphaModFix/>
          </a:blip>
          <a:stretch>
            <a:fillRect/>
          </a:stretch>
        </p:blipFill>
        <p:spPr>
          <a:xfrm>
            <a:off x="6216800" y="841325"/>
            <a:ext cx="2774800" cy="414977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g19d08dfc25e_3_53"/>
          <p:cNvSpPr txBox="1"/>
          <p:nvPr/>
        </p:nvSpPr>
        <p:spPr>
          <a:xfrm rot="5400000">
            <a:off x="332902" y="2279250"/>
            <a:ext cx="14919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ru" sz="2600">
                <a:solidFill>
                  <a:schemeClr val="dk1"/>
                </a:solidFill>
                <a:latin typeface="Times New Roman"/>
                <a:ea typeface="Times New Roman"/>
                <a:cs typeface="Times New Roman"/>
                <a:sym typeface="Times New Roman"/>
              </a:rPr>
              <a:t>Йога</a:t>
            </a:r>
            <a:endParaRPr sz="2600">
              <a:latin typeface="Times New Roman"/>
              <a:ea typeface="Times New Roman"/>
              <a:cs typeface="Times New Roman"/>
              <a:sym typeface="Times New Roman"/>
            </a:endParaRPr>
          </a:p>
        </p:txBody>
      </p:sp>
      <p:pic>
        <p:nvPicPr>
          <p:cNvPr id="414" name="Google Shape;414;g19d08dfc25e_3_53"/>
          <p:cNvPicPr preferRelativeResize="0"/>
          <p:nvPr/>
        </p:nvPicPr>
        <p:blipFill>
          <a:blip r:embed="rId3">
            <a:alphaModFix/>
          </a:blip>
          <a:stretch>
            <a:fillRect/>
          </a:stretch>
        </p:blipFill>
        <p:spPr>
          <a:xfrm>
            <a:off x="1505762" y="215225"/>
            <a:ext cx="3645912" cy="4838700"/>
          </a:xfrm>
          <a:prstGeom prst="rect">
            <a:avLst/>
          </a:prstGeom>
          <a:noFill/>
          <a:ln>
            <a:noFill/>
          </a:ln>
        </p:spPr>
      </p:pic>
      <p:pic>
        <p:nvPicPr>
          <p:cNvPr id="415" name="Google Shape;415;g19d08dfc25e_3_53"/>
          <p:cNvPicPr preferRelativeResize="0"/>
          <p:nvPr/>
        </p:nvPicPr>
        <p:blipFill>
          <a:blip r:embed="rId4">
            <a:alphaModFix/>
          </a:blip>
          <a:stretch>
            <a:fillRect/>
          </a:stretch>
        </p:blipFill>
        <p:spPr>
          <a:xfrm>
            <a:off x="5304050" y="215225"/>
            <a:ext cx="3645925" cy="4838700"/>
          </a:xfrm>
          <a:prstGeom prst="rect">
            <a:avLst/>
          </a:prstGeom>
          <a:noFill/>
          <a:ln>
            <a:noFill/>
          </a:ln>
        </p:spPr>
      </p:pic>
      <p:pic>
        <p:nvPicPr>
          <p:cNvPr id="5"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g1a95a647bdf_0_14"/>
          <p:cNvSpPr txBox="1"/>
          <p:nvPr/>
        </p:nvSpPr>
        <p:spPr>
          <a:xfrm>
            <a:off x="2306675" y="147050"/>
            <a:ext cx="47142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a:latin typeface="Times New Roman"/>
                <a:ea typeface="Times New Roman"/>
                <a:cs typeface="Times New Roman"/>
                <a:sym typeface="Times New Roman"/>
              </a:rPr>
              <a:t>Отзывы от студентов</a:t>
            </a:r>
            <a:endParaRPr>
              <a:latin typeface="Times New Roman"/>
              <a:ea typeface="Times New Roman"/>
              <a:cs typeface="Times New Roman"/>
              <a:sym typeface="Times New Roman"/>
            </a:endParaRPr>
          </a:p>
        </p:txBody>
      </p:sp>
      <p:pic>
        <p:nvPicPr>
          <p:cNvPr id="421" name="Google Shape;421;g1a95a647bdf_0_14"/>
          <p:cNvPicPr preferRelativeResize="0"/>
          <p:nvPr/>
        </p:nvPicPr>
        <p:blipFill>
          <a:blip r:embed="rId3">
            <a:alphaModFix/>
          </a:blip>
          <a:stretch>
            <a:fillRect/>
          </a:stretch>
        </p:blipFill>
        <p:spPr>
          <a:xfrm>
            <a:off x="1524688" y="547250"/>
            <a:ext cx="3181350" cy="4184950"/>
          </a:xfrm>
          <a:prstGeom prst="rect">
            <a:avLst/>
          </a:prstGeom>
          <a:noFill/>
          <a:ln>
            <a:noFill/>
          </a:ln>
        </p:spPr>
      </p:pic>
      <p:pic>
        <p:nvPicPr>
          <p:cNvPr id="422" name="Google Shape;422;g1a95a647bdf_0_14"/>
          <p:cNvPicPr preferRelativeResize="0"/>
          <p:nvPr/>
        </p:nvPicPr>
        <p:blipFill>
          <a:blip r:embed="rId4">
            <a:alphaModFix/>
          </a:blip>
          <a:stretch>
            <a:fillRect/>
          </a:stretch>
        </p:blipFill>
        <p:spPr>
          <a:xfrm>
            <a:off x="5019925" y="547250"/>
            <a:ext cx="3107000" cy="4184950"/>
          </a:xfrm>
          <a:prstGeom prst="rect">
            <a:avLst/>
          </a:prstGeom>
          <a:noFill/>
          <a:ln>
            <a:noFill/>
          </a:ln>
        </p:spPr>
      </p:pic>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g19d08dfc25e_3_60"/>
          <p:cNvSpPr txBox="1"/>
          <p:nvPr/>
        </p:nvSpPr>
        <p:spPr>
          <a:xfrm>
            <a:off x="1743275" y="314100"/>
            <a:ext cx="5442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sz="1800">
                <a:latin typeface="Times New Roman"/>
                <a:ea typeface="Times New Roman"/>
                <a:cs typeface="Times New Roman"/>
                <a:sym typeface="Times New Roman"/>
              </a:rPr>
              <a:t>Эффективность пользователей</a:t>
            </a:r>
            <a:endParaRPr sz="1800">
              <a:latin typeface="Times New Roman"/>
              <a:ea typeface="Times New Roman"/>
              <a:cs typeface="Times New Roman"/>
              <a:sym typeface="Times New Roman"/>
            </a:endParaRPr>
          </a:p>
        </p:txBody>
      </p:sp>
      <p:pic>
        <p:nvPicPr>
          <p:cNvPr id="429" name="Google Shape;429;g19d08dfc25e_3_60"/>
          <p:cNvPicPr preferRelativeResize="0"/>
          <p:nvPr/>
        </p:nvPicPr>
        <p:blipFill>
          <a:blip r:embed="rId3">
            <a:alphaModFix/>
          </a:blip>
          <a:stretch>
            <a:fillRect/>
          </a:stretch>
        </p:blipFill>
        <p:spPr>
          <a:xfrm>
            <a:off x="1251025" y="806700"/>
            <a:ext cx="6641925" cy="4032000"/>
          </a:xfrm>
          <a:prstGeom prst="rect">
            <a:avLst/>
          </a:prstGeom>
          <a:noFill/>
          <a:ln>
            <a:noFill/>
          </a:ln>
        </p:spPr>
      </p:pic>
      <p:pic>
        <p:nvPicPr>
          <p:cNvPr id="5"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g1a95a647bdf_0_18"/>
          <p:cNvSpPr txBox="1"/>
          <p:nvPr/>
        </p:nvSpPr>
        <p:spPr>
          <a:xfrm>
            <a:off x="1782025" y="159125"/>
            <a:ext cx="5442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sz="1800">
                <a:latin typeface="Times New Roman"/>
                <a:ea typeface="Times New Roman"/>
                <a:cs typeface="Times New Roman"/>
                <a:sym typeface="Times New Roman"/>
              </a:rPr>
              <a:t>Эффективность пользователей</a:t>
            </a:r>
            <a:endParaRPr sz="1800">
              <a:latin typeface="Times New Roman"/>
              <a:ea typeface="Times New Roman"/>
              <a:cs typeface="Times New Roman"/>
              <a:sym typeface="Times New Roman"/>
            </a:endParaRPr>
          </a:p>
        </p:txBody>
      </p:sp>
      <p:pic>
        <p:nvPicPr>
          <p:cNvPr id="436" name="Google Shape;436;g1a95a647bdf_0_18"/>
          <p:cNvPicPr preferRelativeResize="0"/>
          <p:nvPr/>
        </p:nvPicPr>
        <p:blipFill>
          <a:blip r:embed="rId3">
            <a:alphaModFix/>
          </a:blip>
          <a:stretch>
            <a:fillRect/>
          </a:stretch>
        </p:blipFill>
        <p:spPr>
          <a:xfrm>
            <a:off x="459000" y="620825"/>
            <a:ext cx="8555353" cy="4031999"/>
          </a:xfrm>
          <a:prstGeom prst="rect">
            <a:avLst/>
          </a:prstGeom>
          <a:noFill/>
          <a:ln>
            <a:noFill/>
          </a:ln>
        </p:spPr>
      </p:pic>
      <p:pic>
        <p:nvPicPr>
          <p:cNvPr id="5"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g1a0affc2843_0_4"/>
          <p:cNvSpPr txBox="1"/>
          <p:nvPr/>
        </p:nvSpPr>
        <p:spPr>
          <a:xfrm>
            <a:off x="2202025" y="634025"/>
            <a:ext cx="3421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pic>
        <p:nvPicPr>
          <p:cNvPr id="443" name="Google Shape;443;g1a0affc2843_0_4"/>
          <p:cNvPicPr preferRelativeResize="0"/>
          <p:nvPr/>
        </p:nvPicPr>
        <p:blipFill>
          <a:blip r:embed="rId3">
            <a:alphaModFix/>
          </a:blip>
          <a:stretch>
            <a:fillRect/>
          </a:stretch>
        </p:blipFill>
        <p:spPr>
          <a:xfrm>
            <a:off x="1200850" y="748425"/>
            <a:ext cx="6703275" cy="3831225"/>
          </a:xfrm>
          <a:prstGeom prst="rect">
            <a:avLst/>
          </a:prstGeom>
          <a:noFill/>
          <a:ln>
            <a:noFill/>
          </a:ln>
        </p:spPr>
      </p:pic>
      <p:sp>
        <p:nvSpPr>
          <p:cNvPr id="444" name="Google Shape;444;g1a0affc2843_0_4"/>
          <p:cNvSpPr txBox="1"/>
          <p:nvPr/>
        </p:nvSpPr>
        <p:spPr>
          <a:xfrm>
            <a:off x="1743275" y="314100"/>
            <a:ext cx="54420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sz="1800">
                <a:latin typeface="Times New Roman"/>
                <a:ea typeface="Times New Roman"/>
                <a:cs typeface="Times New Roman"/>
                <a:sym typeface="Times New Roman"/>
              </a:rPr>
              <a:t>Эффективность пользователей</a:t>
            </a:r>
            <a:endParaRPr sz="1800">
              <a:latin typeface="Times New Roman"/>
              <a:ea typeface="Times New Roman"/>
              <a:cs typeface="Times New Roman"/>
              <a:sym typeface="Times New Roman"/>
            </a:endParaRPr>
          </a:p>
        </p:txBody>
      </p:sp>
      <p:pic>
        <p:nvPicPr>
          <p:cNvPr id="6"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grpSp>
        <p:nvGrpSpPr>
          <p:cNvPr id="450" name="Google Shape;450;p60"/>
          <p:cNvGrpSpPr/>
          <p:nvPr/>
        </p:nvGrpSpPr>
        <p:grpSpPr>
          <a:xfrm>
            <a:off x="442609" y="4503797"/>
            <a:ext cx="1176022" cy="269166"/>
            <a:chOff x="442609" y="4503797"/>
            <a:chExt cx="1176022" cy="269166"/>
          </a:xfrm>
        </p:grpSpPr>
        <p:pic>
          <p:nvPicPr>
            <p:cNvPr id="451" name="Google Shape;451;p60"/>
            <p:cNvPicPr preferRelativeResize="0"/>
            <p:nvPr/>
          </p:nvPicPr>
          <p:blipFill rotWithShape="1">
            <a:blip r:embed="rId3">
              <a:alphaModFix/>
            </a:blip>
            <a:srcRect/>
            <a:stretch/>
          </p:blipFill>
          <p:spPr>
            <a:xfrm>
              <a:off x="712849" y="4529126"/>
              <a:ext cx="905782" cy="91518"/>
            </a:xfrm>
            <a:prstGeom prst="rect">
              <a:avLst/>
            </a:prstGeom>
            <a:noFill/>
            <a:ln>
              <a:noFill/>
            </a:ln>
          </p:spPr>
        </p:pic>
        <p:pic>
          <p:nvPicPr>
            <p:cNvPr id="452" name="Google Shape;452;p60"/>
            <p:cNvPicPr preferRelativeResize="0"/>
            <p:nvPr/>
          </p:nvPicPr>
          <p:blipFill rotWithShape="1">
            <a:blip r:embed="rId4">
              <a:alphaModFix/>
            </a:blip>
            <a:srcRect/>
            <a:stretch/>
          </p:blipFill>
          <p:spPr>
            <a:xfrm>
              <a:off x="712712" y="4655680"/>
              <a:ext cx="840328" cy="91893"/>
            </a:xfrm>
            <a:prstGeom prst="rect">
              <a:avLst/>
            </a:prstGeom>
            <a:noFill/>
            <a:ln>
              <a:noFill/>
            </a:ln>
          </p:spPr>
        </p:pic>
        <p:grpSp>
          <p:nvGrpSpPr>
            <p:cNvPr id="453" name="Google Shape;453;p60"/>
            <p:cNvGrpSpPr/>
            <p:nvPr/>
          </p:nvGrpSpPr>
          <p:grpSpPr>
            <a:xfrm>
              <a:off x="442609" y="4503797"/>
              <a:ext cx="180512" cy="269166"/>
              <a:chOff x="973124" y="9902793"/>
              <a:chExt cx="396875" cy="591833"/>
            </a:xfrm>
          </p:grpSpPr>
          <p:sp>
            <p:nvSpPr>
              <p:cNvPr id="454" name="Google Shape;454;p60"/>
              <p:cNvSpPr/>
              <p:nvPr/>
            </p:nvSpPr>
            <p:spPr>
              <a:xfrm>
                <a:off x="973124" y="9902806"/>
                <a:ext cx="396875" cy="591820"/>
              </a:xfrm>
              <a:custGeom>
                <a:avLst/>
                <a:gdLst/>
                <a:ahLst/>
                <a:cxnLst/>
                <a:rect l="l" t="t" r="r" b="b"/>
                <a:pathLst>
                  <a:path w="396875" h="591820" extrusionOk="0">
                    <a:moveTo>
                      <a:pt x="274015" y="353999"/>
                    </a:moveTo>
                    <a:lnTo>
                      <a:pt x="259816" y="312775"/>
                    </a:lnTo>
                    <a:lnTo>
                      <a:pt x="217766" y="287337"/>
                    </a:lnTo>
                    <a:lnTo>
                      <a:pt x="200253" y="285978"/>
                    </a:lnTo>
                    <a:lnTo>
                      <a:pt x="186258" y="287007"/>
                    </a:lnTo>
                    <a:lnTo>
                      <a:pt x="174523" y="289864"/>
                    </a:lnTo>
                    <a:lnTo>
                      <a:pt x="164541" y="294233"/>
                    </a:lnTo>
                    <a:lnTo>
                      <a:pt x="155816" y="299758"/>
                    </a:lnTo>
                    <a:lnTo>
                      <a:pt x="178371" y="258546"/>
                    </a:lnTo>
                    <a:lnTo>
                      <a:pt x="182841" y="231736"/>
                    </a:lnTo>
                    <a:lnTo>
                      <a:pt x="166484" y="207594"/>
                    </a:lnTo>
                    <a:lnTo>
                      <a:pt x="126542" y="174371"/>
                    </a:lnTo>
                    <a:lnTo>
                      <a:pt x="126771" y="338061"/>
                    </a:lnTo>
                    <a:lnTo>
                      <a:pt x="126504" y="381088"/>
                    </a:lnTo>
                    <a:lnTo>
                      <a:pt x="151498" y="443865"/>
                    </a:lnTo>
                    <a:lnTo>
                      <a:pt x="186893" y="461352"/>
                    </a:lnTo>
                    <a:lnTo>
                      <a:pt x="227914" y="457060"/>
                    </a:lnTo>
                    <a:lnTo>
                      <a:pt x="265023" y="421995"/>
                    </a:lnTo>
                    <a:lnTo>
                      <a:pt x="237528" y="433616"/>
                    </a:lnTo>
                    <a:lnTo>
                      <a:pt x="210870" y="436321"/>
                    </a:lnTo>
                    <a:lnTo>
                      <a:pt x="166712" y="411645"/>
                    </a:lnTo>
                    <a:lnTo>
                      <a:pt x="156044" y="376593"/>
                    </a:lnTo>
                    <a:lnTo>
                      <a:pt x="156718" y="362369"/>
                    </a:lnTo>
                    <a:lnTo>
                      <a:pt x="161124" y="345833"/>
                    </a:lnTo>
                    <a:lnTo>
                      <a:pt x="170370" y="332892"/>
                    </a:lnTo>
                    <a:lnTo>
                      <a:pt x="183413" y="324091"/>
                    </a:lnTo>
                    <a:lnTo>
                      <a:pt x="199186" y="319989"/>
                    </a:lnTo>
                    <a:lnTo>
                      <a:pt x="214833" y="320916"/>
                    </a:lnTo>
                    <a:lnTo>
                      <a:pt x="228803" y="326402"/>
                    </a:lnTo>
                    <a:lnTo>
                      <a:pt x="239115" y="337337"/>
                    </a:lnTo>
                    <a:lnTo>
                      <a:pt x="243814" y="354571"/>
                    </a:lnTo>
                    <a:lnTo>
                      <a:pt x="242049" y="365594"/>
                    </a:lnTo>
                    <a:lnTo>
                      <a:pt x="236372" y="375666"/>
                    </a:lnTo>
                    <a:lnTo>
                      <a:pt x="227330" y="382752"/>
                    </a:lnTo>
                    <a:lnTo>
                      <a:pt x="215468" y="384835"/>
                    </a:lnTo>
                    <a:lnTo>
                      <a:pt x="225818" y="374129"/>
                    </a:lnTo>
                    <a:lnTo>
                      <a:pt x="226009" y="364731"/>
                    </a:lnTo>
                    <a:lnTo>
                      <a:pt x="224637" y="354431"/>
                    </a:lnTo>
                    <a:lnTo>
                      <a:pt x="220268" y="346697"/>
                    </a:lnTo>
                    <a:lnTo>
                      <a:pt x="213156" y="341744"/>
                    </a:lnTo>
                    <a:lnTo>
                      <a:pt x="203555" y="339788"/>
                    </a:lnTo>
                    <a:lnTo>
                      <a:pt x="192570" y="342176"/>
                    </a:lnTo>
                    <a:lnTo>
                      <a:pt x="183832" y="348945"/>
                    </a:lnTo>
                    <a:lnTo>
                      <a:pt x="178041" y="359257"/>
                    </a:lnTo>
                    <a:lnTo>
                      <a:pt x="175907" y="372262"/>
                    </a:lnTo>
                    <a:lnTo>
                      <a:pt x="177825" y="385737"/>
                    </a:lnTo>
                    <a:lnTo>
                      <a:pt x="212394" y="413664"/>
                    </a:lnTo>
                    <a:lnTo>
                      <a:pt x="222656" y="414083"/>
                    </a:lnTo>
                    <a:lnTo>
                      <a:pt x="232956" y="412280"/>
                    </a:lnTo>
                    <a:lnTo>
                      <a:pt x="244195" y="408241"/>
                    </a:lnTo>
                    <a:lnTo>
                      <a:pt x="258165" y="398665"/>
                    </a:lnTo>
                    <a:lnTo>
                      <a:pt x="267385" y="386359"/>
                    </a:lnTo>
                    <a:lnTo>
                      <a:pt x="272453" y="371424"/>
                    </a:lnTo>
                    <a:lnTo>
                      <a:pt x="274015" y="353999"/>
                    </a:lnTo>
                    <a:close/>
                  </a:path>
                  <a:path w="396875" h="591820" extrusionOk="0">
                    <a:moveTo>
                      <a:pt x="396417" y="299770"/>
                    </a:moveTo>
                    <a:lnTo>
                      <a:pt x="283489" y="299770"/>
                    </a:lnTo>
                    <a:lnTo>
                      <a:pt x="283502" y="393128"/>
                    </a:lnTo>
                    <a:lnTo>
                      <a:pt x="279552" y="417055"/>
                    </a:lnTo>
                    <a:lnTo>
                      <a:pt x="265569" y="445185"/>
                    </a:lnTo>
                    <a:lnTo>
                      <a:pt x="238290" y="468579"/>
                    </a:lnTo>
                    <a:lnTo>
                      <a:pt x="194437" y="478358"/>
                    </a:lnTo>
                    <a:lnTo>
                      <a:pt x="161150" y="470776"/>
                    </a:lnTo>
                    <a:lnTo>
                      <a:pt x="135369" y="451040"/>
                    </a:lnTo>
                    <a:lnTo>
                      <a:pt x="118706" y="423659"/>
                    </a:lnTo>
                    <a:lnTo>
                      <a:pt x="112788" y="393128"/>
                    </a:lnTo>
                    <a:lnTo>
                      <a:pt x="112788" y="299770"/>
                    </a:lnTo>
                    <a:lnTo>
                      <a:pt x="0" y="299770"/>
                    </a:lnTo>
                    <a:lnTo>
                      <a:pt x="38" y="387654"/>
                    </a:lnTo>
                    <a:lnTo>
                      <a:pt x="812" y="430110"/>
                    </a:lnTo>
                    <a:lnTo>
                      <a:pt x="7213" y="481253"/>
                    </a:lnTo>
                    <a:lnTo>
                      <a:pt x="32232" y="527837"/>
                    </a:lnTo>
                    <a:lnTo>
                      <a:pt x="78803" y="566966"/>
                    </a:lnTo>
                    <a:lnTo>
                      <a:pt x="114655" y="581075"/>
                    </a:lnTo>
                    <a:lnTo>
                      <a:pt x="155130" y="589127"/>
                    </a:lnTo>
                    <a:lnTo>
                      <a:pt x="198221" y="591693"/>
                    </a:lnTo>
                    <a:lnTo>
                      <a:pt x="241300" y="589127"/>
                    </a:lnTo>
                    <a:lnTo>
                      <a:pt x="281762" y="581075"/>
                    </a:lnTo>
                    <a:lnTo>
                      <a:pt x="317614" y="566966"/>
                    </a:lnTo>
                    <a:lnTo>
                      <a:pt x="364172" y="527837"/>
                    </a:lnTo>
                    <a:lnTo>
                      <a:pt x="389204" y="481253"/>
                    </a:lnTo>
                    <a:lnTo>
                      <a:pt x="395617" y="430110"/>
                    </a:lnTo>
                    <a:lnTo>
                      <a:pt x="396417" y="365366"/>
                    </a:lnTo>
                    <a:lnTo>
                      <a:pt x="396417" y="299770"/>
                    </a:lnTo>
                    <a:close/>
                  </a:path>
                  <a:path w="396875" h="591820" extrusionOk="0">
                    <a:moveTo>
                      <a:pt x="396417" y="0"/>
                    </a:moveTo>
                    <a:lnTo>
                      <a:pt x="283502" y="0"/>
                    </a:lnTo>
                    <a:lnTo>
                      <a:pt x="283464" y="149123"/>
                    </a:lnTo>
                    <a:lnTo>
                      <a:pt x="113030" y="0"/>
                    </a:lnTo>
                    <a:lnTo>
                      <a:pt x="0" y="0"/>
                    </a:lnTo>
                    <a:lnTo>
                      <a:pt x="0" y="285978"/>
                    </a:lnTo>
                    <a:lnTo>
                      <a:pt x="112725" y="285978"/>
                    </a:lnTo>
                    <a:lnTo>
                      <a:pt x="112610" y="145135"/>
                    </a:lnTo>
                    <a:lnTo>
                      <a:pt x="283502" y="285978"/>
                    </a:lnTo>
                    <a:lnTo>
                      <a:pt x="396417" y="285978"/>
                    </a:lnTo>
                    <a:lnTo>
                      <a:pt x="396417" y="0"/>
                    </a:lnTo>
                    <a:close/>
                  </a:path>
                </a:pathLst>
              </a:custGeom>
              <a:solidFill>
                <a:srgbClr val="E4B555"/>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Arial"/>
                  <a:ea typeface="Arial"/>
                  <a:cs typeface="Arial"/>
                  <a:sym typeface="Arial"/>
                </a:endParaRPr>
              </a:p>
            </p:txBody>
          </p:sp>
          <p:pic>
            <p:nvPicPr>
              <p:cNvPr id="455" name="Google Shape;455;p60"/>
              <p:cNvPicPr preferRelativeResize="0"/>
              <p:nvPr/>
            </p:nvPicPr>
            <p:blipFill rotWithShape="1">
              <a:blip r:embed="rId5">
                <a:alphaModFix/>
              </a:blip>
              <a:srcRect/>
              <a:stretch/>
            </p:blipFill>
            <p:spPr>
              <a:xfrm>
                <a:off x="1102021" y="9902793"/>
                <a:ext cx="140760" cy="120038"/>
              </a:xfrm>
              <a:prstGeom prst="rect">
                <a:avLst/>
              </a:prstGeom>
              <a:noFill/>
              <a:ln>
                <a:noFill/>
              </a:ln>
            </p:spPr>
          </p:pic>
        </p:grpSp>
      </p:grpSp>
      <p:sp>
        <p:nvSpPr>
          <p:cNvPr id="456" name="Google Shape;456;p60"/>
          <p:cNvSpPr txBox="1"/>
          <p:nvPr/>
        </p:nvSpPr>
        <p:spPr>
          <a:xfrm>
            <a:off x="-1079755" y="-149985"/>
            <a:ext cx="10515600" cy="132556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r>
              <a:rPr lang="ru" sz="2000" b="0" i="0" u="none" strike="noStrike" cap="none">
                <a:solidFill>
                  <a:schemeClr val="dk1"/>
                </a:solidFill>
                <a:latin typeface="Times New Roman"/>
                <a:ea typeface="Times New Roman"/>
                <a:cs typeface="Times New Roman"/>
                <a:sym typeface="Times New Roman"/>
              </a:rPr>
              <a:t>Зарубежные библиотеки</a:t>
            </a:r>
            <a:endParaRPr sz="2000" b="0" i="0" u="none" strike="noStrike" cap="none">
              <a:solidFill>
                <a:schemeClr val="dk1"/>
              </a:solidFill>
              <a:latin typeface="Times New Roman"/>
              <a:ea typeface="Times New Roman"/>
              <a:cs typeface="Times New Roman"/>
              <a:sym typeface="Times New Roman"/>
            </a:endParaRPr>
          </a:p>
        </p:txBody>
      </p:sp>
      <p:pic>
        <p:nvPicPr>
          <p:cNvPr id="457" name="Google Shape;457;p60"/>
          <p:cNvPicPr preferRelativeResize="0"/>
          <p:nvPr/>
        </p:nvPicPr>
        <p:blipFill rotWithShape="1">
          <a:blip r:embed="rId6">
            <a:alphaModFix/>
          </a:blip>
          <a:srcRect/>
          <a:stretch/>
        </p:blipFill>
        <p:spPr>
          <a:xfrm>
            <a:off x="0" y="712589"/>
            <a:ext cx="9143998" cy="4488062"/>
          </a:xfrm>
          <a:prstGeom prst="rect">
            <a:avLst/>
          </a:prstGeom>
          <a:noFill/>
          <a:ln>
            <a:noFill/>
          </a:ln>
        </p:spPr>
      </p:pic>
      <p:sp>
        <p:nvSpPr>
          <p:cNvPr id="458" name="Google Shape;458;p60"/>
          <p:cNvSpPr txBox="1"/>
          <p:nvPr/>
        </p:nvSpPr>
        <p:spPr>
          <a:xfrm>
            <a:off x="62925" y="382228"/>
            <a:ext cx="8389500" cy="610800"/>
          </a:xfrm>
          <a:prstGeom prst="rect">
            <a:avLst/>
          </a:prstGeom>
          <a:noFill/>
          <a:ln>
            <a:noFill/>
          </a:ln>
        </p:spPr>
        <p:txBody>
          <a:bodyPr spcFirstLastPara="1" wrap="square" lIns="91425" tIns="45700" rIns="91425" bIns="45700" anchor="t" anchorCtr="0">
            <a:noAutofit/>
          </a:bodyPr>
          <a:lstStyle/>
          <a:p>
            <a:pPr marL="457200" marR="0" lvl="0" indent="0" algn="ctr" rtl="0">
              <a:lnSpc>
                <a:spcPct val="100000"/>
              </a:lnSpc>
              <a:spcBef>
                <a:spcPts val="0"/>
              </a:spcBef>
              <a:spcAft>
                <a:spcPts val="0"/>
              </a:spcAft>
              <a:buNone/>
            </a:pPr>
            <a:r>
              <a:rPr lang="ru" sz="1800" b="0" i="0" u="none" strike="noStrike" cap="none">
                <a:solidFill>
                  <a:srgbClr val="000000"/>
                </a:solidFill>
                <a:latin typeface="Times New Roman"/>
                <a:ea typeface="Times New Roman"/>
                <a:cs typeface="Times New Roman"/>
                <a:sym typeface="Times New Roman"/>
              </a:rPr>
              <a:t>Библиотека Университета Майами </a:t>
            </a:r>
            <a:r>
              <a:rPr lang="ru" sz="1800">
                <a:latin typeface="Times New Roman"/>
                <a:ea typeface="Times New Roman"/>
                <a:cs typeface="Times New Roman"/>
                <a:sym typeface="Times New Roman"/>
              </a:rPr>
              <a:t>имени Отто Г. Рихтер</a:t>
            </a:r>
            <a:endParaRPr sz="18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r>
              <a:rPr lang="ru" sz="1800" b="0" i="0" u="none" strike="noStrike" cap="none">
                <a:solidFill>
                  <a:srgbClr val="000000"/>
                </a:solidFill>
                <a:latin typeface="Times New Roman"/>
                <a:ea typeface="Times New Roman"/>
                <a:cs typeface="Times New Roman"/>
                <a:sym typeface="Times New Roman"/>
              </a:rPr>
              <a:t> </a:t>
            </a:r>
            <a:endParaRPr sz="1800" b="0"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28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pic>
        <p:nvPicPr>
          <p:cNvPr id="463" name="Google Shape;463;p61">
            <a:hlinkClick r:id="rId3"/>
          </p:cNvPr>
          <p:cNvPicPr preferRelativeResize="0"/>
          <p:nvPr/>
        </p:nvPicPr>
        <p:blipFill rotWithShape="1">
          <a:blip r:embed="rId4">
            <a:alphaModFix/>
          </a:blip>
          <a:srcRect/>
          <a:stretch/>
        </p:blipFill>
        <p:spPr>
          <a:xfrm>
            <a:off x="1456875" y="81812"/>
            <a:ext cx="7501374" cy="4766350"/>
          </a:xfrm>
          <a:prstGeom prst="rect">
            <a:avLst/>
          </a:prstGeom>
          <a:noFill/>
          <a:ln>
            <a:noFill/>
          </a:ln>
        </p:spPr>
      </p:pic>
      <p:sp>
        <p:nvSpPr>
          <p:cNvPr id="464" name="Google Shape;464;p61"/>
          <p:cNvSpPr txBox="1"/>
          <p:nvPr/>
        </p:nvSpPr>
        <p:spPr>
          <a:xfrm rot="5400000">
            <a:off x="-1924817" y="1802208"/>
            <a:ext cx="5095875" cy="1325563"/>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None/>
            </a:pPr>
            <a:r>
              <a:rPr lang="ru" sz="1800" b="0" i="0" u="none" strike="noStrike" cap="none">
                <a:solidFill>
                  <a:srgbClr val="000000"/>
                </a:solidFill>
                <a:latin typeface="Times New Roman"/>
                <a:ea typeface="Times New Roman"/>
                <a:cs typeface="Times New Roman"/>
                <a:sym typeface="Times New Roman"/>
              </a:rPr>
              <a:t>Комната для медитации</a:t>
            </a:r>
            <a:br>
              <a:rPr lang="ru" sz="1800" b="0" i="0" u="none" strike="noStrike" cap="none">
                <a:solidFill>
                  <a:srgbClr val="000000"/>
                </a:solidFill>
                <a:latin typeface="Times New Roman"/>
                <a:ea typeface="Times New Roman"/>
                <a:cs typeface="Times New Roman"/>
                <a:sym typeface="Times New Roman"/>
              </a:rPr>
            </a:br>
            <a:endParaRPr sz="1800" b="0" i="0" u="none" strike="noStrike" cap="none">
              <a:solidFill>
                <a:srgbClr val="000000"/>
              </a:solidFill>
              <a:latin typeface="Times New Roman"/>
              <a:ea typeface="Times New Roman"/>
              <a:cs typeface="Times New Roman"/>
              <a:sym typeface="Times New Roman"/>
            </a:endParaRPr>
          </a:p>
        </p:txBody>
      </p:sp>
      <p:sp>
        <p:nvSpPr>
          <p:cNvPr id="465" name="Google Shape;465;p61"/>
          <p:cNvSpPr/>
          <p:nvPr/>
        </p:nvSpPr>
        <p:spPr>
          <a:xfrm>
            <a:off x="2724150" y="4852728"/>
            <a:ext cx="584835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a:p>
        </p:txBody>
      </p:sp>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40"/>
          <p:cNvSpPr/>
          <p:nvPr/>
        </p:nvSpPr>
        <p:spPr>
          <a:xfrm>
            <a:off x="2755149" y="215000"/>
            <a:ext cx="3656700" cy="307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ru" sz="1500" i="0" u="none" strike="noStrike" cap="none">
                <a:solidFill>
                  <a:srgbClr val="000000"/>
                </a:solidFill>
                <a:latin typeface="Times New Roman"/>
                <a:ea typeface="Times New Roman"/>
                <a:cs typeface="Times New Roman"/>
                <a:sym typeface="Times New Roman"/>
              </a:rPr>
              <a:t>Причины возникновения стресса</a:t>
            </a:r>
            <a:endParaRPr sz="1500" i="0" u="none" strike="noStrike" cap="none">
              <a:solidFill>
                <a:srgbClr val="000000"/>
              </a:solidFill>
              <a:latin typeface="Times New Roman"/>
              <a:ea typeface="Times New Roman"/>
              <a:cs typeface="Times New Roman"/>
              <a:sym typeface="Times New Roman"/>
            </a:endParaRPr>
          </a:p>
        </p:txBody>
      </p:sp>
      <p:sp>
        <p:nvSpPr>
          <p:cNvPr id="116" name="Google Shape;116;p40"/>
          <p:cNvSpPr/>
          <p:nvPr/>
        </p:nvSpPr>
        <p:spPr>
          <a:xfrm>
            <a:off x="1379964" y="900008"/>
            <a:ext cx="9909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500" b="1" i="0" u="none" strike="noStrike" cap="none">
                <a:solidFill>
                  <a:srgbClr val="000000"/>
                </a:solidFill>
                <a:latin typeface="Times New Roman"/>
                <a:ea typeface="Times New Roman"/>
                <a:cs typeface="Times New Roman"/>
                <a:sym typeface="Times New Roman"/>
              </a:rPr>
              <a:t>Внешние</a:t>
            </a:r>
            <a:endParaRPr sz="1500" i="0" u="none" strike="noStrike" cap="none">
              <a:solidFill>
                <a:srgbClr val="000000"/>
              </a:solidFill>
              <a:latin typeface="Times New Roman"/>
              <a:ea typeface="Times New Roman"/>
              <a:cs typeface="Times New Roman"/>
              <a:sym typeface="Times New Roman"/>
            </a:endParaRPr>
          </a:p>
        </p:txBody>
      </p:sp>
      <p:sp>
        <p:nvSpPr>
          <p:cNvPr id="117" name="Google Shape;117;p40"/>
          <p:cNvSpPr/>
          <p:nvPr/>
        </p:nvSpPr>
        <p:spPr>
          <a:xfrm>
            <a:off x="897774" y="1430023"/>
            <a:ext cx="3300153" cy="267765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Плохой сон</a:t>
            </a:r>
            <a:endParaRPr>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i="0" u="none" strike="noStrike" cap="none">
              <a:solidFill>
                <a:srgbClr val="000000"/>
              </a:solidFill>
              <a:latin typeface="Times New Roman"/>
              <a:ea typeface="Times New Roman"/>
              <a:cs typeface="Times New Roman"/>
              <a:sym typeface="Times New Roman"/>
            </a:endParaRPr>
          </a:p>
          <a:p>
            <a:pPr marL="285750" marR="0" lvl="0" indent="-285750" algn="l"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Смена привычного образа жизни (переезд, выпуск из школы)</a:t>
            </a:r>
            <a:endParaRPr>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i="0" u="none" strike="noStrike" cap="none">
              <a:solidFill>
                <a:srgbClr val="000000"/>
              </a:solidFill>
              <a:latin typeface="Times New Roman"/>
              <a:ea typeface="Times New Roman"/>
              <a:cs typeface="Times New Roman"/>
              <a:sym typeface="Times New Roman"/>
            </a:endParaRPr>
          </a:p>
          <a:p>
            <a:pPr marL="285750" marR="0" lvl="0" indent="-285750" algn="l"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Конфликты (в школе, дома, с друзьями)</a:t>
            </a:r>
            <a:endParaRPr>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i="0" u="none" strike="noStrike" cap="none">
              <a:solidFill>
                <a:srgbClr val="000000"/>
              </a:solidFill>
              <a:latin typeface="Times New Roman"/>
              <a:ea typeface="Times New Roman"/>
              <a:cs typeface="Times New Roman"/>
              <a:sym typeface="Times New Roman"/>
            </a:endParaRPr>
          </a:p>
          <a:p>
            <a:pPr marL="285750" marR="0" lvl="0" indent="-285750" algn="l" rtl="0">
              <a:lnSpc>
                <a:spcPct val="100000"/>
              </a:lnSpc>
              <a:spcBef>
                <a:spcPts val="0"/>
              </a:spcBef>
              <a:spcAft>
                <a:spcPts val="0"/>
              </a:spcAft>
              <a:buClr>
                <a:srgbClr val="000000"/>
              </a:buClr>
              <a:buSzPts val="1400"/>
              <a:buFont typeface="Noto Sans Symbols"/>
              <a:buChar char="⮚"/>
            </a:pPr>
            <a:r>
              <a:rPr lang="ru" i="0" u="none" strike="noStrike" cap="none">
                <a:solidFill>
                  <a:srgbClr val="000000"/>
                </a:solidFill>
                <a:latin typeface="Times New Roman"/>
                <a:ea typeface="Times New Roman"/>
                <a:cs typeface="Times New Roman"/>
                <a:sym typeface="Times New Roman"/>
              </a:rPr>
              <a:t>Ситуации неуспеха</a:t>
            </a:r>
            <a:br>
              <a:rPr lang="ru" i="0" u="none" strike="noStrike" cap="none">
                <a:solidFill>
                  <a:srgbClr val="000000"/>
                </a:solidFill>
                <a:latin typeface="Times New Roman"/>
                <a:ea typeface="Times New Roman"/>
                <a:cs typeface="Times New Roman"/>
                <a:sym typeface="Times New Roman"/>
              </a:rPr>
            </a:br>
            <a:r>
              <a:rPr lang="ru" sz="1500" i="0" u="none" strike="noStrike" cap="none">
                <a:solidFill>
                  <a:srgbClr val="000000"/>
                </a:solidFill>
                <a:latin typeface="Times New Roman"/>
                <a:ea typeface="Times New Roman"/>
                <a:cs typeface="Times New Roman"/>
                <a:sym typeface="Times New Roman"/>
              </a:rPr>
              <a:t/>
            </a:r>
            <a:br>
              <a:rPr lang="ru" sz="1500" i="0" u="none" strike="noStrike" cap="none">
                <a:solidFill>
                  <a:srgbClr val="000000"/>
                </a:solidFill>
                <a:latin typeface="Times New Roman"/>
                <a:ea typeface="Times New Roman"/>
                <a:cs typeface="Times New Roman"/>
                <a:sym typeface="Times New Roman"/>
              </a:rPr>
            </a:b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p:txBody>
      </p:sp>
      <p:sp>
        <p:nvSpPr>
          <p:cNvPr id="118" name="Google Shape;118;p40"/>
          <p:cNvSpPr/>
          <p:nvPr/>
        </p:nvSpPr>
        <p:spPr>
          <a:xfrm>
            <a:off x="5748675" y="851575"/>
            <a:ext cx="13422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500" b="1" i="0" u="none" strike="noStrike" cap="none">
                <a:solidFill>
                  <a:srgbClr val="000000"/>
                </a:solidFill>
                <a:latin typeface="Times New Roman"/>
                <a:ea typeface="Times New Roman"/>
                <a:cs typeface="Times New Roman"/>
                <a:sym typeface="Times New Roman"/>
              </a:rPr>
              <a:t>Внутренние</a:t>
            </a:r>
            <a:endParaRPr sz="1500" i="0" u="none" strike="noStrike" cap="none">
              <a:solidFill>
                <a:srgbClr val="000000"/>
              </a:solidFill>
              <a:latin typeface="Times New Roman"/>
              <a:ea typeface="Times New Roman"/>
              <a:cs typeface="Times New Roman"/>
              <a:sym typeface="Times New Roman"/>
            </a:endParaRPr>
          </a:p>
        </p:txBody>
      </p:sp>
      <p:sp>
        <p:nvSpPr>
          <p:cNvPr id="119" name="Google Shape;119;p40"/>
          <p:cNvSpPr/>
          <p:nvPr/>
        </p:nvSpPr>
        <p:spPr>
          <a:xfrm>
            <a:off x="5112328" y="1346648"/>
            <a:ext cx="3416531" cy="3108543"/>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Внутренние конфликты и противоречия</a:t>
            </a:r>
            <a:endParaRPr>
              <a:latin typeface="Times New Roman"/>
              <a:ea typeface="Times New Roman"/>
              <a:cs typeface="Times New Roman"/>
              <a:sym typeface="Times New Roman"/>
            </a:endParaRPr>
          </a:p>
          <a:p>
            <a:pPr marL="285750" marR="0" lvl="0" indent="-196850" algn="l" rtl="0">
              <a:lnSpc>
                <a:spcPct val="100000"/>
              </a:lnSpc>
              <a:spcBef>
                <a:spcPts val="0"/>
              </a:spcBef>
              <a:spcAft>
                <a:spcPts val="0"/>
              </a:spcAft>
              <a:buClr>
                <a:srgbClr val="000000"/>
              </a:buClr>
              <a:buSzPts val="1400"/>
              <a:buFont typeface="Noto Sans Symbols"/>
              <a:buNone/>
            </a:pPr>
            <a:endParaRPr i="0" u="none" strike="noStrike" cap="none">
              <a:solidFill>
                <a:srgbClr val="000000"/>
              </a:solidFill>
              <a:latin typeface="Times New Roman"/>
              <a:ea typeface="Times New Roman"/>
              <a:cs typeface="Times New Roman"/>
              <a:sym typeface="Times New Roman"/>
            </a:endParaRPr>
          </a:p>
          <a:p>
            <a:pPr marL="285750" marR="0" lvl="0" indent="-285750" algn="l"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Неопределенность (как в ближайшем будущем, так и в далеком)</a:t>
            </a:r>
            <a:endParaRPr>
              <a:latin typeface="Times New Roman"/>
              <a:ea typeface="Times New Roman"/>
              <a:cs typeface="Times New Roman"/>
              <a:sym typeface="Times New Roman"/>
            </a:endParaRPr>
          </a:p>
          <a:p>
            <a:pPr marL="285750" marR="0" lvl="0" indent="-196850" algn="l" rtl="0">
              <a:lnSpc>
                <a:spcPct val="100000"/>
              </a:lnSpc>
              <a:spcBef>
                <a:spcPts val="0"/>
              </a:spcBef>
              <a:spcAft>
                <a:spcPts val="0"/>
              </a:spcAft>
              <a:buClr>
                <a:srgbClr val="000000"/>
              </a:buClr>
              <a:buSzPts val="1400"/>
              <a:buFont typeface="Noto Sans Symbols"/>
              <a:buNone/>
            </a:pPr>
            <a:endParaRPr i="0" u="none" strike="noStrike" cap="none">
              <a:solidFill>
                <a:srgbClr val="000000"/>
              </a:solidFill>
              <a:latin typeface="Times New Roman"/>
              <a:ea typeface="Times New Roman"/>
              <a:cs typeface="Times New Roman"/>
              <a:sym typeface="Times New Roman"/>
            </a:endParaRPr>
          </a:p>
          <a:p>
            <a:pPr marL="285750" marR="0" lvl="0" indent="-285750" algn="l"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Неуверенность в себе</a:t>
            </a:r>
            <a:endParaRPr>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i="0" u="none" strike="noStrike" cap="none">
              <a:solidFill>
                <a:srgbClr val="000000"/>
              </a:solidFill>
              <a:latin typeface="Times New Roman"/>
              <a:ea typeface="Times New Roman"/>
              <a:cs typeface="Times New Roman"/>
              <a:sym typeface="Times New Roman"/>
            </a:endParaRPr>
          </a:p>
          <a:p>
            <a:pPr marL="285750" marR="0" lvl="0" indent="-285750" algn="l" rtl="0">
              <a:lnSpc>
                <a:spcPct val="100000"/>
              </a:lnSpc>
              <a:spcBef>
                <a:spcPts val="0"/>
              </a:spcBef>
              <a:spcAft>
                <a:spcPts val="0"/>
              </a:spcAft>
              <a:buClr>
                <a:srgbClr val="000000"/>
              </a:buClr>
              <a:buSzPts val="1400"/>
              <a:buFont typeface="Times New Roman"/>
              <a:buChar char="⮚"/>
            </a:pPr>
            <a:r>
              <a:rPr lang="ru" i="0" u="none" strike="noStrike" cap="none">
                <a:solidFill>
                  <a:srgbClr val="000000"/>
                </a:solidFill>
                <a:latin typeface="Times New Roman"/>
                <a:ea typeface="Times New Roman"/>
                <a:cs typeface="Times New Roman"/>
                <a:sym typeface="Times New Roman"/>
              </a:rPr>
              <a:t>Пессимизм</a:t>
            </a:r>
            <a:r>
              <a:rPr lang="ru">
                <a:solidFill>
                  <a:schemeClr val="dk1"/>
                </a:solidFill>
                <a:latin typeface="Times New Roman"/>
                <a:ea typeface="Times New Roman"/>
                <a:cs typeface="Times New Roman"/>
                <a:sym typeface="Times New Roman"/>
              </a:rPr>
              <a:t>[</a:t>
            </a:r>
            <a:r>
              <a:rPr lang="ru" u="sng">
                <a:solidFill>
                  <a:schemeClr val="hlink"/>
                </a:solidFill>
                <a:latin typeface="Times New Roman"/>
                <a:ea typeface="Times New Roman"/>
                <a:cs typeface="Times New Roman"/>
                <a:sym typeface="Times New Roman"/>
                <a:hlinkClick r:id="rId3"/>
              </a:rPr>
              <a:t>1</a:t>
            </a:r>
            <a:r>
              <a:rPr lang="ru">
                <a:solidFill>
                  <a:schemeClr val="dk1"/>
                </a:solidFill>
                <a:latin typeface="Times New Roman"/>
                <a:ea typeface="Times New Roman"/>
                <a:cs typeface="Times New Roman"/>
                <a:sym typeface="Times New Roman"/>
              </a:rPr>
              <a:t>]</a:t>
            </a:r>
            <a:endParaRPr i="0" u="none" strike="noStrike" cap="none">
              <a:solidFill>
                <a:srgbClr val="00000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p:txBody>
      </p:sp>
      <p:pic>
        <p:nvPicPr>
          <p:cNvPr id="8"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pic>
        <p:nvPicPr>
          <p:cNvPr id="471" name="Google Shape;471;p62">
            <a:hlinkClick r:id="rId3"/>
          </p:cNvPr>
          <p:cNvPicPr preferRelativeResize="0"/>
          <p:nvPr/>
        </p:nvPicPr>
        <p:blipFill rotWithShape="1">
          <a:blip r:embed="rId4">
            <a:alphaModFix/>
          </a:blip>
          <a:srcRect/>
          <a:stretch/>
        </p:blipFill>
        <p:spPr>
          <a:xfrm>
            <a:off x="5424825" y="306050"/>
            <a:ext cx="3552225" cy="4386850"/>
          </a:xfrm>
          <a:prstGeom prst="rect">
            <a:avLst/>
          </a:prstGeom>
          <a:noFill/>
          <a:ln>
            <a:noFill/>
          </a:ln>
        </p:spPr>
      </p:pic>
      <p:pic>
        <p:nvPicPr>
          <p:cNvPr id="472" name="Google Shape;472;p62">
            <a:hlinkClick r:id="rId3"/>
          </p:cNvPr>
          <p:cNvPicPr preferRelativeResize="0"/>
          <p:nvPr/>
        </p:nvPicPr>
        <p:blipFill rotWithShape="1">
          <a:blip r:embed="rId5">
            <a:alphaModFix/>
          </a:blip>
          <a:srcRect/>
          <a:stretch/>
        </p:blipFill>
        <p:spPr>
          <a:xfrm>
            <a:off x="1647175" y="261388"/>
            <a:ext cx="3714025" cy="4620725"/>
          </a:xfrm>
          <a:prstGeom prst="rect">
            <a:avLst/>
          </a:prstGeom>
          <a:noFill/>
          <a:ln>
            <a:noFill/>
          </a:ln>
        </p:spPr>
      </p:pic>
      <p:sp>
        <p:nvSpPr>
          <p:cNvPr id="473" name="Google Shape;473;p62"/>
          <p:cNvSpPr txBox="1"/>
          <p:nvPr/>
        </p:nvSpPr>
        <p:spPr>
          <a:xfrm rot="5400000">
            <a:off x="-1099246" y="1712117"/>
            <a:ext cx="3575784" cy="1671637"/>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None/>
            </a:pPr>
            <a:r>
              <a:rPr lang="ru" sz="2000" b="0" i="0" u="none" strike="noStrike" cap="none">
                <a:solidFill>
                  <a:srgbClr val="000000"/>
                </a:solidFill>
                <a:latin typeface="Times New Roman"/>
                <a:ea typeface="Times New Roman"/>
                <a:cs typeface="Times New Roman"/>
                <a:sym typeface="Times New Roman"/>
              </a:rPr>
              <a:t> Цифровая головоломка с выбором, доступным в Смитсоновском институте.</a:t>
            </a:r>
            <a:br>
              <a:rPr lang="ru" sz="2000" b="0" i="0" u="none" strike="noStrike" cap="none">
                <a:solidFill>
                  <a:srgbClr val="000000"/>
                </a:solidFill>
                <a:latin typeface="Times New Roman"/>
                <a:ea typeface="Times New Roman"/>
                <a:cs typeface="Times New Roman"/>
                <a:sym typeface="Times New Roman"/>
              </a:rPr>
            </a:br>
            <a:endParaRPr sz="2000" b="1" i="0" u="none" strike="noStrike" cap="none">
              <a:solidFill>
                <a:srgbClr val="000000"/>
              </a:solidFill>
              <a:latin typeface="Times New Roman"/>
              <a:ea typeface="Times New Roman"/>
              <a:cs typeface="Times New Roman"/>
              <a:sym typeface="Times New Roman"/>
            </a:endParaRPr>
          </a:p>
        </p:txBody>
      </p:sp>
      <p:pic>
        <p:nvPicPr>
          <p:cNvPr id="6" name="Google Shape;229;p45"/>
          <p:cNvPicPr preferRelativeResize="0"/>
          <p:nvPr/>
        </p:nvPicPr>
        <p:blipFill rotWithShape="1">
          <a:blip r:embed="rId6">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Google Shape;479;p63"/>
          <p:cNvSpPr txBox="1"/>
          <p:nvPr/>
        </p:nvSpPr>
        <p:spPr>
          <a:xfrm>
            <a:off x="-349530" y="-26210"/>
            <a:ext cx="10235400" cy="244560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r>
              <a:rPr lang="ru" sz="1800" i="0" u="none" strike="noStrike" cap="none">
                <a:solidFill>
                  <a:srgbClr val="000000"/>
                </a:solidFill>
                <a:latin typeface="Times New Roman"/>
                <a:ea typeface="Times New Roman"/>
                <a:cs typeface="Times New Roman"/>
                <a:sym typeface="Times New Roman"/>
              </a:rPr>
              <a:t>Университет Пенсильвании</a:t>
            </a:r>
            <a:br>
              <a:rPr lang="ru" sz="1800" i="0" u="none" strike="noStrike" cap="none">
                <a:solidFill>
                  <a:srgbClr val="000000"/>
                </a:solidFill>
                <a:latin typeface="Times New Roman"/>
                <a:ea typeface="Times New Roman"/>
                <a:cs typeface="Times New Roman"/>
                <a:sym typeface="Times New Roman"/>
              </a:rPr>
            </a:br>
            <a:r>
              <a:rPr lang="ru" sz="1800" i="0" u="none" strike="noStrike" cap="none">
                <a:solidFill>
                  <a:srgbClr val="000000"/>
                </a:solidFill>
                <a:latin typeface="Times New Roman"/>
                <a:ea typeface="Times New Roman"/>
                <a:cs typeface="Times New Roman"/>
                <a:sym typeface="Times New Roman"/>
              </a:rPr>
              <a:t>Дерево аффирмаций</a:t>
            </a:r>
            <a:br>
              <a:rPr lang="ru" sz="1800" i="0" u="none" strike="noStrike" cap="none">
                <a:solidFill>
                  <a:srgbClr val="000000"/>
                </a:solidFill>
                <a:latin typeface="Times New Roman"/>
                <a:ea typeface="Times New Roman"/>
                <a:cs typeface="Times New Roman"/>
                <a:sym typeface="Times New Roman"/>
              </a:rPr>
            </a:br>
            <a:endParaRPr sz="1800" i="0" u="none" strike="noStrike" cap="none">
              <a:solidFill>
                <a:srgbClr val="000000"/>
              </a:solidFill>
              <a:latin typeface="Times New Roman"/>
              <a:ea typeface="Times New Roman"/>
              <a:cs typeface="Times New Roman"/>
              <a:sym typeface="Times New Roman"/>
            </a:endParaRPr>
          </a:p>
        </p:txBody>
      </p:sp>
      <p:pic>
        <p:nvPicPr>
          <p:cNvPr id="480" name="Google Shape;480;p63">
            <a:hlinkClick r:id="rId3"/>
          </p:cNvPr>
          <p:cNvPicPr preferRelativeResize="0"/>
          <p:nvPr/>
        </p:nvPicPr>
        <p:blipFill rotWithShape="1">
          <a:blip r:embed="rId4">
            <a:alphaModFix/>
          </a:blip>
          <a:srcRect/>
          <a:stretch/>
        </p:blipFill>
        <p:spPr>
          <a:xfrm>
            <a:off x="0" y="1002500"/>
            <a:ext cx="4486277" cy="3286725"/>
          </a:xfrm>
          <a:prstGeom prst="rect">
            <a:avLst/>
          </a:prstGeom>
          <a:noFill/>
          <a:ln>
            <a:noFill/>
          </a:ln>
        </p:spPr>
      </p:pic>
      <p:pic>
        <p:nvPicPr>
          <p:cNvPr id="481" name="Google Shape;481;p63">
            <a:hlinkClick r:id="rId3"/>
          </p:cNvPr>
          <p:cNvPicPr preferRelativeResize="0"/>
          <p:nvPr/>
        </p:nvPicPr>
        <p:blipFill rotWithShape="1">
          <a:blip r:embed="rId5">
            <a:alphaModFix/>
          </a:blip>
          <a:srcRect/>
          <a:stretch/>
        </p:blipFill>
        <p:spPr>
          <a:xfrm>
            <a:off x="4486275" y="1002500"/>
            <a:ext cx="4657726" cy="3286725"/>
          </a:xfrm>
          <a:prstGeom prst="rect">
            <a:avLst/>
          </a:prstGeom>
          <a:noFill/>
          <a:ln>
            <a:noFill/>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64"/>
          <p:cNvSpPr txBox="1"/>
          <p:nvPr/>
        </p:nvSpPr>
        <p:spPr>
          <a:xfrm>
            <a:off x="-630580" y="-10"/>
            <a:ext cx="10235400" cy="244560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r>
              <a:rPr lang="ru" sz="1800" i="0" u="none" strike="noStrike" cap="none">
                <a:solidFill>
                  <a:srgbClr val="000000"/>
                </a:solidFill>
                <a:latin typeface="Times New Roman"/>
                <a:ea typeface="Times New Roman"/>
                <a:cs typeface="Times New Roman"/>
                <a:sym typeface="Times New Roman"/>
              </a:rPr>
              <a:t>Университет Салисбури</a:t>
            </a:r>
            <a:endParaRPr sz="1800">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r>
              <a:rPr lang="ru" sz="2900" b="0" i="0" u="none" strike="noStrike" cap="none">
                <a:solidFill>
                  <a:srgbClr val="000000"/>
                </a:solidFill>
                <a:latin typeface="Times New Roman"/>
                <a:ea typeface="Times New Roman"/>
                <a:cs typeface="Times New Roman"/>
                <a:sym typeface="Times New Roman"/>
              </a:rPr>
              <a:t> </a:t>
            </a:r>
            <a:r>
              <a:rPr lang="ru" sz="3600" b="0" i="0" u="none" strike="noStrike" cap="none">
                <a:solidFill>
                  <a:srgbClr val="000000"/>
                </a:solidFill>
                <a:latin typeface="Arial"/>
                <a:ea typeface="Arial"/>
                <a:cs typeface="Arial"/>
                <a:sym typeface="Arial"/>
              </a:rPr>
              <a:t/>
            </a:r>
            <a:br>
              <a:rPr lang="ru" sz="3600" b="0" i="0" u="none" strike="noStrike" cap="none">
                <a:solidFill>
                  <a:srgbClr val="000000"/>
                </a:solidFill>
                <a:latin typeface="Arial"/>
                <a:ea typeface="Arial"/>
                <a:cs typeface="Arial"/>
                <a:sym typeface="Arial"/>
              </a:rPr>
            </a:br>
            <a:endParaRPr sz="3600" b="0" i="0" u="none" strike="noStrike" cap="none">
              <a:solidFill>
                <a:srgbClr val="000000"/>
              </a:solidFill>
              <a:latin typeface="Arial"/>
              <a:ea typeface="Arial"/>
              <a:cs typeface="Arial"/>
              <a:sym typeface="Arial"/>
            </a:endParaRPr>
          </a:p>
        </p:txBody>
      </p:sp>
      <p:pic>
        <p:nvPicPr>
          <p:cNvPr id="488" name="Google Shape;488;p64">
            <a:hlinkClick r:id="rId3"/>
          </p:cNvPr>
          <p:cNvPicPr preferRelativeResize="0"/>
          <p:nvPr/>
        </p:nvPicPr>
        <p:blipFill rotWithShape="1">
          <a:blip r:embed="rId4">
            <a:alphaModFix/>
          </a:blip>
          <a:srcRect/>
          <a:stretch/>
        </p:blipFill>
        <p:spPr>
          <a:xfrm>
            <a:off x="-1" y="745924"/>
            <a:ext cx="4572001" cy="3543300"/>
          </a:xfrm>
          <a:prstGeom prst="rect">
            <a:avLst/>
          </a:prstGeom>
          <a:noFill/>
          <a:ln>
            <a:noFill/>
          </a:ln>
        </p:spPr>
      </p:pic>
      <p:pic>
        <p:nvPicPr>
          <p:cNvPr id="489" name="Google Shape;489;p64">
            <a:hlinkClick r:id="rId3"/>
          </p:cNvPr>
          <p:cNvPicPr preferRelativeResize="0"/>
          <p:nvPr/>
        </p:nvPicPr>
        <p:blipFill rotWithShape="1">
          <a:blip r:embed="rId5">
            <a:alphaModFix/>
          </a:blip>
          <a:srcRect/>
          <a:stretch/>
        </p:blipFill>
        <p:spPr>
          <a:xfrm>
            <a:off x="4572000" y="733168"/>
            <a:ext cx="4571999" cy="3568811"/>
          </a:xfrm>
          <a:prstGeom prst="rect">
            <a:avLst/>
          </a:prstGeom>
          <a:noFill/>
          <a:ln>
            <a:noFill/>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65"/>
          <p:cNvSpPr txBox="1"/>
          <p:nvPr/>
        </p:nvSpPr>
        <p:spPr>
          <a:xfrm>
            <a:off x="-43955" y="-10"/>
            <a:ext cx="10235400" cy="2445600"/>
          </a:xfrm>
          <a:prstGeom prst="rect">
            <a:avLst/>
          </a:prstGeom>
          <a:noFill/>
          <a:ln>
            <a:noFill/>
          </a:ln>
        </p:spPr>
        <p:txBody>
          <a:bodyPr spcFirstLastPara="1" wrap="square" lIns="91425" tIns="45700" rIns="91425" bIns="45700" anchor="t" anchorCtr="0">
            <a:normAutofit/>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r>
              <a:rPr lang="ru" sz="1400" b="0" i="0" u="none" strike="noStrike" cap="none">
                <a:solidFill>
                  <a:srgbClr val="000000"/>
                </a:solidFill>
                <a:latin typeface="Arial"/>
                <a:ea typeface="Arial"/>
                <a:cs typeface="Arial"/>
                <a:sym typeface="Arial"/>
              </a:rPr>
              <a:t>                  </a:t>
            </a:r>
            <a:r>
              <a:rPr lang="ru" sz="1800" i="0" u="none" strike="noStrike" cap="none">
                <a:solidFill>
                  <a:srgbClr val="000000"/>
                </a:solidFill>
                <a:latin typeface="Times New Roman"/>
                <a:ea typeface="Times New Roman"/>
                <a:cs typeface="Times New Roman"/>
                <a:sym typeface="Times New Roman"/>
              </a:rPr>
              <a:t>Университет Иллинойс Чикаго</a:t>
            </a:r>
            <a:endParaRPr sz="1800">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r>
              <a:rPr lang="ru" sz="2900" b="0" i="0" u="none" strike="noStrike" cap="none">
                <a:solidFill>
                  <a:srgbClr val="000000"/>
                </a:solidFill>
                <a:latin typeface="Times New Roman"/>
                <a:ea typeface="Times New Roman"/>
                <a:cs typeface="Times New Roman"/>
                <a:sym typeface="Times New Roman"/>
              </a:rPr>
              <a:t> </a:t>
            </a:r>
            <a:r>
              <a:rPr lang="ru" sz="3600" b="0" i="0" u="none" strike="noStrike" cap="none">
                <a:solidFill>
                  <a:srgbClr val="000000"/>
                </a:solidFill>
                <a:latin typeface="Arial"/>
                <a:ea typeface="Arial"/>
                <a:cs typeface="Arial"/>
                <a:sym typeface="Arial"/>
              </a:rPr>
              <a:t/>
            </a:r>
            <a:br>
              <a:rPr lang="ru" sz="3600" b="0" i="0" u="none" strike="noStrike" cap="none">
                <a:solidFill>
                  <a:srgbClr val="000000"/>
                </a:solidFill>
                <a:latin typeface="Arial"/>
                <a:ea typeface="Arial"/>
                <a:cs typeface="Arial"/>
                <a:sym typeface="Arial"/>
              </a:rPr>
            </a:br>
            <a:endParaRPr sz="3600" b="0" i="0" u="none" strike="noStrike" cap="none">
              <a:solidFill>
                <a:srgbClr val="000000"/>
              </a:solidFill>
              <a:latin typeface="Arial"/>
              <a:ea typeface="Arial"/>
              <a:cs typeface="Arial"/>
              <a:sym typeface="Arial"/>
            </a:endParaRPr>
          </a:p>
        </p:txBody>
      </p:sp>
      <p:pic>
        <p:nvPicPr>
          <p:cNvPr id="496" name="Google Shape;496;p65">
            <a:hlinkClick r:id="rId3"/>
          </p:cNvPr>
          <p:cNvPicPr preferRelativeResize="0"/>
          <p:nvPr/>
        </p:nvPicPr>
        <p:blipFill rotWithShape="1">
          <a:blip r:embed="rId4">
            <a:alphaModFix/>
          </a:blip>
          <a:srcRect/>
          <a:stretch/>
        </p:blipFill>
        <p:spPr>
          <a:xfrm>
            <a:off x="2762865" y="609600"/>
            <a:ext cx="6381135" cy="3894198"/>
          </a:xfrm>
          <a:prstGeom prst="rect">
            <a:avLst/>
          </a:prstGeom>
          <a:noFill/>
          <a:ln>
            <a:noFill/>
          </a:ln>
        </p:spPr>
      </p:pic>
      <p:sp>
        <p:nvSpPr>
          <p:cNvPr id="497" name="Google Shape;497;p65"/>
          <p:cNvSpPr/>
          <p:nvPr/>
        </p:nvSpPr>
        <p:spPr>
          <a:xfrm>
            <a:off x="82410" y="1458586"/>
            <a:ext cx="2784615" cy="160043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Талисман </a:t>
            </a:r>
            <a:r>
              <a:rPr lang="ru"/>
              <a:t>Университета</a:t>
            </a:r>
            <a:r>
              <a:rPr lang="ru" sz="1400" b="0" i="0" u="none" strike="noStrike" cap="none">
                <a:solidFill>
                  <a:srgbClr val="000000"/>
                </a:solidFill>
                <a:latin typeface="Arial"/>
                <a:ea typeface="Arial"/>
                <a:cs typeface="Arial"/>
                <a:sym typeface="Arial"/>
              </a:rPr>
              <a:t> Иллинойс Чикаго Спарки Д. Дра</a:t>
            </a:r>
            <a:r>
              <a:rPr lang="ru"/>
              <a:t>к</a:t>
            </a:r>
            <a:r>
              <a:rPr lang="ru" sz="1400" b="0" i="0" u="none" strike="noStrike" cap="none">
                <a:solidFill>
                  <a:srgbClr val="000000"/>
                </a:solidFill>
                <a:latin typeface="Arial"/>
                <a:ea typeface="Arial"/>
                <a:cs typeface="Arial"/>
                <a:sym typeface="Arial"/>
              </a:rPr>
              <a:t>он, как известно, заглядывал в библиотеку во время экзаменов, чтобы помочь раздать батончики мюсли студентам.</a:t>
            </a:r>
            <a:endParaRPr sz="1400" b="0" i="0" u="none" strike="noStrike" cap="none">
              <a:solidFill>
                <a:srgbClr val="000000"/>
              </a:solidFill>
              <a:latin typeface="Arial"/>
              <a:ea typeface="Arial"/>
              <a:cs typeface="Arial"/>
              <a:sym typeface="Arial"/>
            </a:endParaRPr>
          </a:p>
        </p:txBody>
      </p:sp>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Shape 502"/>
        <p:cNvGrpSpPr/>
        <p:nvPr/>
      </p:nvGrpSpPr>
      <p:grpSpPr>
        <a:xfrm>
          <a:off x="0" y="0"/>
          <a:ext cx="0" cy="0"/>
          <a:chOff x="0" y="0"/>
          <a:chExt cx="0" cy="0"/>
        </a:xfrm>
      </p:grpSpPr>
      <p:sp>
        <p:nvSpPr>
          <p:cNvPr id="503" name="Google Shape;503;g19c753d1037_0_6"/>
          <p:cNvSpPr/>
          <p:nvPr/>
        </p:nvSpPr>
        <p:spPr>
          <a:xfrm>
            <a:off x="0" y="1"/>
            <a:ext cx="9147366" cy="5202009"/>
          </a:xfrm>
          <a:custGeom>
            <a:avLst/>
            <a:gdLst/>
            <a:ahLst/>
            <a:cxnLst/>
            <a:rect l="l" t="t" r="r" b="b"/>
            <a:pathLst>
              <a:path w="20104100" h="11308715" extrusionOk="0">
                <a:moveTo>
                  <a:pt x="20104099" y="0"/>
                </a:moveTo>
                <a:lnTo>
                  <a:pt x="0" y="0"/>
                </a:lnTo>
                <a:lnTo>
                  <a:pt x="0" y="11308556"/>
                </a:lnTo>
                <a:lnTo>
                  <a:pt x="20104099" y="11308556"/>
                </a:lnTo>
                <a:lnTo>
                  <a:pt x="20104099" y="0"/>
                </a:lnTo>
                <a:close/>
              </a:path>
            </a:pathLst>
          </a:custGeom>
          <a:solidFill>
            <a:srgbClr val="986BAD"/>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Arial"/>
              <a:ea typeface="Arial"/>
              <a:cs typeface="Arial"/>
              <a:sym typeface="Arial"/>
            </a:endParaRPr>
          </a:p>
        </p:txBody>
      </p:sp>
      <p:pic>
        <p:nvPicPr>
          <p:cNvPr id="504" name="Google Shape;504;g19c753d1037_0_6"/>
          <p:cNvPicPr preferRelativeResize="0"/>
          <p:nvPr/>
        </p:nvPicPr>
        <p:blipFill rotWithShape="1">
          <a:blip r:embed="rId3">
            <a:alphaModFix/>
          </a:blip>
          <a:srcRect/>
          <a:stretch/>
        </p:blipFill>
        <p:spPr>
          <a:xfrm>
            <a:off x="3999738" y="0"/>
            <a:ext cx="5143897" cy="5143136"/>
          </a:xfrm>
          <a:prstGeom prst="rect">
            <a:avLst/>
          </a:prstGeom>
          <a:noFill/>
          <a:ln>
            <a:noFill/>
          </a:ln>
        </p:spPr>
      </p:pic>
      <p:pic>
        <p:nvPicPr>
          <p:cNvPr id="505" name="Google Shape;505;g19c753d1037_0_6"/>
          <p:cNvPicPr preferRelativeResize="0"/>
          <p:nvPr/>
        </p:nvPicPr>
        <p:blipFill rotWithShape="1">
          <a:blip r:embed="rId4">
            <a:alphaModFix/>
          </a:blip>
          <a:srcRect/>
          <a:stretch/>
        </p:blipFill>
        <p:spPr>
          <a:xfrm>
            <a:off x="712849" y="4529126"/>
            <a:ext cx="905782" cy="91518"/>
          </a:xfrm>
          <a:prstGeom prst="rect">
            <a:avLst/>
          </a:prstGeom>
          <a:noFill/>
          <a:ln>
            <a:noFill/>
          </a:ln>
        </p:spPr>
      </p:pic>
      <p:pic>
        <p:nvPicPr>
          <p:cNvPr id="506" name="Google Shape;506;g19c753d1037_0_6"/>
          <p:cNvPicPr preferRelativeResize="0"/>
          <p:nvPr/>
        </p:nvPicPr>
        <p:blipFill rotWithShape="1">
          <a:blip r:embed="rId5">
            <a:alphaModFix/>
          </a:blip>
          <a:srcRect/>
          <a:stretch/>
        </p:blipFill>
        <p:spPr>
          <a:xfrm>
            <a:off x="712712" y="4655680"/>
            <a:ext cx="840328" cy="91893"/>
          </a:xfrm>
          <a:prstGeom prst="rect">
            <a:avLst/>
          </a:prstGeom>
          <a:noFill/>
          <a:ln>
            <a:noFill/>
          </a:ln>
        </p:spPr>
      </p:pic>
      <p:grpSp>
        <p:nvGrpSpPr>
          <p:cNvPr id="507" name="Google Shape;507;g19c753d1037_0_6"/>
          <p:cNvGrpSpPr/>
          <p:nvPr/>
        </p:nvGrpSpPr>
        <p:grpSpPr>
          <a:xfrm>
            <a:off x="442577" y="4503791"/>
            <a:ext cx="180499" cy="269166"/>
            <a:chOff x="973124" y="9902793"/>
            <a:chExt cx="396875" cy="591833"/>
          </a:xfrm>
        </p:grpSpPr>
        <p:sp>
          <p:nvSpPr>
            <p:cNvPr id="508" name="Google Shape;508;g19c753d1037_0_6"/>
            <p:cNvSpPr/>
            <p:nvPr/>
          </p:nvSpPr>
          <p:spPr>
            <a:xfrm>
              <a:off x="973124" y="9902806"/>
              <a:ext cx="396875" cy="591820"/>
            </a:xfrm>
            <a:custGeom>
              <a:avLst/>
              <a:gdLst/>
              <a:ahLst/>
              <a:cxnLst/>
              <a:rect l="l" t="t" r="r" b="b"/>
              <a:pathLst>
                <a:path w="396875" h="591820" extrusionOk="0">
                  <a:moveTo>
                    <a:pt x="274015" y="353999"/>
                  </a:moveTo>
                  <a:lnTo>
                    <a:pt x="259816" y="312775"/>
                  </a:lnTo>
                  <a:lnTo>
                    <a:pt x="217766" y="287337"/>
                  </a:lnTo>
                  <a:lnTo>
                    <a:pt x="200253" y="285978"/>
                  </a:lnTo>
                  <a:lnTo>
                    <a:pt x="186258" y="287007"/>
                  </a:lnTo>
                  <a:lnTo>
                    <a:pt x="174523" y="289864"/>
                  </a:lnTo>
                  <a:lnTo>
                    <a:pt x="164541" y="294233"/>
                  </a:lnTo>
                  <a:lnTo>
                    <a:pt x="155816" y="299758"/>
                  </a:lnTo>
                  <a:lnTo>
                    <a:pt x="178371" y="258546"/>
                  </a:lnTo>
                  <a:lnTo>
                    <a:pt x="182841" y="231736"/>
                  </a:lnTo>
                  <a:lnTo>
                    <a:pt x="166484" y="207594"/>
                  </a:lnTo>
                  <a:lnTo>
                    <a:pt x="126542" y="174371"/>
                  </a:lnTo>
                  <a:lnTo>
                    <a:pt x="126771" y="338061"/>
                  </a:lnTo>
                  <a:lnTo>
                    <a:pt x="126504" y="381088"/>
                  </a:lnTo>
                  <a:lnTo>
                    <a:pt x="151498" y="443865"/>
                  </a:lnTo>
                  <a:lnTo>
                    <a:pt x="186893" y="461352"/>
                  </a:lnTo>
                  <a:lnTo>
                    <a:pt x="227914" y="457060"/>
                  </a:lnTo>
                  <a:lnTo>
                    <a:pt x="265023" y="421995"/>
                  </a:lnTo>
                  <a:lnTo>
                    <a:pt x="237528" y="433616"/>
                  </a:lnTo>
                  <a:lnTo>
                    <a:pt x="210870" y="436321"/>
                  </a:lnTo>
                  <a:lnTo>
                    <a:pt x="166712" y="411645"/>
                  </a:lnTo>
                  <a:lnTo>
                    <a:pt x="156044" y="376593"/>
                  </a:lnTo>
                  <a:lnTo>
                    <a:pt x="156718" y="362369"/>
                  </a:lnTo>
                  <a:lnTo>
                    <a:pt x="161124" y="345833"/>
                  </a:lnTo>
                  <a:lnTo>
                    <a:pt x="170370" y="332892"/>
                  </a:lnTo>
                  <a:lnTo>
                    <a:pt x="183413" y="324091"/>
                  </a:lnTo>
                  <a:lnTo>
                    <a:pt x="199186" y="319989"/>
                  </a:lnTo>
                  <a:lnTo>
                    <a:pt x="214833" y="320916"/>
                  </a:lnTo>
                  <a:lnTo>
                    <a:pt x="228803" y="326402"/>
                  </a:lnTo>
                  <a:lnTo>
                    <a:pt x="239115" y="337337"/>
                  </a:lnTo>
                  <a:lnTo>
                    <a:pt x="243814" y="354571"/>
                  </a:lnTo>
                  <a:lnTo>
                    <a:pt x="242049" y="365594"/>
                  </a:lnTo>
                  <a:lnTo>
                    <a:pt x="236372" y="375666"/>
                  </a:lnTo>
                  <a:lnTo>
                    <a:pt x="227330" y="382752"/>
                  </a:lnTo>
                  <a:lnTo>
                    <a:pt x="215468" y="384835"/>
                  </a:lnTo>
                  <a:lnTo>
                    <a:pt x="225818" y="374129"/>
                  </a:lnTo>
                  <a:lnTo>
                    <a:pt x="226009" y="364731"/>
                  </a:lnTo>
                  <a:lnTo>
                    <a:pt x="224637" y="354431"/>
                  </a:lnTo>
                  <a:lnTo>
                    <a:pt x="220268" y="346697"/>
                  </a:lnTo>
                  <a:lnTo>
                    <a:pt x="213156" y="341744"/>
                  </a:lnTo>
                  <a:lnTo>
                    <a:pt x="203555" y="339788"/>
                  </a:lnTo>
                  <a:lnTo>
                    <a:pt x="192570" y="342176"/>
                  </a:lnTo>
                  <a:lnTo>
                    <a:pt x="183832" y="348945"/>
                  </a:lnTo>
                  <a:lnTo>
                    <a:pt x="178041" y="359257"/>
                  </a:lnTo>
                  <a:lnTo>
                    <a:pt x="175907" y="372262"/>
                  </a:lnTo>
                  <a:lnTo>
                    <a:pt x="177825" y="385737"/>
                  </a:lnTo>
                  <a:lnTo>
                    <a:pt x="212394" y="413664"/>
                  </a:lnTo>
                  <a:lnTo>
                    <a:pt x="222656" y="414083"/>
                  </a:lnTo>
                  <a:lnTo>
                    <a:pt x="232956" y="412280"/>
                  </a:lnTo>
                  <a:lnTo>
                    <a:pt x="244195" y="408241"/>
                  </a:lnTo>
                  <a:lnTo>
                    <a:pt x="258165" y="398665"/>
                  </a:lnTo>
                  <a:lnTo>
                    <a:pt x="267385" y="386359"/>
                  </a:lnTo>
                  <a:lnTo>
                    <a:pt x="272453" y="371424"/>
                  </a:lnTo>
                  <a:lnTo>
                    <a:pt x="274015" y="353999"/>
                  </a:lnTo>
                  <a:close/>
                </a:path>
                <a:path w="396875" h="591820" extrusionOk="0">
                  <a:moveTo>
                    <a:pt x="396417" y="299770"/>
                  </a:moveTo>
                  <a:lnTo>
                    <a:pt x="283489" y="299770"/>
                  </a:lnTo>
                  <a:lnTo>
                    <a:pt x="283502" y="393128"/>
                  </a:lnTo>
                  <a:lnTo>
                    <a:pt x="279552" y="417055"/>
                  </a:lnTo>
                  <a:lnTo>
                    <a:pt x="265569" y="445185"/>
                  </a:lnTo>
                  <a:lnTo>
                    <a:pt x="238290" y="468579"/>
                  </a:lnTo>
                  <a:lnTo>
                    <a:pt x="194437" y="478358"/>
                  </a:lnTo>
                  <a:lnTo>
                    <a:pt x="161150" y="470776"/>
                  </a:lnTo>
                  <a:lnTo>
                    <a:pt x="135369" y="451040"/>
                  </a:lnTo>
                  <a:lnTo>
                    <a:pt x="118706" y="423659"/>
                  </a:lnTo>
                  <a:lnTo>
                    <a:pt x="112788" y="393128"/>
                  </a:lnTo>
                  <a:lnTo>
                    <a:pt x="112788" y="299770"/>
                  </a:lnTo>
                  <a:lnTo>
                    <a:pt x="0" y="299770"/>
                  </a:lnTo>
                  <a:lnTo>
                    <a:pt x="38" y="387654"/>
                  </a:lnTo>
                  <a:lnTo>
                    <a:pt x="812" y="430110"/>
                  </a:lnTo>
                  <a:lnTo>
                    <a:pt x="7213" y="481253"/>
                  </a:lnTo>
                  <a:lnTo>
                    <a:pt x="32232" y="527837"/>
                  </a:lnTo>
                  <a:lnTo>
                    <a:pt x="78803" y="566966"/>
                  </a:lnTo>
                  <a:lnTo>
                    <a:pt x="114655" y="581075"/>
                  </a:lnTo>
                  <a:lnTo>
                    <a:pt x="155130" y="589127"/>
                  </a:lnTo>
                  <a:lnTo>
                    <a:pt x="198221" y="591693"/>
                  </a:lnTo>
                  <a:lnTo>
                    <a:pt x="241300" y="589127"/>
                  </a:lnTo>
                  <a:lnTo>
                    <a:pt x="281762" y="581075"/>
                  </a:lnTo>
                  <a:lnTo>
                    <a:pt x="317614" y="566966"/>
                  </a:lnTo>
                  <a:lnTo>
                    <a:pt x="364172" y="527837"/>
                  </a:lnTo>
                  <a:lnTo>
                    <a:pt x="389204" y="481253"/>
                  </a:lnTo>
                  <a:lnTo>
                    <a:pt x="395617" y="430110"/>
                  </a:lnTo>
                  <a:lnTo>
                    <a:pt x="396417" y="365366"/>
                  </a:lnTo>
                  <a:lnTo>
                    <a:pt x="396417" y="299770"/>
                  </a:lnTo>
                  <a:close/>
                </a:path>
                <a:path w="396875" h="591820" extrusionOk="0">
                  <a:moveTo>
                    <a:pt x="396417" y="0"/>
                  </a:moveTo>
                  <a:lnTo>
                    <a:pt x="283502" y="0"/>
                  </a:lnTo>
                  <a:lnTo>
                    <a:pt x="283464" y="149123"/>
                  </a:lnTo>
                  <a:lnTo>
                    <a:pt x="113030" y="0"/>
                  </a:lnTo>
                  <a:lnTo>
                    <a:pt x="0" y="0"/>
                  </a:lnTo>
                  <a:lnTo>
                    <a:pt x="0" y="285978"/>
                  </a:lnTo>
                  <a:lnTo>
                    <a:pt x="112725" y="285978"/>
                  </a:lnTo>
                  <a:lnTo>
                    <a:pt x="112610" y="145135"/>
                  </a:lnTo>
                  <a:lnTo>
                    <a:pt x="283502" y="285978"/>
                  </a:lnTo>
                  <a:lnTo>
                    <a:pt x="396417" y="285978"/>
                  </a:lnTo>
                  <a:lnTo>
                    <a:pt x="396417"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Arial"/>
                <a:ea typeface="Arial"/>
                <a:cs typeface="Arial"/>
                <a:sym typeface="Arial"/>
              </a:endParaRPr>
            </a:p>
          </p:txBody>
        </p:sp>
        <p:pic>
          <p:nvPicPr>
            <p:cNvPr id="509" name="Google Shape;509;g19c753d1037_0_6"/>
            <p:cNvPicPr preferRelativeResize="0"/>
            <p:nvPr/>
          </p:nvPicPr>
          <p:blipFill rotWithShape="1">
            <a:blip r:embed="rId6">
              <a:alphaModFix/>
            </a:blip>
            <a:srcRect/>
            <a:stretch/>
          </p:blipFill>
          <p:spPr>
            <a:xfrm>
              <a:off x="1102021" y="9902793"/>
              <a:ext cx="140760" cy="120038"/>
            </a:xfrm>
            <a:prstGeom prst="rect">
              <a:avLst/>
            </a:prstGeom>
            <a:noFill/>
            <a:ln>
              <a:noFill/>
            </a:ln>
          </p:spPr>
        </p:pic>
      </p:grpSp>
      <p:sp>
        <p:nvSpPr>
          <p:cNvPr id="510" name="Google Shape;510;g19c753d1037_0_6"/>
          <p:cNvSpPr txBox="1"/>
          <p:nvPr/>
        </p:nvSpPr>
        <p:spPr>
          <a:xfrm>
            <a:off x="623076" y="2249116"/>
            <a:ext cx="6818100" cy="1686000"/>
          </a:xfrm>
          <a:prstGeom prst="rect">
            <a:avLst/>
          </a:prstGeom>
          <a:noFill/>
          <a:ln>
            <a:noFill/>
          </a:ln>
        </p:spPr>
        <p:txBody>
          <a:bodyPr spcFirstLastPara="1" wrap="square" lIns="0" tIns="8075" rIns="0" bIns="0" anchor="t" anchorCtr="0">
            <a:spAutoFit/>
          </a:bodyPr>
          <a:lstStyle/>
          <a:p>
            <a:pPr marL="0" marR="0" lvl="0" indent="0" algn="l" rtl="0">
              <a:lnSpc>
                <a:spcPct val="100000"/>
              </a:lnSpc>
              <a:spcBef>
                <a:spcPts val="0"/>
              </a:spcBef>
              <a:spcAft>
                <a:spcPts val="0"/>
              </a:spcAft>
              <a:buNone/>
            </a:pPr>
            <a:r>
              <a:rPr lang="ru" sz="2900" i="0" u="none" strike="noStrike" cap="none">
                <a:solidFill>
                  <a:schemeClr val="lt1"/>
                </a:solidFill>
                <a:latin typeface="Inter"/>
                <a:ea typeface="Inter"/>
                <a:cs typeface="Inter"/>
                <a:sym typeface="Inter"/>
              </a:rPr>
              <a:t>Как мы можем помочь пользователю </a:t>
            </a:r>
            <a:endParaRPr sz="2900" i="0" u="none" strike="noStrike" cap="none">
              <a:solidFill>
                <a:schemeClr val="lt1"/>
              </a:solidFill>
              <a:latin typeface="Inter"/>
              <a:ea typeface="Inter"/>
              <a:cs typeface="Inter"/>
              <a:sym typeface="Inter"/>
            </a:endParaRPr>
          </a:p>
          <a:p>
            <a:pPr marL="0" marR="0" lvl="0" indent="0" algn="l" rtl="0">
              <a:lnSpc>
                <a:spcPct val="100000"/>
              </a:lnSpc>
              <a:spcBef>
                <a:spcPts val="0"/>
              </a:spcBef>
              <a:spcAft>
                <a:spcPts val="0"/>
              </a:spcAft>
              <a:buNone/>
            </a:pPr>
            <a:r>
              <a:rPr lang="ru" sz="2900" i="0" u="none" strike="noStrike" cap="none">
                <a:solidFill>
                  <a:schemeClr val="lt1"/>
                </a:solidFill>
                <a:latin typeface="Inter"/>
                <a:ea typeface="Inter"/>
                <a:cs typeface="Inter"/>
                <a:sym typeface="Inter"/>
              </a:rPr>
              <a:t>в стрессовой ситуации</a:t>
            </a:r>
            <a:endParaRPr sz="2900" i="0" u="none" strike="noStrike" cap="none">
              <a:solidFill>
                <a:schemeClr val="lt1"/>
              </a:solidFill>
              <a:latin typeface="Inter"/>
              <a:ea typeface="Inter"/>
              <a:cs typeface="Inter"/>
              <a:sym typeface="Inter"/>
            </a:endParaRPr>
          </a:p>
          <a:p>
            <a:pPr marL="0" marR="0" lvl="0" indent="0" algn="l" rtl="0">
              <a:lnSpc>
                <a:spcPct val="100000"/>
              </a:lnSpc>
              <a:spcBef>
                <a:spcPts val="0"/>
              </a:spcBef>
              <a:spcAft>
                <a:spcPts val="0"/>
              </a:spcAft>
              <a:buNone/>
            </a:pPr>
            <a:endParaRPr sz="2900">
              <a:solidFill>
                <a:schemeClr val="lt1"/>
              </a:solidFill>
              <a:latin typeface="Inter"/>
              <a:ea typeface="Inter"/>
              <a:cs typeface="Inter"/>
              <a:sym typeface="Inter"/>
            </a:endParaRPr>
          </a:p>
          <a:p>
            <a:pPr marL="0" marR="0" lvl="0" indent="0" algn="l" rtl="0">
              <a:lnSpc>
                <a:spcPct val="100000"/>
              </a:lnSpc>
              <a:spcBef>
                <a:spcPts val="0"/>
              </a:spcBef>
              <a:spcAft>
                <a:spcPts val="0"/>
              </a:spcAft>
              <a:buNone/>
            </a:pPr>
            <a:r>
              <a:rPr lang="ru" sz="2200">
                <a:solidFill>
                  <a:schemeClr val="lt1"/>
                </a:solidFill>
                <a:latin typeface="Inter"/>
                <a:ea typeface="Inter"/>
                <a:cs typeface="Inter"/>
                <a:sym typeface="Inter"/>
              </a:rPr>
              <a:t>Практикум</a:t>
            </a:r>
            <a:endParaRPr sz="2200">
              <a:solidFill>
                <a:schemeClr val="lt1"/>
              </a:solidFill>
              <a:latin typeface="Inter"/>
              <a:ea typeface="Inter"/>
              <a:cs typeface="Inter"/>
              <a:sym typeface="Inter"/>
            </a:endParaRPr>
          </a:p>
        </p:txBody>
      </p:sp>
      <p:sp>
        <p:nvSpPr>
          <p:cNvPr id="511" name="Google Shape;511;g19c753d1037_0_6"/>
          <p:cNvSpPr txBox="1">
            <a:spLocks noGrp="1"/>
          </p:cNvSpPr>
          <p:nvPr>
            <p:ph type="ftr" idx="11"/>
          </p:nvPr>
        </p:nvSpPr>
        <p:spPr>
          <a:xfrm>
            <a:off x="8334966" y="4631135"/>
            <a:ext cx="546000" cy="142200"/>
          </a:xfrm>
          <a:prstGeom prst="rect">
            <a:avLst/>
          </a:prstGeom>
          <a:noFill/>
          <a:ln>
            <a:noFill/>
          </a:ln>
        </p:spPr>
        <p:txBody>
          <a:bodyPr spcFirstLastPara="1" wrap="square" lIns="0" tIns="3750" rIns="0" bIns="0" anchor="t" anchorCtr="0">
            <a:spAutoFit/>
          </a:bodyPr>
          <a:lstStyle/>
          <a:p>
            <a:pPr marL="0" lvl="0" indent="0" algn="l" rtl="0">
              <a:lnSpc>
                <a:spcPct val="100000"/>
              </a:lnSpc>
              <a:spcBef>
                <a:spcPts val="0"/>
              </a:spcBef>
              <a:spcAft>
                <a:spcPts val="0"/>
              </a:spcAft>
              <a:buSzPts val="600"/>
              <a:buNone/>
            </a:pPr>
            <a:r>
              <a:rPr lang="ru"/>
              <a:t>nu.edu.kz</a:t>
            </a:r>
            <a:endParaRPr/>
          </a:p>
        </p:txBody>
      </p:sp>
      <p:sp>
        <p:nvSpPr>
          <p:cNvPr id="512" name="Google Shape;512;g19c753d1037_0_6"/>
          <p:cNvSpPr txBox="1"/>
          <p:nvPr/>
        </p:nvSpPr>
        <p:spPr>
          <a:xfrm>
            <a:off x="436823" y="318075"/>
            <a:ext cx="2250600" cy="145800"/>
          </a:xfrm>
          <a:prstGeom prst="rect">
            <a:avLst/>
          </a:prstGeom>
          <a:noFill/>
          <a:ln>
            <a:noFill/>
          </a:ln>
        </p:spPr>
        <p:txBody>
          <a:bodyPr spcFirstLastPara="1" wrap="square" lIns="0" tIns="7225" rIns="0" bIns="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ru" sz="900">
                <a:solidFill>
                  <a:srgbClr val="FFFFFF"/>
                </a:solidFill>
                <a:latin typeface="Inter"/>
                <a:ea typeface="Inter"/>
                <a:cs typeface="Inter"/>
                <a:sym typeface="Inter"/>
              </a:rPr>
              <a:t>Гулнур Усенова | Лаззат Арыстанова</a:t>
            </a:r>
            <a:endParaRPr sz="900" i="0" u="none" strike="noStrike" cap="none">
              <a:solidFill>
                <a:srgbClr val="000000"/>
              </a:solidFill>
              <a:latin typeface="Inter Medium"/>
              <a:ea typeface="Inter Medium"/>
              <a:cs typeface="Inter Medium"/>
              <a:sym typeface="Inter Medium"/>
            </a:endParaRPr>
          </a:p>
        </p:txBody>
      </p:sp>
      <p:sp>
        <p:nvSpPr>
          <p:cNvPr id="513" name="Google Shape;513;g19c753d1037_0_6"/>
          <p:cNvSpPr txBox="1"/>
          <p:nvPr/>
        </p:nvSpPr>
        <p:spPr>
          <a:xfrm>
            <a:off x="436823" y="511425"/>
            <a:ext cx="2250600" cy="284400"/>
          </a:xfrm>
          <a:prstGeom prst="rect">
            <a:avLst/>
          </a:prstGeom>
          <a:noFill/>
          <a:ln>
            <a:noFill/>
          </a:ln>
        </p:spPr>
        <p:txBody>
          <a:bodyPr spcFirstLastPara="1" wrap="square" lIns="0" tIns="7225" rIns="0" bIns="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ru" sz="900">
                <a:solidFill>
                  <a:srgbClr val="FFFFFF"/>
                </a:solidFill>
                <a:latin typeface="Inter Medium"/>
                <a:ea typeface="Inter Medium"/>
                <a:cs typeface="Inter Medium"/>
                <a:sym typeface="Inter Medium"/>
              </a:rPr>
              <a:t>Библиотека Назарбаев Университета</a:t>
            </a:r>
            <a:r>
              <a:rPr lang="ru" sz="900" i="0" u="none" strike="noStrike" cap="none">
                <a:solidFill>
                  <a:srgbClr val="FFFFFF"/>
                </a:solidFill>
                <a:latin typeface="Inter Medium"/>
                <a:ea typeface="Inter Medium"/>
                <a:cs typeface="Inter Medium"/>
                <a:sym typeface="Inter Medium"/>
              </a:rPr>
              <a:t> </a:t>
            </a:r>
            <a:r>
              <a:rPr lang="ru" sz="900">
                <a:solidFill>
                  <a:srgbClr val="FFFFFF"/>
                </a:solidFill>
                <a:latin typeface="Inter Medium"/>
                <a:ea typeface="Inter Medium"/>
                <a:cs typeface="Inter Medium"/>
                <a:sym typeface="Inter Medium"/>
              </a:rPr>
              <a:t>5-9 декабря, 2022 | 9.00 - 17.30</a:t>
            </a:r>
            <a:endParaRPr sz="900" i="0" u="none" strike="noStrike" cap="none">
              <a:solidFill>
                <a:srgbClr val="000000"/>
              </a:solidFill>
              <a:latin typeface="Inter Medium"/>
              <a:ea typeface="Inter Medium"/>
              <a:cs typeface="Inter Medium"/>
              <a:sym typeface="Inter Medium"/>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66"/>
          <p:cNvSpPr txBox="1"/>
          <p:nvPr/>
        </p:nvSpPr>
        <p:spPr>
          <a:xfrm>
            <a:off x="-92355" y="-192910"/>
            <a:ext cx="10235331" cy="2445743"/>
          </a:xfrm>
          <a:prstGeom prst="rect">
            <a:avLst/>
          </a:prstGeom>
          <a:noFill/>
          <a:ln>
            <a:noFill/>
          </a:ln>
        </p:spPr>
        <p:txBody>
          <a:bodyPr spcFirstLastPara="1" wrap="square" lIns="91425" tIns="45700" rIns="91425" bIns="45700" anchor="t" anchorCtr="0">
            <a:normAutofit fontScale="97500"/>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3600" b="0" i="0" u="none" strike="noStrike" cap="none">
              <a:solidFill>
                <a:srgbClr val="000000"/>
              </a:solidFill>
              <a:latin typeface="Arial"/>
              <a:ea typeface="Arial"/>
              <a:cs typeface="Arial"/>
              <a:sym typeface="Arial"/>
            </a:endParaRPr>
          </a:p>
        </p:txBody>
      </p:sp>
      <p:pic>
        <p:nvPicPr>
          <p:cNvPr id="519" name="Google Shape;519;p66">
            <a:hlinkClick r:id="rId3"/>
          </p:cNvPr>
          <p:cNvPicPr preferRelativeResize="0"/>
          <p:nvPr/>
        </p:nvPicPr>
        <p:blipFill rotWithShape="1">
          <a:blip r:embed="rId4">
            <a:alphaModFix/>
          </a:blip>
          <a:srcRect/>
          <a:stretch/>
        </p:blipFill>
        <p:spPr>
          <a:xfrm>
            <a:off x="2797050" y="204050"/>
            <a:ext cx="6346950" cy="4449650"/>
          </a:xfrm>
          <a:prstGeom prst="rect">
            <a:avLst/>
          </a:prstGeom>
          <a:noFill/>
          <a:ln>
            <a:noFill/>
          </a:ln>
        </p:spPr>
      </p:pic>
      <p:sp>
        <p:nvSpPr>
          <p:cNvPr id="520" name="Google Shape;520;p66"/>
          <p:cNvSpPr/>
          <p:nvPr/>
        </p:nvSpPr>
        <p:spPr>
          <a:xfrm>
            <a:off x="152950" y="1055604"/>
            <a:ext cx="2304900" cy="2246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ru" sz="2000" b="0" i="0" u="none" strike="noStrike" cap="none">
                <a:solidFill>
                  <a:srgbClr val="000000"/>
                </a:solidFill>
                <a:latin typeface="Times New Roman"/>
                <a:ea typeface="Times New Roman"/>
                <a:cs typeface="Times New Roman"/>
                <a:sym typeface="Times New Roman"/>
              </a:rPr>
              <a:t>ЯПОНСКИЙ </a:t>
            </a:r>
            <a:endParaRPr sz="20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endParaRPr sz="20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r>
              <a:rPr lang="ru" sz="2000" b="0" i="0" u="none" strike="noStrike" cap="none">
                <a:solidFill>
                  <a:srgbClr val="000000"/>
                </a:solidFill>
                <a:latin typeface="Times New Roman"/>
                <a:ea typeface="Times New Roman"/>
                <a:cs typeface="Times New Roman"/>
                <a:sym typeface="Times New Roman"/>
              </a:rPr>
              <a:t>МЕТОД </a:t>
            </a:r>
            <a:endParaRPr sz="20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endParaRPr sz="20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r>
              <a:rPr lang="ru" sz="2000" b="0" i="0" u="none" strike="noStrike" cap="none">
                <a:solidFill>
                  <a:srgbClr val="000000"/>
                </a:solidFill>
                <a:latin typeface="Times New Roman"/>
                <a:ea typeface="Times New Roman"/>
                <a:cs typeface="Times New Roman"/>
                <a:sym typeface="Times New Roman"/>
              </a:rPr>
              <a:t>РАССЛАБЛЕНИЯ</a:t>
            </a:r>
            <a:endParaRPr sz="20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endParaRPr sz="20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r>
              <a:rPr lang="ru" sz="2000" b="0" i="0" u="none" strike="noStrike" cap="none">
                <a:solidFill>
                  <a:srgbClr val="000000"/>
                </a:solidFill>
                <a:latin typeface="Times New Roman"/>
                <a:ea typeface="Times New Roman"/>
                <a:cs typeface="Times New Roman"/>
                <a:sym typeface="Times New Roman"/>
              </a:rPr>
              <a:t> ЗА 5 МИНУТ</a:t>
            </a:r>
            <a:endParaRPr sz="2000" b="0" i="0" u="none" strike="noStrike" cap="none">
              <a:solidFill>
                <a:srgbClr val="000000"/>
              </a:solidFill>
              <a:latin typeface="Times New Roman"/>
              <a:ea typeface="Times New Roman"/>
              <a:cs typeface="Times New Roman"/>
              <a:sym typeface="Times New Roman"/>
            </a:endParaRPr>
          </a:p>
        </p:txBody>
      </p:sp>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67"/>
          <p:cNvSpPr txBox="1"/>
          <p:nvPr/>
        </p:nvSpPr>
        <p:spPr>
          <a:xfrm>
            <a:off x="-92355" y="-192910"/>
            <a:ext cx="10235331" cy="2445743"/>
          </a:xfrm>
          <a:prstGeom prst="rect">
            <a:avLst/>
          </a:prstGeom>
          <a:noFill/>
          <a:ln>
            <a:noFill/>
          </a:ln>
        </p:spPr>
        <p:txBody>
          <a:bodyPr spcFirstLastPara="1" wrap="square" lIns="91425" tIns="45700" rIns="91425" bIns="45700" anchor="t" anchorCtr="0">
            <a:normAutofit fontScale="97500"/>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3600" b="0" i="0" u="none" strike="noStrike" cap="none">
              <a:solidFill>
                <a:srgbClr val="000000"/>
              </a:solidFill>
              <a:latin typeface="Arial"/>
              <a:ea typeface="Arial"/>
              <a:cs typeface="Arial"/>
              <a:sym typeface="Arial"/>
            </a:endParaRPr>
          </a:p>
        </p:txBody>
      </p:sp>
      <p:pic>
        <p:nvPicPr>
          <p:cNvPr id="527" name="Google Shape;527;p67">
            <a:hlinkClick r:id="rId3"/>
          </p:cNvPr>
          <p:cNvPicPr preferRelativeResize="0"/>
          <p:nvPr/>
        </p:nvPicPr>
        <p:blipFill rotWithShape="1">
          <a:blip r:embed="rId4">
            <a:alphaModFix/>
          </a:blip>
          <a:srcRect/>
          <a:stretch/>
        </p:blipFill>
        <p:spPr>
          <a:xfrm>
            <a:off x="3335376" y="0"/>
            <a:ext cx="5808624" cy="4772963"/>
          </a:xfrm>
          <a:prstGeom prst="rect">
            <a:avLst/>
          </a:prstGeom>
          <a:noFill/>
          <a:ln>
            <a:noFill/>
          </a:ln>
        </p:spPr>
      </p:pic>
      <p:sp>
        <p:nvSpPr>
          <p:cNvPr id="528" name="Google Shape;528;p67"/>
          <p:cNvSpPr/>
          <p:nvPr/>
        </p:nvSpPr>
        <p:spPr>
          <a:xfrm>
            <a:off x="131547" y="1515264"/>
            <a:ext cx="3145202" cy="1938992"/>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ru" sz="2000" b="0" i="0" u="none" strike="noStrike" cap="none">
                <a:solidFill>
                  <a:srgbClr val="000000"/>
                </a:solidFill>
                <a:latin typeface="Times New Roman"/>
                <a:ea typeface="Times New Roman"/>
                <a:cs typeface="Times New Roman"/>
                <a:sym typeface="Times New Roman"/>
              </a:rPr>
              <a:t>Чтобы практиковать эту технику, важно понимать, что каждый из пальцев нашей руки представляет собой различное чувство или отношение.[</a:t>
            </a:r>
            <a:r>
              <a:rPr lang="ru" sz="2000" b="0" i="0" u="sng" strike="noStrike" cap="none">
                <a:solidFill>
                  <a:schemeClr val="hlink"/>
                </a:solidFill>
                <a:latin typeface="Times New Roman"/>
                <a:ea typeface="Times New Roman"/>
                <a:cs typeface="Times New Roman"/>
                <a:sym typeface="Times New Roman"/>
                <a:hlinkClick r:id="rId3"/>
              </a:rPr>
              <a:t>4</a:t>
            </a:r>
            <a:r>
              <a:rPr lang="ru" sz="2000" b="0" i="0" u="none" strike="noStrike" cap="none">
                <a:solidFill>
                  <a:srgbClr val="000000"/>
                </a:solidFill>
                <a:latin typeface="Times New Roman"/>
                <a:ea typeface="Times New Roman"/>
                <a:cs typeface="Times New Roman"/>
                <a:sym typeface="Times New Roman"/>
              </a:rPr>
              <a:t>]</a:t>
            </a:r>
            <a:endParaRPr sz="2000" b="0" i="0" u="none" strike="noStrike" cap="none">
              <a:solidFill>
                <a:srgbClr val="000000"/>
              </a:solidFill>
              <a:latin typeface="Times New Roman"/>
              <a:ea typeface="Times New Roman"/>
              <a:cs typeface="Times New Roman"/>
              <a:sym typeface="Times New Roman"/>
            </a:endParaRPr>
          </a:p>
        </p:txBody>
      </p:sp>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68"/>
          <p:cNvSpPr txBox="1"/>
          <p:nvPr/>
        </p:nvSpPr>
        <p:spPr>
          <a:xfrm>
            <a:off x="-92355" y="-192910"/>
            <a:ext cx="10235331" cy="2445743"/>
          </a:xfrm>
          <a:prstGeom prst="rect">
            <a:avLst/>
          </a:prstGeom>
          <a:noFill/>
          <a:ln>
            <a:noFill/>
          </a:ln>
        </p:spPr>
        <p:txBody>
          <a:bodyPr spcFirstLastPara="1" wrap="square" lIns="91425" tIns="45700" rIns="91425" bIns="45700" anchor="t" anchorCtr="0">
            <a:normAutofit fontScale="97500"/>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3600" b="0" i="0" u="none" strike="noStrike" cap="none">
              <a:solidFill>
                <a:srgbClr val="000000"/>
              </a:solidFill>
              <a:latin typeface="Arial"/>
              <a:ea typeface="Arial"/>
              <a:cs typeface="Arial"/>
              <a:sym typeface="Arial"/>
            </a:endParaRPr>
          </a:p>
        </p:txBody>
      </p:sp>
      <p:pic>
        <p:nvPicPr>
          <p:cNvPr id="535" name="Google Shape;535;p68">
            <a:hlinkClick r:id="rId3"/>
          </p:cNvPr>
          <p:cNvPicPr preferRelativeResize="0"/>
          <p:nvPr/>
        </p:nvPicPr>
        <p:blipFill rotWithShape="1">
          <a:blip r:embed="rId4">
            <a:alphaModFix/>
          </a:blip>
          <a:srcRect/>
          <a:stretch/>
        </p:blipFill>
        <p:spPr>
          <a:xfrm>
            <a:off x="3284835" y="0"/>
            <a:ext cx="5859165" cy="4689724"/>
          </a:xfrm>
          <a:prstGeom prst="rect">
            <a:avLst/>
          </a:prstGeom>
          <a:noFill/>
          <a:ln>
            <a:noFill/>
          </a:ln>
        </p:spPr>
      </p:pic>
      <p:sp>
        <p:nvSpPr>
          <p:cNvPr id="536" name="Google Shape;536;p68"/>
          <p:cNvSpPr/>
          <p:nvPr/>
        </p:nvSpPr>
        <p:spPr>
          <a:xfrm rot="4370875">
            <a:off x="6364326" y="1099920"/>
            <a:ext cx="199605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400" b="0" i="0" u="none" strike="noStrike" cap="none">
                <a:solidFill>
                  <a:srgbClr val="000000"/>
                </a:solidFill>
                <a:latin typeface="Calibri"/>
                <a:ea typeface="Calibri"/>
                <a:cs typeface="Calibri"/>
                <a:sym typeface="Calibri"/>
              </a:rPr>
              <a:t>тревога и беспокойство</a:t>
            </a:r>
            <a:endParaRPr sz="1400" b="0" i="0" u="none" strike="noStrike" cap="none">
              <a:solidFill>
                <a:srgbClr val="000000"/>
              </a:solidFill>
              <a:latin typeface="Arial"/>
              <a:ea typeface="Arial"/>
              <a:cs typeface="Arial"/>
              <a:sym typeface="Arial"/>
            </a:endParaRPr>
          </a:p>
        </p:txBody>
      </p:sp>
      <p:sp>
        <p:nvSpPr>
          <p:cNvPr id="537" name="Google Shape;537;p68"/>
          <p:cNvSpPr/>
          <p:nvPr/>
        </p:nvSpPr>
        <p:spPr>
          <a:xfrm rot="1921477">
            <a:off x="4711087" y="1224813"/>
            <a:ext cx="588623"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400" b="0" i="0" u="none" strike="noStrike" cap="none">
                <a:solidFill>
                  <a:srgbClr val="000000"/>
                </a:solidFill>
                <a:latin typeface="Calibri"/>
                <a:ea typeface="Calibri"/>
                <a:cs typeface="Calibri"/>
                <a:sym typeface="Calibri"/>
              </a:rPr>
              <a:t>страх</a:t>
            </a:r>
            <a:endParaRPr sz="1400" b="0" i="0" u="none" strike="noStrike" cap="none">
              <a:solidFill>
                <a:srgbClr val="000000"/>
              </a:solidFill>
              <a:latin typeface="Arial"/>
              <a:ea typeface="Arial"/>
              <a:cs typeface="Arial"/>
              <a:sym typeface="Arial"/>
            </a:endParaRPr>
          </a:p>
        </p:txBody>
      </p:sp>
      <p:sp>
        <p:nvSpPr>
          <p:cNvPr id="538" name="Google Shape;538;p68"/>
          <p:cNvSpPr/>
          <p:nvPr/>
        </p:nvSpPr>
        <p:spPr>
          <a:xfrm rot="856199">
            <a:off x="3817707" y="2188282"/>
            <a:ext cx="11737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400" b="0" i="0" u="none" strike="noStrike" cap="none">
                <a:solidFill>
                  <a:srgbClr val="000000"/>
                </a:solidFill>
                <a:latin typeface="Calibri"/>
                <a:ea typeface="Calibri"/>
                <a:cs typeface="Calibri"/>
                <a:sym typeface="Calibri"/>
              </a:rPr>
              <a:t>гнев и обида</a:t>
            </a:r>
            <a:endParaRPr sz="1400" b="0" i="0" u="none" strike="noStrike" cap="none">
              <a:solidFill>
                <a:srgbClr val="000000"/>
              </a:solidFill>
              <a:latin typeface="Arial"/>
              <a:ea typeface="Arial"/>
              <a:cs typeface="Arial"/>
              <a:sym typeface="Arial"/>
            </a:endParaRPr>
          </a:p>
        </p:txBody>
      </p:sp>
      <p:sp>
        <p:nvSpPr>
          <p:cNvPr id="539" name="Google Shape;539;p68"/>
          <p:cNvSpPr/>
          <p:nvPr/>
        </p:nvSpPr>
        <p:spPr>
          <a:xfrm rot="669266">
            <a:off x="3609283" y="3077119"/>
            <a:ext cx="163217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400" b="0" i="0" u="none" strike="noStrike" cap="none">
                <a:solidFill>
                  <a:srgbClr val="000000"/>
                </a:solidFill>
                <a:latin typeface="Calibri"/>
                <a:ea typeface="Calibri"/>
                <a:cs typeface="Calibri"/>
                <a:sym typeface="Calibri"/>
              </a:rPr>
              <a:t>депрессия и грусть</a:t>
            </a:r>
            <a:endParaRPr sz="1400" b="0" i="0" u="none" strike="noStrike" cap="none">
              <a:solidFill>
                <a:srgbClr val="000000"/>
              </a:solidFill>
              <a:latin typeface="Arial"/>
              <a:ea typeface="Arial"/>
              <a:cs typeface="Arial"/>
              <a:sym typeface="Arial"/>
            </a:endParaRPr>
          </a:p>
        </p:txBody>
      </p:sp>
      <p:sp>
        <p:nvSpPr>
          <p:cNvPr id="540" name="Google Shape;540;p68"/>
          <p:cNvSpPr/>
          <p:nvPr/>
        </p:nvSpPr>
        <p:spPr>
          <a:xfrm rot="-707477">
            <a:off x="4009934" y="4137378"/>
            <a:ext cx="209223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1400" b="0" i="0" u="none" strike="noStrike" cap="none">
                <a:solidFill>
                  <a:srgbClr val="000000"/>
                </a:solidFill>
                <a:latin typeface="Calibri"/>
                <a:ea typeface="Calibri"/>
                <a:cs typeface="Calibri"/>
                <a:sym typeface="Calibri"/>
              </a:rPr>
              <a:t>оптимизм и уверенность</a:t>
            </a:r>
            <a:endParaRPr sz="1400" b="0" i="0" u="none" strike="noStrike" cap="none">
              <a:solidFill>
                <a:srgbClr val="000000"/>
              </a:solidFill>
              <a:latin typeface="Arial"/>
              <a:ea typeface="Arial"/>
              <a:cs typeface="Arial"/>
              <a:sym typeface="Arial"/>
            </a:endParaRPr>
          </a:p>
        </p:txBody>
      </p:sp>
      <p:sp>
        <p:nvSpPr>
          <p:cNvPr id="541" name="Google Shape;541;p68"/>
          <p:cNvSpPr/>
          <p:nvPr/>
        </p:nvSpPr>
        <p:spPr>
          <a:xfrm>
            <a:off x="-78289" y="42789"/>
            <a:ext cx="1713931"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 sz="2400" b="0" i="0" u="none" strike="noStrike" cap="none">
                <a:solidFill>
                  <a:srgbClr val="000000"/>
                </a:solidFill>
                <a:latin typeface="Times New Roman"/>
                <a:ea typeface="Times New Roman"/>
                <a:cs typeface="Times New Roman"/>
                <a:sym typeface="Times New Roman"/>
              </a:rPr>
              <a:t>  </a:t>
            </a:r>
            <a:r>
              <a:rPr lang="ru" sz="1800" b="0" i="0" u="none" strike="noStrike" cap="none">
                <a:solidFill>
                  <a:srgbClr val="000000"/>
                </a:solidFill>
                <a:latin typeface="Times New Roman"/>
                <a:ea typeface="Times New Roman"/>
                <a:cs typeface="Times New Roman"/>
                <a:sym typeface="Times New Roman"/>
              </a:rPr>
              <a:t>РЕЗЮМЕ:</a:t>
            </a:r>
            <a:endParaRPr sz="1800" b="0" i="0" u="none" strike="noStrike" cap="none">
              <a:solidFill>
                <a:srgbClr val="000000"/>
              </a:solidFill>
              <a:latin typeface="Times New Roman"/>
              <a:ea typeface="Times New Roman"/>
              <a:cs typeface="Times New Roman"/>
              <a:sym typeface="Times New Roman"/>
            </a:endParaRPr>
          </a:p>
        </p:txBody>
      </p:sp>
      <p:sp>
        <p:nvSpPr>
          <p:cNvPr id="542" name="Google Shape;542;p68"/>
          <p:cNvSpPr/>
          <p:nvPr/>
        </p:nvSpPr>
        <p:spPr>
          <a:xfrm>
            <a:off x="74422" y="482683"/>
            <a:ext cx="3133912" cy="3754874"/>
          </a:xfrm>
          <a:prstGeom prst="rect">
            <a:avLst/>
          </a:prstGeom>
          <a:noFill/>
          <a:ln>
            <a:noFill/>
          </a:ln>
        </p:spPr>
        <p:txBody>
          <a:bodyPr spcFirstLastPara="1" wrap="square" lIns="91425" tIns="45700" rIns="91425" bIns="45700" anchor="t" anchorCtr="0">
            <a:spAutoFit/>
          </a:bodyPr>
          <a:lstStyle/>
          <a:p>
            <a:pPr marL="171450" marR="0" lvl="0" indent="-171450" algn="just" rtl="0">
              <a:lnSpc>
                <a:spcPct val="100000"/>
              </a:lnSpc>
              <a:spcBef>
                <a:spcPts val="0"/>
              </a:spcBef>
              <a:spcAft>
                <a:spcPts val="0"/>
              </a:spcAft>
              <a:buClr>
                <a:srgbClr val="000000"/>
              </a:buClr>
              <a:buSzPts val="1200"/>
              <a:buFont typeface="Arial"/>
              <a:buChar char="•"/>
            </a:pPr>
            <a:r>
              <a:rPr lang="ru" sz="1200" b="1" i="0" u="none" strike="noStrike" cap="none">
                <a:solidFill>
                  <a:srgbClr val="E36C09"/>
                </a:solidFill>
                <a:latin typeface="Times New Roman"/>
                <a:ea typeface="Times New Roman"/>
                <a:cs typeface="Times New Roman"/>
                <a:sym typeface="Times New Roman"/>
              </a:rPr>
              <a:t>Большой палец </a:t>
            </a:r>
            <a:r>
              <a:rPr lang="ru" sz="1200" b="0" i="0" u="none" strike="noStrike" cap="none">
                <a:solidFill>
                  <a:srgbClr val="E36C09"/>
                </a:solidFill>
                <a:latin typeface="Times New Roman"/>
                <a:ea typeface="Times New Roman"/>
                <a:cs typeface="Times New Roman"/>
                <a:sym typeface="Times New Roman"/>
              </a:rPr>
              <a:t>помогает бороться с такими эмоциями, как тревога и беспокойство. </a:t>
            </a:r>
            <a:endParaRPr/>
          </a:p>
          <a:p>
            <a:pPr marL="0" marR="0" lvl="0" indent="0" algn="just" rtl="0">
              <a:lnSpc>
                <a:spcPct val="100000"/>
              </a:lnSpc>
              <a:spcBef>
                <a:spcPts val="0"/>
              </a:spcBef>
              <a:spcAft>
                <a:spcPts val="0"/>
              </a:spcAft>
              <a:buNone/>
            </a:pPr>
            <a:endParaRPr sz="1400" b="0" i="0" u="none" strike="noStrike" cap="none">
              <a:solidFill>
                <a:srgbClr val="E36C09"/>
              </a:solidFill>
              <a:latin typeface="Times New Roman"/>
              <a:ea typeface="Times New Roman"/>
              <a:cs typeface="Times New Roman"/>
              <a:sym typeface="Times New Roman"/>
            </a:endParaRPr>
          </a:p>
          <a:p>
            <a:pPr marL="171450" marR="0" lvl="0" indent="-171450" algn="just" rtl="0">
              <a:lnSpc>
                <a:spcPct val="100000"/>
              </a:lnSpc>
              <a:spcBef>
                <a:spcPts val="0"/>
              </a:spcBef>
              <a:spcAft>
                <a:spcPts val="0"/>
              </a:spcAft>
              <a:buClr>
                <a:srgbClr val="000000"/>
              </a:buClr>
              <a:buSzPts val="1200"/>
              <a:buFont typeface="Arial"/>
              <a:buChar char="•"/>
            </a:pPr>
            <a:r>
              <a:rPr lang="ru" sz="1200" b="1" i="0" u="none" strike="noStrike" cap="none">
                <a:solidFill>
                  <a:srgbClr val="0070C0"/>
                </a:solidFill>
                <a:latin typeface="Times New Roman"/>
                <a:ea typeface="Times New Roman"/>
                <a:cs typeface="Times New Roman"/>
                <a:sym typeface="Times New Roman"/>
              </a:rPr>
              <a:t> Индекс</a:t>
            </a:r>
            <a:r>
              <a:rPr lang="ru" sz="1200" b="0" i="0" u="none" strike="noStrike" cap="none">
                <a:solidFill>
                  <a:srgbClr val="0070C0"/>
                </a:solidFill>
                <a:latin typeface="Times New Roman"/>
                <a:ea typeface="Times New Roman"/>
                <a:cs typeface="Times New Roman"/>
                <a:sym typeface="Times New Roman"/>
              </a:rPr>
              <a:t> может помочь вам побороть страх. </a:t>
            </a:r>
            <a:endParaRPr sz="1200" b="0" i="0" u="none" strike="noStrike" cap="none">
              <a:solidFill>
                <a:srgbClr val="0070C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400" b="0" i="0" u="none" strike="noStrike" cap="none">
              <a:solidFill>
                <a:srgbClr val="0070C0"/>
              </a:solidFill>
              <a:latin typeface="Times New Roman"/>
              <a:ea typeface="Times New Roman"/>
              <a:cs typeface="Times New Roman"/>
              <a:sym typeface="Times New Roman"/>
            </a:endParaRPr>
          </a:p>
          <a:p>
            <a:pPr marL="171450" marR="0" lvl="0" indent="-171450" algn="just" rtl="0">
              <a:lnSpc>
                <a:spcPct val="100000"/>
              </a:lnSpc>
              <a:spcBef>
                <a:spcPts val="0"/>
              </a:spcBef>
              <a:spcAft>
                <a:spcPts val="0"/>
              </a:spcAft>
              <a:buClr>
                <a:srgbClr val="000000"/>
              </a:buClr>
              <a:buSzPts val="1200"/>
              <a:buFont typeface="Arial"/>
              <a:buChar char="•"/>
            </a:pPr>
            <a:r>
              <a:rPr lang="ru" sz="1200" b="1" i="0" u="none" strike="noStrike" cap="none">
                <a:solidFill>
                  <a:srgbClr val="00B050"/>
                </a:solidFill>
                <a:latin typeface="Times New Roman"/>
                <a:ea typeface="Times New Roman"/>
                <a:cs typeface="Times New Roman"/>
                <a:sym typeface="Times New Roman"/>
              </a:rPr>
              <a:t>Средний палец </a:t>
            </a:r>
            <a:r>
              <a:rPr lang="ru" sz="1200" b="0" i="0" u="none" strike="noStrike" cap="none">
                <a:solidFill>
                  <a:srgbClr val="00B050"/>
                </a:solidFill>
                <a:latin typeface="Times New Roman"/>
                <a:ea typeface="Times New Roman"/>
                <a:cs typeface="Times New Roman"/>
                <a:sym typeface="Times New Roman"/>
              </a:rPr>
              <a:t>помогает контролировать гнев и обиду. </a:t>
            </a:r>
            <a:endParaRPr sz="1200" b="0" i="0" u="none" strike="noStrike" cap="none">
              <a:solidFill>
                <a:srgbClr val="00B05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400" b="0" i="0" u="none" strike="noStrike" cap="none">
              <a:solidFill>
                <a:srgbClr val="0070C0"/>
              </a:solidFill>
              <a:latin typeface="Arial"/>
              <a:ea typeface="Arial"/>
              <a:cs typeface="Arial"/>
              <a:sym typeface="Arial"/>
            </a:endParaRPr>
          </a:p>
          <a:p>
            <a:pPr marL="171450" marR="0" lvl="0" indent="-171450" algn="just" rtl="0">
              <a:lnSpc>
                <a:spcPct val="100000"/>
              </a:lnSpc>
              <a:spcBef>
                <a:spcPts val="0"/>
              </a:spcBef>
              <a:spcAft>
                <a:spcPts val="0"/>
              </a:spcAft>
              <a:buClr>
                <a:srgbClr val="000000"/>
              </a:buClr>
              <a:buSzPts val="1200"/>
              <a:buFont typeface="Arial"/>
              <a:buChar char="•"/>
            </a:pPr>
            <a:r>
              <a:rPr lang="ru" sz="1200" b="0" i="0" u="none" strike="noStrike" cap="none">
                <a:solidFill>
                  <a:srgbClr val="C00000"/>
                </a:solidFill>
                <a:latin typeface="Times New Roman"/>
                <a:ea typeface="Times New Roman"/>
                <a:cs typeface="Times New Roman"/>
                <a:sym typeface="Times New Roman"/>
              </a:rPr>
              <a:t> </a:t>
            </a:r>
            <a:r>
              <a:rPr lang="ru" sz="1200" b="1" i="0" u="none" strike="noStrike" cap="none">
                <a:solidFill>
                  <a:srgbClr val="C00000"/>
                </a:solidFill>
                <a:latin typeface="Times New Roman"/>
                <a:ea typeface="Times New Roman"/>
                <a:cs typeface="Times New Roman"/>
                <a:sym typeface="Times New Roman"/>
              </a:rPr>
              <a:t>Безымянный палец </a:t>
            </a:r>
            <a:r>
              <a:rPr lang="ru" sz="1200" b="0" i="0" u="none" strike="noStrike" cap="none">
                <a:solidFill>
                  <a:srgbClr val="C00000"/>
                </a:solidFill>
                <a:latin typeface="Times New Roman"/>
                <a:ea typeface="Times New Roman"/>
                <a:cs typeface="Times New Roman"/>
                <a:sym typeface="Times New Roman"/>
              </a:rPr>
              <a:t>может помочь вам бороться с депрессией и грустью. Кроме того, он отвечает за то, чтобы сделать вас более решительным. </a:t>
            </a:r>
            <a:endParaRPr sz="1200" b="0" i="0" u="none" strike="noStrike" cap="none">
              <a:solidFill>
                <a:srgbClr val="C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400" b="0" i="0" u="none" strike="noStrike" cap="none">
              <a:solidFill>
                <a:srgbClr val="E36C09"/>
              </a:solidFill>
              <a:latin typeface="Times New Roman"/>
              <a:ea typeface="Times New Roman"/>
              <a:cs typeface="Times New Roman"/>
              <a:sym typeface="Times New Roman"/>
            </a:endParaRPr>
          </a:p>
          <a:p>
            <a:pPr marL="171450" marR="0" lvl="0" indent="-171450" algn="just" rtl="0">
              <a:lnSpc>
                <a:spcPct val="100000"/>
              </a:lnSpc>
              <a:spcBef>
                <a:spcPts val="0"/>
              </a:spcBef>
              <a:spcAft>
                <a:spcPts val="0"/>
              </a:spcAft>
              <a:buClr>
                <a:srgbClr val="000000"/>
              </a:buClr>
              <a:buSzPts val="1200"/>
              <a:buFont typeface="Arial"/>
              <a:buChar char="•"/>
            </a:pPr>
            <a:r>
              <a:rPr lang="ru" sz="1200" b="1" i="0" u="none" strike="noStrike" cap="none">
                <a:solidFill>
                  <a:srgbClr val="FF3300"/>
                </a:solidFill>
                <a:latin typeface="Times New Roman"/>
                <a:ea typeface="Times New Roman"/>
                <a:cs typeface="Times New Roman"/>
                <a:sym typeface="Times New Roman"/>
              </a:rPr>
              <a:t>А мизинец </a:t>
            </a:r>
            <a:r>
              <a:rPr lang="ru" sz="1200" b="0" i="0" u="none" strike="noStrike" cap="none">
                <a:solidFill>
                  <a:srgbClr val="FF3300"/>
                </a:solidFill>
                <a:latin typeface="Times New Roman"/>
                <a:ea typeface="Times New Roman"/>
                <a:cs typeface="Times New Roman"/>
                <a:sym typeface="Times New Roman"/>
              </a:rPr>
              <a:t>помогает успокоить тревогу и повышает оптимизм и уверенность. Этот палец символизирует самооценку. </a:t>
            </a:r>
            <a:r>
              <a:rPr lang="ru" sz="1200">
                <a:solidFill>
                  <a:srgbClr val="FF3300"/>
                </a:solidFill>
                <a:latin typeface="Times New Roman"/>
                <a:ea typeface="Times New Roman"/>
                <a:cs typeface="Times New Roman"/>
                <a:sym typeface="Times New Roman"/>
              </a:rPr>
              <a:t>[</a:t>
            </a:r>
            <a:r>
              <a:rPr lang="ru" sz="1200" u="sng">
                <a:solidFill>
                  <a:schemeClr val="hlink"/>
                </a:solidFill>
                <a:latin typeface="Times New Roman"/>
                <a:ea typeface="Times New Roman"/>
                <a:cs typeface="Times New Roman"/>
                <a:sym typeface="Times New Roman"/>
                <a:hlinkClick r:id="rId3"/>
              </a:rPr>
              <a:t>4</a:t>
            </a:r>
            <a:r>
              <a:rPr lang="ru" sz="1200">
                <a:solidFill>
                  <a:srgbClr val="FF3300"/>
                </a:solidFill>
                <a:latin typeface="Times New Roman"/>
                <a:ea typeface="Times New Roman"/>
                <a:cs typeface="Times New Roman"/>
                <a:sym typeface="Times New Roman"/>
              </a:rPr>
              <a:t>]</a:t>
            </a:r>
            <a:endParaRPr sz="1200" b="0" i="0" u="none" strike="noStrike" cap="none">
              <a:solidFill>
                <a:srgbClr val="FF33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400" b="0" i="0" u="none" strike="noStrike" cap="none">
              <a:solidFill>
                <a:srgbClr val="E36C09"/>
              </a:solidFill>
              <a:latin typeface="Times New Roman"/>
              <a:ea typeface="Times New Roman"/>
              <a:cs typeface="Times New Roman"/>
              <a:sym typeface="Times New Roman"/>
            </a:endParaRPr>
          </a:p>
        </p:txBody>
      </p:sp>
      <p:pic>
        <p:nvPicPr>
          <p:cNvPr id="12"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69"/>
          <p:cNvSpPr txBox="1"/>
          <p:nvPr/>
        </p:nvSpPr>
        <p:spPr>
          <a:xfrm>
            <a:off x="-92355" y="-192910"/>
            <a:ext cx="10235331" cy="2445743"/>
          </a:xfrm>
          <a:prstGeom prst="rect">
            <a:avLst/>
          </a:prstGeom>
          <a:noFill/>
          <a:ln>
            <a:noFill/>
          </a:ln>
        </p:spPr>
        <p:txBody>
          <a:bodyPr spcFirstLastPara="1" wrap="square" lIns="91425" tIns="45700" rIns="91425" bIns="45700" anchor="t" anchorCtr="0">
            <a:normAutofit fontScale="97500"/>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3600" b="0" i="0" u="none" strike="noStrike" cap="none">
              <a:solidFill>
                <a:srgbClr val="000000"/>
              </a:solidFill>
              <a:latin typeface="Arial"/>
              <a:ea typeface="Arial"/>
              <a:cs typeface="Arial"/>
              <a:sym typeface="Arial"/>
            </a:endParaRPr>
          </a:p>
        </p:txBody>
      </p:sp>
      <p:pic>
        <p:nvPicPr>
          <p:cNvPr id="549" name="Google Shape;549;p69"/>
          <p:cNvPicPr preferRelativeResize="0"/>
          <p:nvPr/>
        </p:nvPicPr>
        <p:blipFill rotWithShape="1">
          <a:blip r:embed="rId3">
            <a:alphaModFix/>
          </a:blip>
          <a:srcRect/>
          <a:stretch/>
        </p:blipFill>
        <p:spPr>
          <a:xfrm>
            <a:off x="532865" y="180352"/>
            <a:ext cx="1965751" cy="1944719"/>
          </a:xfrm>
          <a:prstGeom prst="rect">
            <a:avLst/>
          </a:prstGeom>
          <a:noFill/>
          <a:ln>
            <a:noFill/>
          </a:ln>
        </p:spPr>
      </p:pic>
      <p:pic>
        <p:nvPicPr>
          <p:cNvPr id="550" name="Google Shape;550;p69"/>
          <p:cNvPicPr preferRelativeResize="0"/>
          <p:nvPr/>
        </p:nvPicPr>
        <p:blipFill rotWithShape="1">
          <a:blip r:embed="rId4">
            <a:alphaModFix/>
          </a:blip>
          <a:srcRect/>
          <a:stretch/>
        </p:blipFill>
        <p:spPr>
          <a:xfrm>
            <a:off x="3430047" y="167129"/>
            <a:ext cx="2259043" cy="1957942"/>
          </a:xfrm>
          <a:prstGeom prst="rect">
            <a:avLst/>
          </a:prstGeom>
          <a:noFill/>
          <a:ln>
            <a:noFill/>
          </a:ln>
        </p:spPr>
      </p:pic>
      <p:pic>
        <p:nvPicPr>
          <p:cNvPr id="551" name="Google Shape;551;p69"/>
          <p:cNvPicPr preferRelativeResize="0"/>
          <p:nvPr/>
        </p:nvPicPr>
        <p:blipFill rotWithShape="1">
          <a:blip r:embed="rId5">
            <a:alphaModFix/>
          </a:blip>
          <a:srcRect/>
          <a:stretch/>
        </p:blipFill>
        <p:spPr>
          <a:xfrm>
            <a:off x="6226866" y="173619"/>
            <a:ext cx="2259043" cy="2052108"/>
          </a:xfrm>
          <a:prstGeom prst="rect">
            <a:avLst/>
          </a:prstGeom>
          <a:noFill/>
          <a:ln>
            <a:noFill/>
          </a:ln>
        </p:spPr>
      </p:pic>
      <p:pic>
        <p:nvPicPr>
          <p:cNvPr id="552" name="Google Shape;552;p69"/>
          <p:cNvPicPr preferRelativeResize="0"/>
          <p:nvPr/>
        </p:nvPicPr>
        <p:blipFill rotWithShape="1">
          <a:blip r:embed="rId6">
            <a:alphaModFix/>
          </a:blip>
          <a:srcRect/>
          <a:stretch/>
        </p:blipFill>
        <p:spPr>
          <a:xfrm>
            <a:off x="3505874" y="2361741"/>
            <a:ext cx="2183216" cy="1836141"/>
          </a:xfrm>
          <a:prstGeom prst="rect">
            <a:avLst/>
          </a:prstGeom>
          <a:noFill/>
          <a:ln>
            <a:noFill/>
          </a:ln>
        </p:spPr>
      </p:pic>
      <p:pic>
        <p:nvPicPr>
          <p:cNvPr id="553" name="Google Shape;553;p69"/>
          <p:cNvPicPr preferRelativeResize="0"/>
          <p:nvPr/>
        </p:nvPicPr>
        <p:blipFill rotWithShape="1">
          <a:blip r:embed="rId7">
            <a:alphaModFix/>
          </a:blip>
          <a:srcRect/>
          <a:stretch/>
        </p:blipFill>
        <p:spPr>
          <a:xfrm>
            <a:off x="6303818" y="2342887"/>
            <a:ext cx="2182091" cy="1881235"/>
          </a:xfrm>
          <a:prstGeom prst="rect">
            <a:avLst/>
          </a:prstGeom>
          <a:noFill/>
          <a:ln>
            <a:noFill/>
          </a:ln>
        </p:spPr>
      </p:pic>
      <p:sp>
        <p:nvSpPr>
          <p:cNvPr id="554" name="Google Shape;554;p69"/>
          <p:cNvSpPr/>
          <p:nvPr/>
        </p:nvSpPr>
        <p:spPr>
          <a:xfrm>
            <a:off x="173181" y="2342887"/>
            <a:ext cx="3075709" cy="1808508"/>
          </a:xfrm>
          <a:prstGeom prst="rect">
            <a:avLst/>
          </a:prstGeom>
          <a:noFill/>
          <a:ln>
            <a:noFill/>
          </a:ln>
        </p:spPr>
        <p:txBody>
          <a:bodyPr spcFirstLastPara="1" wrap="square" lIns="91425" tIns="45700" rIns="91425" bIns="45700" anchor="t" anchorCtr="0">
            <a:spAutoFit/>
          </a:bodyPr>
          <a:lstStyle/>
          <a:p>
            <a:pPr marL="0" marR="0" lvl="0" indent="0" algn="just" rtl="0">
              <a:lnSpc>
                <a:spcPct val="107000"/>
              </a:lnSpc>
              <a:spcBef>
                <a:spcPts val="0"/>
              </a:spcBef>
              <a:spcAft>
                <a:spcPts val="0"/>
              </a:spcAft>
              <a:buNone/>
            </a:pPr>
            <a:r>
              <a:rPr lang="ru" sz="1400" b="0" i="0" u="none" strike="noStrike" cap="none">
                <a:solidFill>
                  <a:srgbClr val="000000"/>
                </a:solidFill>
                <a:latin typeface="Times New Roman"/>
                <a:ea typeface="Times New Roman"/>
                <a:cs typeface="Times New Roman"/>
                <a:sym typeface="Times New Roman"/>
              </a:rPr>
              <a:t>Чтобы гармонизировать жизненную энергию в теле, возьмитесь за палец противоположной рукой, обхватив его всеми пальцами и большим пальцем. </a:t>
            </a:r>
            <a:endParaRPr sz="1400" b="0" i="0" u="none" strike="noStrike" cap="none">
              <a:solidFill>
                <a:srgbClr val="000000"/>
              </a:solidFill>
              <a:latin typeface="Times New Roman"/>
              <a:ea typeface="Times New Roman"/>
              <a:cs typeface="Times New Roman"/>
              <a:sym typeface="Times New Roman"/>
            </a:endParaRPr>
          </a:p>
          <a:p>
            <a:pPr marL="0" marR="0" lvl="0" indent="0" algn="just" rtl="0">
              <a:lnSpc>
                <a:spcPct val="107000"/>
              </a:lnSpc>
              <a:spcBef>
                <a:spcPts val="800"/>
              </a:spcBef>
              <a:spcAft>
                <a:spcPts val="0"/>
              </a:spcAft>
              <a:buNone/>
            </a:pPr>
            <a:r>
              <a:rPr lang="ru" sz="1400" b="0" i="0" u="none" strike="noStrike" cap="none">
                <a:solidFill>
                  <a:srgbClr val="000000"/>
                </a:solidFill>
                <a:latin typeface="Times New Roman"/>
                <a:ea typeface="Times New Roman"/>
                <a:cs typeface="Times New Roman"/>
                <a:sym typeface="Times New Roman"/>
              </a:rPr>
              <a:t>Теперь держите каждый палец в течение одной-двух минут. [</a:t>
            </a:r>
            <a:r>
              <a:rPr lang="ru" sz="1400" b="0" i="0" u="sng" strike="noStrike" cap="none">
                <a:solidFill>
                  <a:schemeClr val="hlink"/>
                </a:solidFill>
                <a:latin typeface="Times New Roman"/>
                <a:ea typeface="Times New Roman"/>
                <a:cs typeface="Times New Roman"/>
                <a:sym typeface="Times New Roman"/>
                <a:hlinkClick r:id="rId8"/>
              </a:rPr>
              <a:t>4</a:t>
            </a:r>
            <a:r>
              <a:rPr lang="ru" sz="1400" b="0" i="0" u="none" strike="noStrike" cap="none">
                <a:solidFill>
                  <a:srgbClr val="000000"/>
                </a:solidFill>
                <a:latin typeface="Times New Roman"/>
                <a:ea typeface="Times New Roman"/>
                <a:cs typeface="Times New Roman"/>
                <a:sym typeface="Times New Roman"/>
              </a:rPr>
              <a:t>] </a:t>
            </a:r>
            <a:endParaRPr sz="1400" b="0" i="0" u="none" strike="noStrike" cap="none">
              <a:solidFill>
                <a:srgbClr val="000000"/>
              </a:solidFill>
              <a:latin typeface="Times New Roman"/>
              <a:ea typeface="Times New Roman"/>
              <a:cs typeface="Times New Roman"/>
              <a:sym typeface="Times New Roman"/>
            </a:endParaRPr>
          </a:p>
        </p:txBody>
      </p:sp>
      <p:pic>
        <p:nvPicPr>
          <p:cNvPr id="10" name="Google Shape;229;p45"/>
          <p:cNvPicPr preferRelativeResize="0"/>
          <p:nvPr/>
        </p:nvPicPr>
        <p:blipFill rotWithShape="1">
          <a:blip r:embed="rId9">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70"/>
          <p:cNvSpPr txBox="1"/>
          <p:nvPr/>
        </p:nvSpPr>
        <p:spPr>
          <a:xfrm>
            <a:off x="-92355" y="-192910"/>
            <a:ext cx="10235331" cy="2445743"/>
          </a:xfrm>
          <a:prstGeom prst="rect">
            <a:avLst/>
          </a:prstGeom>
          <a:noFill/>
          <a:ln>
            <a:noFill/>
          </a:ln>
        </p:spPr>
        <p:txBody>
          <a:bodyPr spcFirstLastPara="1" wrap="square" lIns="91425" tIns="45700" rIns="91425" bIns="45700" anchor="t" anchorCtr="0">
            <a:normAutofit fontScale="97500"/>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3600" b="0" i="0" u="none" strike="noStrike" cap="none">
              <a:solidFill>
                <a:srgbClr val="000000"/>
              </a:solidFill>
              <a:latin typeface="Arial"/>
              <a:ea typeface="Arial"/>
              <a:cs typeface="Arial"/>
              <a:sym typeface="Arial"/>
            </a:endParaRPr>
          </a:p>
        </p:txBody>
      </p:sp>
      <p:pic>
        <p:nvPicPr>
          <p:cNvPr id="561" name="Google Shape;561;p70"/>
          <p:cNvPicPr preferRelativeResize="0"/>
          <p:nvPr/>
        </p:nvPicPr>
        <p:blipFill rotWithShape="1">
          <a:blip r:embed="rId3">
            <a:alphaModFix/>
          </a:blip>
          <a:srcRect/>
          <a:stretch/>
        </p:blipFill>
        <p:spPr>
          <a:xfrm>
            <a:off x="2810086" y="-1"/>
            <a:ext cx="6333914" cy="4747573"/>
          </a:xfrm>
          <a:prstGeom prst="rect">
            <a:avLst/>
          </a:prstGeom>
          <a:noFill/>
          <a:ln>
            <a:noFill/>
          </a:ln>
        </p:spPr>
      </p:pic>
      <p:sp>
        <p:nvSpPr>
          <p:cNvPr id="562" name="Google Shape;562;p70"/>
          <p:cNvSpPr/>
          <p:nvPr/>
        </p:nvSpPr>
        <p:spPr>
          <a:xfrm>
            <a:off x="354621" y="1550167"/>
            <a:ext cx="2396837" cy="1475404"/>
          </a:xfrm>
          <a:prstGeom prst="rect">
            <a:avLst/>
          </a:prstGeom>
          <a:noFill/>
          <a:ln>
            <a:noFill/>
          </a:ln>
        </p:spPr>
        <p:txBody>
          <a:bodyPr spcFirstLastPara="1" wrap="square" lIns="91425" tIns="45700" rIns="91425" bIns="45700" anchor="t" anchorCtr="0">
            <a:spAutoFit/>
          </a:bodyPr>
          <a:lstStyle/>
          <a:p>
            <a:pPr marL="0" marR="0" lvl="0" indent="0" algn="just" rtl="0">
              <a:lnSpc>
                <a:spcPct val="107000"/>
              </a:lnSpc>
              <a:spcBef>
                <a:spcPts val="0"/>
              </a:spcBef>
              <a:spcAft>
                <a:spcPts val="0"/>
              </a:spcAft>
              <a:buNone/>
            </a:pPr>
            <a:r>
              <a:rPr lang="ru" sz="1400" b="0" i="0" u="none" strike="noStrike" cap="none">
                <a:solidFill>
                  <a:srgbClr val="000000"/>
                </a:solidFill>
                <a:latin typeface="Times New Roman"/>
                <a:ea typeface="Times New Roman"/>
                <a:cs typeface="Times New Roman"/>
                <a:sym typeface="Times New Roman"/>
              </a:rPr>
              <a:t>Если вы хотите успокоить свой ум, слегка нажмите в центре ладони большим пальцем противоположной руки и удерживайте его не менее одной минуты. [</a:t>
            </a:r>
            <a:r>
              <a:rPr lang="ru" sz="1400" b="0" i="0" u="sng" strike="noStrike" cap="none">
                <a:solidFill>
                  <a:schemeClr val="hlink"/>
                </a:solidFill>
                <a:latin typeface="Times New Roman"/>
                <a:ea typeface="Times New Roman"/>
                <a:cs typeface="Times New Roman"/>
                <a:sym typeface="Times New Roman"/>
                <a:hlinkClick r:id="rId4"/>
              </a:rPr>
              <a:t>4</a:t>
            </a:r>
            <a:r>
              <a:rPr lang="ru" sz="1400" b="0" i="0" u="none" strike="noStrike" cap="none">
                <a:solidFill>
                  <a:srgbClr val="000000"/>
                </a:solidFill>
                <a:latin typeface="Times New Roman"/>
                <a:ea typeface="Times New Roman"/>
                <a:cs typeface="Times New Roman"/>
                <a:sym typeface="Times New Roman"/>
              </a:rPr>
              <a:t>]</a:t>
            </a:r>
            <a:endParaRPr sz="1400" b="0" i="0" u="none" strike="noStrike" cap="none">
              <a:solidFill>
                <a:srgbClr val="000000"/>
              </a:solidFill>
              <a:latin typeface="Times New Roman"/>
              <a:ea typeface="Times New Roman"/>
              <a:cs typeface="Times New Roman"/>
              <a:sym typeface="Times New Roman"/>
            </a:endParaRPr>
          </a:p>
        </p:txBody>
      </p:sp>
      <p:pic>
        <p:nvPicPr>
          <p:cNvPr id="6"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5" name="Google Shape;125;p41"/>
          <p:cNvPicPr preferRelativeResize="0"/>
          <p:nvPr/>
        </p:nvPicPr>
        <p:blipFill rotWithShape="1">
          <a:blip r:embed="rId3">
            <a:alphaModFix/>
          </a:blip>
          <a:srcRect/>
          <a:stretch/>
        </p:blipFill>
        <p:spPr>
          <a:xfrm>
            <a:off x="4000118" y="0"/>
            <a:ext cx="5143520" cy="5143139"/>
          </a:xfrm>
          <a:prstGeom prst="rect">
            <a:avLst/>
          </a:prstGeom>
          <a:noFill/>
          <a:ln>
            <a:noFill/>
          </a:ln>
        </p:spPr>
      </p:pic>
      <p:pic>
        <p:nvPicPr>
          <p:cNvPr id="126" name="Google Shape;126;p41"/>
          <p:cNvPicPr preferRelativeResize="0"/>
          <p:nvPr/>
        </p:nvPicPr>
        <p:blipFill rotWithShape="1">
          <a:blip r:embed="rId4">
            <a:alphaModFix/>
          </a:blip>
          <a:srcRect/>
          <a:stretch/>
        </p:blipFill>
        <p:spPr>
          <a:xfrm>
            <a:off x="3851564" y="0"/>
            <a:ext cx="5292435" cy="5143500"/>
          </a:xfrm>
          <a:prstGeom prst="rect">
            <a:avLst/>
          </a:prstGeom>
          <a:noFill/>
          <a:ln>
            <a:noFill/>
          </a:ln>
        </p:spPr>
      </p:pic>
      <p:sp>
        <p:nvSpPr>
          <p:cNvPr id="127" name="Google Shape;127;p41"/>
          <p:cNvSpPr txBox="1"/>
          <p:nvPr/>
        </p:nvSpPr>
        <p:spPr>
          <a:xfrm>
            <a:off x="121403" y="992214"/>
            <a:ext cx="3422700" cy="369300"/>
          </a:xfrm>
          <a:prstGeom prst="rect">
            <a:avLst/>
          </a:prstGeom>
          <a:noFill/>
          <a:ln>
            <a:noFill/>
          </a:ln>
        </p:spPr>
        <p:txBody>
          <a:bodyPr spcFirstLastPara="1" wrap="square" lIns="91425" tIns="45700" rIns="91425" bIns="45700" anchor="t" anchorCtr="0">
            <a:spAutoFit/>
          </a:bodyPr>
          <a:lstStyle/>
          <a:p>
            <a:pPr marL="285750" marR="0" lvl="0" indent="-285750" algn="just" rtl="0">
              <a:lnSpc>
                <a:spcPct val="100000"/>
              </a:lnSpc>
              <a:spcBef>
                <a:spcPts val="0"/>
              </a:spcBef>
              <a:spcAft>
                <a:spcPts val="0"/>
              </a:spcAft>
              <a:buClr>
                <a:srgbClr val="000000"/>
              </a:buClr>
              <a:buSzPts val="1800"/>
              <a:buFont typeface="Arial"/>
              <a:buChar char="•"/>
            </a:pPr>
            <a:r>
              <a:rPr lang="ru" sz="1800" b="0" i="0" u="none" strike="noStrike" cap="none">
                <a:solidFill>
                  <a:srgbClr val="000000"/>
                </a:solidFill>
                <a:latin typeface="Times New Roman"/>
                <a:ea typeface="Times New Roman"/>
                <a:cs typeface="Times New Roman"/>
                <a:sym typeface="Times New Roman"/>
              </a:rPr>
              <a:t>Относитесь ко всему проще</a:t>
            </a:r>
            <a:endParaRPr sz="1800" b="0" i="0" u="none" strike="noStrike" cap="none">
              <a:solidFill>
                <a:srgbClr val="000000"/>
              </a:solidFill>
              <a:latin typeface="Times New Roman"/>
              <a:ea typeface="Times New Roman"/>
              <a:cs typeface="Times New Roman"/>
              <a:sym typeface="Times New Roman"/>
            </a:endParaRPr>
          </a:p>
        </p:txBody>
      </p:sp>
      <p:sp>
        <p:nvSpPr>
          <p:cNvPr id="128" name="Google Shape;128;p41"/>
          <p:cNvSpPr txBox="1"/>
          <p:nvPr/>
        </p:nvSpPr>
        <p:spPr>
          <a:xfrm>
            <a:off x="121403" y="1700114"/>
            <a:ext cx="5672770" cy="369332"/>
          </a:xfrm>
          <a:prstGeom prst="rect">
            <a:avLst/>
          </a:prstGeom>
          <a:noFill/>
          <a:ln>
            <a:noFill/>
          </a:ln>
        </p:spPr>
        <p:txBody>
          <a:bodyPr spcFirstLastPara="1" wrap="square" lIns="91425" tIns="45700" rIns="91425" bIns="45700" anchor="t" anchorCtr="0">
            <a:spAutoFit/>
          </a:bodyPr>
          <a:lstStyle/>
          <a:p>
            <a:pPr marL="285750" marR="0" lvl="0" indent="-285750" algn="just" rtl="0">
              <a:lnSpc>
                <a:spcPct val="100000"/>
              </a:lnSpc>
              <a:spcBef>
                <a:spcPts val="0"/>
              </a:spcBef>
              <a:spcAft>
                <a:spcPts val="0"/>
              </a:spcAft>
              <a:buClr>
                <a:srgbClr val="000000"/>
              </a:buClr>
              <a:buSzPts val="1800"/>
              <a:buFont typeface="Arial"/>
              <a:buChar char="•"/>
            </a:pPr>
            <a:r>
              <a:rPr lang="ru" sz="1800" b="0" i="0" u="none" strike="noStrike" cap="none">
                <a:solidFill>
                  <a:srgbClr val="000000"/>
                </a:solidFill>
                <a:latin typeface="Times New Roman"/>
                <a:ea typeface="Times New Roman"/>
                <a:cs typeface="Times New Roman"/>
                <a:sym typeface="Times New Roman"/>
              </a:rPr>
              <a:t>Учитесь позитивному мышлению</a:t>
            </a:r>
            <a:endParaRPr/>
          </a:p>
        </p:txBody>
      </p:sp>
      <p:sp>
        <p:nvSpPr>
          <p:cNvPr id="129" name="Google Shape;129;p41"/>
          <p:cNvSpPr txBox="1"/>
          <p:nvPr/>
        </p:nvSpPr>
        <p:spPr>
          <a:xfrm>
            <a:off x="-163423" y="2293221"/>
            <a:ext cx="2715768" cy="369332"/>
          </a:xfrm>
          <a:prstGeom prst="rect">
            <a:avLst/>
          </a:prstGeom>
          <a:noFill/>
          <a:ln>
            <a:noFill/>
          </a:ln>
        </p:spPr>
        <p:txBody>
          <a:bodyPr spcFirstLastPara="1" wrap="square" lIns="91425" tIns="45700" rIns="91425" bIns="45700" anchor="t" anchorCtr="0">
            <a:spAutoFit/>
          </a:bodyPr>
          <a:lstStyle/>
          <a:p>
            <a:pPr marL="285750" marR="0" lvl="0" indent="-285750" algn="ctr" rtl="0">
              <a:lnSpc>
                <a:spcPct val="100000"/>
              </a:lnSpc>
              <a:spcBef>
                <a:spcPts val="0"/>
              </a:spcBef>
              <a:spcAft>
                <a:spcPts val="0"/>
              </a:spcAft>
              <a:buClr>
                <a:srgbClr val="000000"/>
              </a:buClr>
              <a:buSzPts val="1800"/>
              <a:buFont typeface="Arial"/>
              <a:buChar char="•"/>
            </a:pPr>
            <a:r>
              <a:rPr lang="ru" sz="1800" b="0" i="0" u="none" strike="noStrike" cap="none">
                <a:solidFill>
                  <a:srgbClr val="000000"/>
                </a:solidFill>
                <a:latin typeface="Times New Roman"/>
                <a:ea typeface="Times New Roman"/>
                <a:cs typeface="Times New Roman"/>
                <a:sym typeface="Times New Roman"/>
              </a:rPr>
              <a:t>Больше смейтесь</a:t>
            </a:r>
            <a:endParaRPr sz="1800" b="0" i="0" u="none" strike="noStrike" cap="none">
              <a:solidFill>
                <a:srgbClr val="000000"/>
              </a:solidFill>
              <a:latin typeface="Times New Roman"/>
              <a:ea typeface="Times New Roman"/>
              <a:cs typeface="Times New Roman"/>
              <a:sym typeface="Times New Roman"/>
            </a:endParaRPr>
          </a:p>
        </p:txBody>
      </p:sp>
      <p:sp>
        <p:nvSpPr>
          <p:cNvPr id="130" name="Google Shape;130;p41"/>
          <p:cNvSpPr txBox="1"/>
          <p:nvPr/>
        </p:nvSpPr>
        <p:spPr>
          <a:xfrm>
            <a:off x="146743" y="2860011"/>
            <a:ext cx="1779039" cy="36933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800"/>
              <a:buFont typeface="Arial"/>
              <a:buChar char="•"/>
            </a:pPr>
            <a:r>
              <a:rPr lang="ru" sz="1800" b="0" i="0" u="none" strike="noStrike" cap="none">
                <a:solidFill>
                  <a:srgbClr val="000000"/>
                </a:solidFill>
                <a:latin typeface="Times New Roman"/>
                <a:ea typeface="Times New Roman"/>
                <a:cs typeface="Times New Roman"/>
                <a:sym typeface="Times New Roman"/>
              </a:rPr>
              <a:t>Гимнастика</a:t>
            </a:r>
            <a:endParaRPr sz="1800" b="0" i="0" u="none" strike="noStrike" cap="none">
              <a:solidFill>
                <a:srgbClr val="000000"/>
              </a:solidFill>
              <a:latin typeface="Times New Roman"/>
              <a:ea typeface="Times New Roman"/>
              <a:cs typeface="Times New Roman"/>
              <a:sym typeface="Times New Roman"/>
            </a:endParaRPr>
          </a:p>
        </p:txBody>
      </p:sp>
      <p:sp>
        <p:nvSpPr>
          <p:cNvPr id="131" name="Google Shape;131;p41"/>
          <p:cNvSpPr txBox="1"/>
          <p:nvPr/>
        </p:nvSpPr>
        <p:spPr>
          <a:xfrm>
            <a:off x="146743" y="3446626"/>
            <a:ext cx="2146117" cy="36933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800"/>
              <a:buFont typeface="Arial"/>
              <a:buChar char="•"/>
            </a:pPr>
            <a:r>
              <a:rPr lang="ru" sz="1800" b="0" i="0" u="none" strike="noStrike" cap="none">
                <a:solidFill>
                  <a:srgbClr val="000000"/>
                </a:solidFill>
                <a:latin typeface="Times New Roman"/>
                <a:ea typeface="Times New Roman"/>
                <a:cs typeface="Times New Roman"/>
                <a:sym typeface="Times New Roman"/>
              </a:rPr>
              <a:t> Путешествия</a:t>
            </a:r>
            <a:endParaRPr sz="1800" b="0" i="0" u="none" strike="noStrike" cap="none">
              <a:solidFill>
                <a:srgbClr val="000000"/>
              </a:solidFill>
              <a:latin typeface="Times New Roman"/>
              <a:ea typeface="Times New Roman"/>
              <a:cs typeface="Times New Roman"/>
              <a:sym typeface="Times New Roman"/>
            </a:endParaRPr>
          </a:p>
        </p:txBody>
      </p:sp>
      <p:sp>
        <p:nvSpPr>
          <p:cNvPr id="132" name="Google Shape;132;p41"/>
          <p:cNvSpPr txBox="1">
            <a:spLocks noGrp="1"/>
          </p:cNvSpPr>
          <p:nvPr>
            <p:ph type="title"/>
          </p:nvPr>
        </p:nvSpPr>
        <p:spPr>
          <a:xfrm>
            <a:off x="51551" y="62070"/>
            <a:ext cx="9144000" cy="847500"/>
          </a:xfrm>
          <a:prstGeom prst="rect">
            <a:avLst/>
          </a:prstGeom>
          <a:noFill/>
          <a:ln>
            <a:noFill/>
          </a:ln>
        </p:spPr>
        <p:txBody>
          <a:bodyPr spcFirstLastPara="1" wrap="square" lIns="0" tIns="138050" rIns="0" bIns="0" anchor="t" anchorCtr="0">
            <a:spAutoFit/>
          </a:bodyPr>
          <a:lstStyle/>
          <a:p>
            <a:pPr marL="25400" lvl="0" indent="0" algn="ctr" rtl="0">
              <a:lnSpc>
                <a:spcPct val="100000"/>
              </a:lnSpc>
              <a:spcBef>
                <a:spcPts val="500"/>
              </a:spcBef>
              <a:spcAft>
                <a:spcPts val="0"/>
              </a:spcAft>
              <a:buSzPts val="600"/>
              <a:buNone/>
            </a:pPr>
            <a:r>
              <a:rPr lang="ru" sz="1800" b="1">
                <a:solidFill>
                  <a:schemeClr val="dk1"/>
                </a:solidFill>
                <a:latin typeface="Times New Roman"/>
                <a:ea typeface="Times New Roman"/>
                <a:cs typeface="Times New Roman"/>
                <a:sym typeface="Times New Roman"/>
              </a:rPr>
              <a:t>Профилактика стресса</a:t>
            </a:r>
            <a:r>
              <a:rPr lang="ru" sz="1800">
                <a:solidFill>
                  <a:schemeClr val="dk1"/>
                </a:solidFill>
                <a:latin typeface="Times New Roman"/>
                <a:ea typeface="Times New Roman"/>
                <a:cs typeface="Times New Roman"/>
                <a:sym typeface="Times New Roman"/>
              </a:rPr>
              <a:t> – это важное условие для сохранения эмоционального здоровья. </a:t>
            </a:r>
            <a:r>
              <a:rPr lang="ru" sz="1800">
                <a:solidFill>
                  <a:srgbClr val="000000"/>
                </a:solidFill>
                <a:latin typeface="Times New Roman"/>
                <a:ea typeface="Times New Roman"/>
                <a:cs typeface="Times New Roman"/>
                <a:sym typeface="Times New Roman"/>
              </a:rPr>
              <a:t/>
            </a:r>
            <a:br>
              <a:rPr lang="ru" sz="1800">
                <a:solidFill>
                  <a:srgbClr val="000000"/>
                </a:solidFill>
                <a:latin typeface="Times New Roman"/>
                <a:ea typeface="Times New Roman"/>
                <a:cs typeface="Times New Roman"/>
                <a:sym typeface="Times New Roman"/>
              </a:rPr>
            </a:br>
            <a:r>
              <a:rPr lang="ru" sz="1400"/>
              <a:t/>
            </a:r>
            <a:br>
              <a:rPr lang="ru" sz="1400"/>
            </a:br>
            <a:endParaRPr sz="1400">
              <a:latin typeface="Inter Medium"/>
              <a:ea typeface="Inter Medium"/>
              <a:cs typeface="Inter Medium"/>
              <a:sym typeface="Inter Medium"/>
            </a:endParaRPr>
          </a:p>
        </p:txBody>
      </p:sp>
      <p:pic>
        <p:nvPicPr>
          <p:cNvPr id="11"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p71"/>
          <p:cNvSpPr txBox="1"/>
          <p:nvPr/>
        </p:nvSpPr>
        <p:spPr>
          <a:xfrm>
            <a:off x="-92355" y="-192910"/>
            <a:ext cx="10235331" cy="2445743"/>
          </a:xfrm>
          <a:prstGeom prst="rect">
            <a:avLst/>
          </a:prstGeom>
          <a:noFill/>
          <a:ln>
            <a:noFill/>
          </a:ln>
        </p:spPr>
        <p:txBody>
          <a:bodyPr spcFirstLastPara="1" wrap="square" lIns="91425" tIns="45700" rIns="91425" bIns="45700" anchor="t" anchorCtr="0">
            <a:normAutofit fontScale="97500"/>
          </a:bodyPr>
          <a:lstStyle/>
          <a:p>
            <a:pPr marL="0" marR="0" lvl="0" indent="0" algn="ctr" rtl="0">
              <a:lnSpc>
                <a:spcPct val="100000"/>
              </a:lnSpc>
              <a:spcBef>
                <a:spcPts val="0"/>
              </a:spcBef>
              <a:spcAft>
                <a:spcPts val="0"/>
              </a:spcAft>
              <a:buNone/>
            </a:pPr>
            <a:r>
              <a:rPr lang="ru" sz="1400" b="0" i="0" u="none" strike="noStrike" cap="none">
                <a:solidFill>
                  <a:srgbClr val="000000"/>
                </a:solidFill>
                <a:latin typeface="Arial"/>
                <a:ea typeface="Arial"/>
                <a:cs typeface="Arial"/>
                <a:sym typeface="Arial"/>
              </a:rPr>
              <a:t/>
            </a:r>
            <a:br>
              <a:rPr lang="ru" sz="1400" b="0" i="0" u="none" strike="noStrike" cap="none">
                <a:solidFill>
                  <a:srgbClr val="000000"/>
                </a:solidFill>
                <a:latin typeface="Arial"/>
                <a:ea typeface="Arial"/>
                <a:cs typeface="Arial"/>
                <a:sym typeface="Arial"/>
              </a:rPr>
            </a:br>
            <a:endParaRPr sz="3600" b="0" i="0" u="none" strike="noStrike" cap="none">
              <a:solidFill>
                <a:srgbClr val="000000"/>
              </a:solidFill>
              <a:latin typeface="Arial"/>
              <a:ea typeface="Arial"/>
              <a:cs typeface="Arial"/>
              <a:sym typeface="Arial"/>
            </a:endParaRPr>
          </a:p>
        </p:txBody>
      </p:sp>
      <p:pic>
        <p:nvPicPr>
          <p:cNvPr id="569" name="Google Shape;569;p71"/>
          <p:cNvPicPr preferRelativeResize="0"/>
          <p:nvPr/>
        </p:nvPicPr>
        <p:blipFill rotWithShape="1">
          <a:blip r:embed="rId3">
            <a:alphaModFix/>
          </a:blip>
          <a:srcRect/>
          <a:stretch/>
        </p:blipFill>
        <p:spPr>
          <a:xfrm>
            <a:off x="0" y="-42562"/>
            <a:ext cx="9144000" cy="3284759"/>
          </a:xfrm>
          <a:prstGeom prst="rect">
            <a:avLst/>
          </a:prstGeom>
          <a:noFill/>
          <a:ln>
            <a:noFill/>
          </a:ln>
        </p:spPr>
      </p:pic>
      <p:sp>
        <p:nvSpPr>
          <p:cNvPr id="570" name="Google Shape;570;p71"/>
          <p:cNvSpPr/>
          <p:nvPr/>
        </p:nvSpPr>
        <p:spPr>
          <a:xfrm>
            <a:off x="442609" y="3625246"/>
            <a:ext cx="8631381" cy="322845"/>
          </a:xfrm>
          <a:prstGeom prst="rect">
            <a:avLst/>
          </a:prstGeom>
          <a:noFill/>
          <a:ln>
            <a:noFill/>
          </a:ln>
        </p:spPr>
        <p:txBody>
          <a:bodyPr spcFirstLastPara="1" wrap="square" lIns="91425" tIns="45700" rIns="91425" bIns="45700" anchor="t" anchorCtr="0">
            <a:spAutoFit/>
          </a:bodyPr>
          <a:lstStyle/>
          <a:p>
            <a:pPr marL="0" marR="0" lvl="0" indent="0" algn="just" rtl="0">
              <a:lnSpc>
                <a:spcPct val="107000"/>
              </a:lnSpc>
              <a:spcBef>
                <a:spcPts val="0"/>
              </a:spcBef>
              <a:spcAft>
                <a:spcPts val="0"/>
              </a:spcAft>
              <a:buNone/>
            </a:pPr>
            <a:r>
              <a:rPr lang="ru" sz="1400" b="0" i="0" u="none" strike="noStrike" cap="none">
                <a:solidFill>
                  <a:srgbClr val="000000"/>
                </a:solidFill>
                <a:latin typeface="Times New Roman"/>
                <a:ea typeface="Times New Roman"/>
                <a:cs typeface="Times New Roman"/>
                <a:sym typeface="Times New Roman"/>
              </a:rPr>
              <a:t>Практикуйте эту технику каждый день, чтобы сохранять спокойствие и восстановить внутренний баланс.[</a:t>
            </a:r>
            <a:r>
              <a:rPr lang="ru" sz="1400" b="0" i="0" u="sng" strike="noStrike" cap="none">
                <a:solidFill>
                  <a:schemeClr val="hlink"/>
                </a:solidFill>
                <a:latin typeface="Times New Roman"/>
                <a:ea typeface="Times New Roman"/>
                <a:cs typeface="Times New Roman"/>
                <a:sym typeface="Times New Roman"/>
                <a:hlinkClick r:id="rId4"/>
              </a:rPr>
              <a:t>4</a:t>
            </a:r>
            <a:r>
              <a:rPr lang="ru" sz="1400" b="0" i="0" u="none" strike="noStrike" cap="none">
                <a:solidFill>
                  <a:srgbClr val="000000"/>
                </a:solidFill>
                <a:latin typeface="Times New Roman"/>
                <a:ea typeface="Times New Roman"/>
                <a:cs typeface="Times New Roman"/>
                <a:sym typeface="Times New Roman"/>
              </a:rPr>
              <a:t>]</a:t>
            </a:r>
            <a:endParaRPr sz="1400" b="0" i="0" u="none" strike="noStrike" cap="none">
              <a:solidFill>
                <a:srgbClr val="000000"/>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pic>
        <p:nvPicPr>
          <p:cNvPr id="576" name="Google Shape;576;g1a95a647bdf_0_1" descr="How to relieve stress? While a certain amount of stress in our lives is normal and even necessary, excessive stress can interfere with normal daily activities and take a toll on our personal lives and health. Today we at Bright Side invite you to try an ancient Japanese technique of self-relaxation that will not take you more than 5 minutes and can be done just about anywhere. To practice the technique, it is important to understand that each of the fingers of our hand represents a different feeling or attitude.&#10;&#10;Other videos you might like:&#10;8 Signs You're Suffering from Depression Without Knowing It https://www.youtube.com/watch?v=gJvehKYb8mA&amp;&#10;10 Differences Between Good Friends and Toxic Friends https://www.youtube.com/watch?v=774HJQ9AdRk&amp;&#10;Blow on Your Thumb for 30 Seconds, See What'll Happen to You https://www.youtube.com/watch?v=N8vfq6BHDF4&amp;&#10;&#10;TIMESTAMPS: &#10;The thumb 0:59&#10;The index finger 1:03&#10;The middle finger 1:06&#10;The ring finger 1:09&#10;The pinky finger 1:16&#10;How this method works 1:38&#10;&#10;SUMMARY:&#10;- The thumb helps combat emotions like anxiety and worry. The index can help you combat fear. The middle finger helps you control anger and resentment.&#10;- The ring finger can help you fight depression and sadness. Also, it’s responsible for making you more decisive. And the pinky helps to calm anxiety and increases optimism and confidence. This finger represents self-esteem.&#10;- To harmonize the life energy in the body, grasp the finger with the opposite hand, wrapping all the fingers and thumb around it. Now hold each finger for one to two minutes.&#10;- If you want to calm your mind, slightly press in the center of the palm with the thumb of the opposite hand and hold it for at least one minute.&#10;- Practice this technique every day to stay calm and re-establish the balance within yourself.&#10;&#10;Subscribe to Bright Side : https://goo.gl/rQTJZz&#10;For copyright matters please contact us at: welcome@brightside.me&#10;----------------------------------------------------------------------------------------&#10;&#10;Our Social Media:&#10;&#10;Facebook: https://www.facebook.com/brightside/&#10;Instagram: https://www.instagram.com/brightgram/&#10;5-Minute Crafts Youtube: https://www.goo.gl/8JVmuC &#10;&#10;----------------------------------------------------------------------------------------&#10;For more videos and articles visit:&#10;http://www.brightside.me/" title="A JAPANESE METHOD TO RELAX IN 5 MINUTES">
            <a:hlinkClick r:id="rId3"/>
          </p:cNvPr>
          <p:cNvPicPr preferRelativeResize="0"/>
          <p:nvPr/>
        </p:nvPicPr>
        <p:blipFill>
          <a:blip r:embed="rId4">
            <a:alphaModFix/>
          </a:blip>
          <a:stretch>
            <a:fillRect/>
          </a:stretch>
        </p:blipFill>
        <p:spPr>
          <a:xfrm>
            <a:off x="1189725" y="133925"/>
            <a:ext cx="6500850" cy="4875650"/>
          </a:xfrm>
          <a:prstGeom prst="rect">
            <a:avLst/>
          </a:prstGeom>
          <a:noFill/>
          <a:ln>
            <a:noFill/>
          </a:ln>
        </p:spPr>
      </p:pic>
      <p:pic>
        <p:nvPicPr>
          <p:cNvPr id="3"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6"/>
                                        </p:tgtEl>
                                        <p:attrNameLst>
                                          <p:attrName>style.visibility</p:attrName>
                                        </p:attrNameLst>
                                      </p:cBhvr>
                                      <p:to>
                                        <p:strVal val="visible"/>
                                      </p:to>
                                    </p:set>
                                    <p:animEffect transition="in" filter="fade">
                                      <p:cBhvr>
                                        <p:cTn id="7" dur="1000"/>
                                        <p:tgtEl>
                                          <p:spTgt spid="5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pic>
        <p:nvPicPr>
          <p:cNvPr id="581" name="Google Shape;581;p72"/>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582" name="Google Shape;582;p72"/>
          <p:cNvSpPr/>
          <p:nvPr/>
        </p:nvSpPr>
        <p:spPr>
          <a:xfrm>
            <a:off x="976009" y="1516420"/>
            <a:ext cx="6415391" cy="12003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ru" sz="3600" b="0" i="0" u="none" strike="noStrike" cap="none">
                <a:solidFill>
                  <a:schemeClr val="dk1"/>
                </a:solidFill>
                <a:latin typeface="Times New Roman"/>
                <a:ea typeface="Times New Roman"/>
                <a:cs typeface="Times New Roman"/>
                <a:sym typeface="Times New Roman"/>
              </a:rPr>
              <a:t>Тренировочный энерджайзер </a:t>
            </a:r>
            <a:br>
              <a:rPr lang="ru" sz="3600" b="0" i="0" u="none" strike="noStrike" cap="none">
                <a:solidFill>
                  <a:schemeClr val="dk1"/>
                </a:solidFill>
                <a:latin typeface="Times New Roman"/>
                <a:ea typeface="Times New Roman"/>
                <a:cs typeface="Times New Roman"/>
                <a:sym typeface="Times New Roman"/>
              </a:rPr>
            </a:br>
            <a:r>
              <a:rPr lang="ru" sz="3600" b="0" i="0" u="none" strike="noStrike" cap="none">
                <a:solidFill>
                  <a:schemeClr val="dk1"/>
                </a:solidFill>
                <a:latin typeface="Times New Roman"/>
                <a:ea typeface="Times New Roman"/>
                <a:cs typeface="Times New Roman"/>
                <a:sym typeface="Times New Roman"/>
              </a:rPr>
              <a:t>«Стоп-ходьба»</a:t>
            </a:r>
            <a:endParaRPr sz="3600" b="0" i="0" u="none" strike="noStrike" cap="none">
              <a:solidFill>
                <a:schemeClr val="dk1"/>
              </a:solidFill>
              <a:latin typeface="Times New Roman"/>
              <a:ea typeface="Times New Roman"/>
              <a:cs typeface="Times New Roman"/>
              <a:sym typeface="Times New Roman"/>
            </a:endParaRPr>
          </a:p>
        </p:txBody>
      </p:sp>
      <p:pic>
        <p:nvPicPr>
          <p:cNvPr id="5"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g1a95a647bdf_0_5"/>
          <p:cNvSpPr txBox="1">
            <a:spLocks noGrp="1"/>
          </p:cNvSpPr>
          <p:nvPr>
            <p:ph type="title"/>
          </p:nvPr>
        </p:nvSpPr>
        <p:spPr>
          <a:xfrm>
            <a:off x="922301" y="646033"/>
            <a:ext cx="7299300" cy="415500"/>
          </a:xfrm>
          <a:prstGeom prst="rect">
            <a:avLst/>
          </a:prstGeom>
        </p:spPr>
        <p:txBody>
          <a:bodyPr spcFirstLastPara="1" wrap="square" lIns="0" tIns="0" rIns="0" bIns="0" anchor="t" anchorCtr="0">
            <a:spAutoFit/>
          </a:bodyPr>
          <a:lstStyle/>
          <a:p>
            <a:pPr marL="0" lvl="0" indent="0" algn="l" rtl="0">
              <a:spcBef>
                <a:spcPts val="0"/>
              </a:spcBef>
              <a:spcAft>
                <a:spcPts val="0"/>
              </a:spcAft>
              <a:buNone/>
            </a:pPr>
            <a:endParaRPr/>
          </a:p>
        </p:txBody>
      </p:sp>
      <p:pic>
        <p:nvPicPr>
          <p:cNvPr id="589" name="Google Shape;589;g1a95a647bdf_0_5" descr="This is a wonderful activity to energize your training programs. The beauty lies in its simple and customizable instructions." title="&quot;Stop-Walk&quot; training energizer">
            <a:hlinkClick r:id="rId3"/>
          </p:cNvPr>
          <p:cNvPicPr preferRelativeResize="0"/>
          <p:nvPr/>
        </p:nvPicPr>
        <p:blipFill>
          <a:blip r:embed="rId4">
            <a:alphaModFix/>
          </a:blip>
          <a:stretch>
            <a:fillRect/>
          </a:stretch>
        </p:blipFill>
        <p:spPr>
          <a:xfrm>
            <a:off x="1296138" y="156038"/>
            <a:ext cx="6551725" cy="4831425"/>
          </a:xfrm>
          <a:prstGeom prst="rect">
            <a:avLst/>
          </a:prstGeom>
          <a:noFill/>
          <a:ln>
            <a:noFill/>
          </a:ln>
        </p:spPr>
      </p:pic>
      <p:pic>
        <p:nvPicPr>
          <p:cNvPr id="4" name="Google Shape;229;p45"/>
          <p:cNvPicPr preferRelativeResize="0"/>
          <p:nvPr/>
        </p:nvPicPr>
        <p:blipFill rotWithShape="1">
          <a:blip r:embed="rId5">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9"/>
                                        </p:tgtEl>
                                        <p:attrNameLst>
                                          <p:attrName>style.visibility</p:attrName>
                                        </p:attrNameLst>
                                      </p:cBhvr>
                                      <p:to>
                                        <p:strVal val="visible"/>
                                      </p:to>
                                    </p:set>
                                    <p:animEffect transition="in" filter="fade">
                                      <p:cBhvr>
                                        <p:cTn id="7" dur="1000"/>
                                        <p:tgtEl>
                                          <p:spTgt spid="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Google Shape;594;g17fa32dd091_0_0"/>
          <p:cNvSpPr txBox="1">
            <a:spLocks noGrp="1"/>
          </p:cNvSpPr>
          <p:nvPr>
            <p:ph type="title"/>
          </p:nvPr>
        </p:nvSpPr>
        <p:spPr>
          <a:xfrm>
            <a:off x="922350" y="185425"/>
            <a:ext cx="7299300" cy="6588000"/>
          </a:xfrm>
          <a:prstGeom prst="rect">
            <a:avLst/>
          </a:prstGeom>
        </p:spPr>
        <p:txBody>
          <a:bodyPr spcFirstLastPara="1" wrap="square" lIns="0" tIns="0" rIns="0" bIns="0" anchor="t" anchorCtr="0">
            <a:spAutoFit/>
          </a:bodyPr>
          <a:lstStyle/>
          <a:p>
            <a:pPr marL="0" lvl="0" indent="0" algn="l" rtl="0">
              <a:spcBef>
                <a:spcPts val="0"/>
              </a:spcBef>
              <a:spcAft>
                <a:spcPts val="0"/>
              </a:spcAft>
              <a:buNone/>
            </a:pPr>
            <a:r>
              <a:rPr lang="ru" sz="2000" dirty="0">
                <a:solidFill>
                  <a:schemeClr val="dk1"/>
                </a:solidFill>
              </a:rPr>
              <a:t>Источники:</a:t>
            </a:r>
            <a:endParaRPr sz="2000" dirty="0">
              <a:solidFill>
                <a:schemeClr val="dk1"/>
              </a:solidFill>
            </a:endParaRPr>
          </a:p>
          <a:p>
            <a:pPr marL="0" lvl="0" indent="0" algn="l" rtl="0">
              <a:spcBef>
                <a:spcPts val="0"/>
              </a:spcBef>
              <a:spcAft>
                <a:spcPts val="0"/>
              </a:spcAft>
              <a:buNone/>
            </a:pPr>
            <a:endParaRPr sz="2000" dirty="0">
              <a:solidFill>
                <a:schemeClr val="dk1"/>
              </a:solidFill>
            </a:endParaRPr>
          </a:p>
          <a:p>
            <a:pPr marL="457200" lvl="0" indent="-317500" algn="just" rtl="0">
              <a:spcBef>
                <a:spcPts val="0"/>
              </a:spcBef>
              <a:spcAft>
                <a:spcPts val="0"/>
              </a:spcAft>
              <a:buClr>
                <a:schemeClr val="dk1"/>
              </a:buClr>
              <a:buSzPts val="1400"/>
              <a:buAutoNum type="arabicPeriod"/>
            </a:pPr>
            <a:r>
              <a:rPr lang="ru" sz="1300" dirty="0">
                <a:solidFill>
                  <a:schemeClr val="dk1"/>
                </a:solidFill>
                <a:latin typeface="Arial"/>
                <a:ea typeface="Arial"/>
                <a:cs typeface="Arial"/>
                <a:sym typeface="Arial"/>
              </a:rPr>
              <a:t>[</a:t>
            </a:r>
            <a:r>
              <a:rPr lang="ru" sz="1300" u="sng" dirty="0">
                <a:solidFill>
                  <a:schemeClr val="hlink"/>
                </a:solidFill>
                <a:latin typeface="Arial"/>
                <a:ea typeface="Arial"/>
                <a:cs typeface="Arial"/>
                <a:sym typeface="Arial"/>
                <a:hlinkClick r:id="rId3"/>
              </a:rPr>
              <a:t>1</a:t>
            </a:r>
            <a:r>
              <a:rPr lang="ru" sz="1300" dirty="0">
                <a:solidFill>
                  <a:schemeClr val="dk1"/>
                </a:solidFill>
                <a:latin typeface="Arial"/>
                <a:ea typeface="Arial"/>
                <a:cs typeface="Arial"/>
                <a:sym typeface="Arial"/>
              </a:rPr>
              <a:t>]</a:t>
            </a:r>
            <a:endParaRPr sz="1300" dirty="0">
              <a:solidFill>
                <a:schemeClr val="dk1"/>
              </a:solidFill>
              <a:latin typeface="Arial"/>
              <a:ea typeface="Arial"/>
              <a:cs typeface="Arial"/>
              <a:sym typeface="Arial"/>
            </a:endParaRPr>
          </a:p>
          <a:p>
            <a:pPr marL="457200" lvl="0" indent="-311150" algn="just" rtl="0">
              <a:spcBef>
                <a:spcPts val="0"/>
              </a:spcBef>
              <a:spcAft>
                <a:spcPts val="0"/>
              </a:spcAft>
              <a:buClr>
                <a:schemeClr val="dk1"/>
              </a:buClr>
              <a:buSzPts val="1300"/>
              <a:buAutoNum type="arabicPeriod"/>
            </a:pPr>
            <a:r>
              <a:rPr lang="ru" sz="1700" dirty="0">
                <a:solidFill>
                  <a:schemeClr val="dk1"/>
                </a:solidFill>
                <a:latin typeface="Times New Roman"/>
                <a:ea typeface="Times New Roman"/>
                <a:cs typeface="Times New Roman"/>
                <a:sym typeface="Times New Roman"/>
              </a:rPr>
              <a:t>[</a:t>
            </a:r>
            <a:r>
              <a:rPr lang="ru" sz="1700" u="sng" dirty="0">
                <a:solidFill>
                  <a:schemeClr val="hlink"/>
                </a:solidFill>
                <a:latin typeface="Times New Roman"/>
                <a:ea typeface="Times New Roman"/>
                <a:cs typeface="Times New Roman"/>
                <a:sym typeface="Times New Roman"/>
                <a:hlinkClick r:id="rId4"/>
              </a:rPr>
              <a:t>2</a:t>
            </a:r>
            <a:r>
              <a:rPr lang="ru" sz="1700" dirty="0">
                <a:solidFill>
                  <a:schemeClr val="dk1"/>
                </a:solidFill>
                <a:latin typeface="Times New Roman"/>
                <a:ea typeface="Times New Roman"/>
                <a:cs typeface="Times New Roman"/>
                <a:sym typeface="Times New Roman"/>
              </a:rPr>
              <a:t>]</a:t>
            </a:r>
            <a:endParaRPr sz="1700" dirty="0">
              <a:solidFill>
                <a:schemeClr val="dk1"/>
              </a:solidFill>
              <a:latin typeface="Times New Roman"/>
              <a:ea typeface="Times New Roman"/>
              <a:cs typeface="Times New Roman"/>
              <a:sym typeface="Times New Roman"/>
            </a:endParaRPr>
          </a:p>
          <a:p>
            <a:pPr marL="457200" lvl="0" indent="-336550" algn="just" rtl="0">
              <a:spcBef>
                <a:spcPts val="0"/>
              </a:spcBef>
              <a:spcAft>
                <a:spcPts val="0"/>
              </a:spcAft>
              <a:buClr>
                <a:schemeClr val="dk1"/>
              </a:buClr>
              <a:buSzPts val="1700"/>
              <a:buFont typeface="Times New Roman"/>
              <a:buAutoNum type="arabicPeriod"/>
            </a:pPr>
            <a:r>
              <a:rPr lang="ru" sz="1700" dirty="0">
                <a:solidFill>
                  <a:schemeClr val="dk1"/>
                </a:solidFill>
                <a:latin typeface="Times New Roman"/>
                <a:ea typeface="Times New Roman"/>
                <a:cs typeface="Times New Roman"/>
                <a:sym typeface="Times New Roman"/>
              </a:rPr>
              <a:t>[</a:t>
            </a:r>
            <a:r>
              <a:rPr lang="ru" sz="1700" u="sng" dirty="0">
                <a:solidFill>
                  <a:schemeClr val="hlink"/>
                </a:solidFill>
                <a:latin typeface="Times New Roman"/>
                <a:ea typeface="Times New Roman"/>
                <a:cs typeface="Times New Roman"/>
                <a:sym typeface="Times New Roman"/>
                <a:hlinkClick r:id="rId5"/>
              </a:rPr>
              <a:t>3</a:t>
            </a:r>
            <a:r>
              <a:rPr lang="ru" sz="1700" dirty="0">
                <a:solidFill>
                  <a:schemeClr val="dk1"/>
                </a:solidFill>
                <a:latin typeface="Times New Roman"/>
                <a:ea typeface="Times New Roman"/>
                <a:cs typeface="Times New Roman"/>
                <a:sym typeface="Times New Roman"/>
              </a:rPr>
              <a:t>]</a:t>
            </a:r>
            <a:endParaRPr sz="1700" dirty="0">
              <a:solidFill>
                <a:schemeClr val="dk1"/>
              </a:solidFill>
              <a:latin typeface="Times New Roman"/>
              <a:ea typeface="Times New Roman"/>
              <a:cs typeface="Times New Roman"/>
              <a:sym typeface="Times New Roman"/>
            </a:endParaRPr>
          </a:p>
          <a:p>
            <a:pPr marL="457200" lvl="0" indent="-317500" algn="l" rtl="0">
              <a:spcBef>
                <a:spcPts val="0"/>
              </a:spcBef>
              <a:spcAft>
                <a:spcPts val="0"/>
              </a:spcAft>
              <a:buClr>
                <a:schemeClr val="dk1"/>
              </a:buClr>
              <a:buSzPts val="1400"/>
              <a:buAutoNum type="arabicPeriod"/>
            </a:pPr>
            <a:r>
              <a:rPr lang="ru" sz="1400" u="sng" dirty="0">
                <a:solidFill>
                  <a:schemeClr val="hlink"/>
                </a:solidFill>
                <a:hlinkClick r:id="rId6"/>
              </a:rPr>
              <a:t>https://www.library.miami.edu/spaces/meditation-room.html</a:t>
            </a:r>
            <a:endParaRPr sz="1400" dirty="0">
              <a:solidFill>
                <a:schemeClr val="dk1"/>
              </a:solidFill>
            </a:endParaRPr>
          </a:p>
          <a:p>
            <a:pPr marL="800100" lvl="0" indent="-342900" algn="l" rtl="0">
              <a:spcBef>
                <a:spcPts val="0"/>
              </a:spcBef>
              <a:spcAft>
                <a:spcPts val="0"/>
              </a:spcAft>
              <a:buFont typeface="+mj-lt"/>
              <a:buAutoNum type="arabicPeriod"/>
            </a:pPr>
            <a:endParaRPr sz="1400" dirty="0">
              <a:solidFill>
                <a:schemeClr val="dk1"/>
              </a:solidFill>
            </a:endParaRPr>
          </a:p>
          <a:p>
            <a:pPr marL="457200" lvl="0" indent="-317500" algn="l" rtl="0">
              <a:spcBef>
                <a:spcPts val="0"/>
              </a:spcBef>
              <a:spcAft>
                <a:spcPts val="0"/>
              </a:spcAft>
              <a:buClr>
                <a:schemeClr val="dk1"/>
              </a:buClr>
              <a:buSzPts val="1400"/>
              <a:buAutoNum type="arabicPeriod"/>
            </a:pPr>
            <a:r>
              <a:rPr lang="ru" sz="1400" u="sng" dirty="0">
                <a:solidFill>
                  <a:schemeClr val="hlink"/>
                </a:solidFill>
                <a:hlinkClick r:id="rId7"/>
              </a:rPr>
              <a:t>https://blog.library.si.edu/blog/2021/10/21/digital-jigsaw-puzzles-fall-2021-edition/#.Y4mLT1RByUk</a:t>
            </a:r>
            <a:endParaRPr sz="1400" dirty="0">
              <a:solidFill>
                <a:schemeClr val="dk1"/>
              </a:solidFill>
            </a:endParaRPr>
          </a:p>
          <a:p>
            <a:pPr marL="342900" lvl="0" indent="-342900" algn="l" rtl="0">
              <a:spcBef>
                <a:spcPts val="0"/>
              </a:spcBef>
              <a:spcAft>
                <a:spcPts val="0"/>
              </a:spcAft>
              <a:buFont typeface="+mj-lt"/>
              <a:buAutoNum type="arabicPeriod"/>
            </a:pPr>
            <a:endParaRPr sz="1400" dirty="0">
              <a:solidFill>
                <a:schemeClr val="dk1"/>
              </a:solidFill>
            </a:endParaRPr>
          </a:p>
          <a:p>
            <a:pPr marL="457200" lvl="0" indent="-317500" algn="l" rtl="0">
              <a:spcBef>
                <a:spcPts val="0"/>
              </a:spcBef>
              <a:spcAft>
                <a:spcPts val="0"/>
              </a:spcAft>
              <a:buClr>
                <a:schemeClr val="dk1"/>
              </a:buClr>
              <a:buSzPts val="1400"/>
              <a:buAutoNum type="arabicPeriod"/>
            </a:pPr>
            <a:r>
              <a:rPr lang="ru" sz="1400" u="sng" dirty="0">
                <a:solidFill>
                  <a:schemeClr val="hlink"/>
                </a:solidFill>
                <a:hlinkClick r:id="rId8"/>
              </a:rPr>
              <a:t>https://penntoday.upenn.edu/news/affirmation-tree-grows-penn</a:t>
            </a:r>
            <a:endParaRPr sz="1400" dirty="0">
              <a:solidFill>
                <a:schemeClr val="dk1"/>
              </a:solidFill>
            </a:endParaRPr>
          </a:p>
          <a:p>
            <a:pPr marL="342900" lvl="0" indent="-342900" algn="l" rtl="0">
              <a:spcBef>
                <a:spcPts val="0"/>
              </a:spcBef>
              <a:spcAft>
                <a:spcPts val="0"/>
              </a:spcAft>
              <a:buFont typeface="+mj-lt"/>
              <a:buAutoNum type="arabicPeriod"/>
            </a:pPr>
            <a:endParaRPr sz="1400" dirty="0">
              <a:solidFill>
                <a:schemeClr val="dk1"/>
              </a:solidFill>
            </a:endParaRPr>
          </a:p>
          <a:p>
            <a:pPr marL="457200" lvl="0" indent="-317500" algn="l" rtl="0">
              <a:spcBef>
                <a:spcPts val="0"/>
              </a:spcBef>
              <a:spcAft>
                <a:spcPts val="0"/>
              </a:spcAft>
              <a:buClr>
                <a:schemeClr val="dk1"/>
              </a:buClr>
              <a:buSzPts val="1400"/>
              <a:buAutoNum type="arabicPeriod"/>
            </a:pPr>
            <a:r>
              <a:rPr lang="ru" sz="1400" u="sng" dirty="0">
                <a:solidFill>
                  <a:schemeClr val="hlink"/>
                </a:solidFill>
                <a:hlinkClick r:id="rId9"/>
              </a:rPr>
              <a:t>https://www.salisbury.edu/</a:t>
            </a:r>
            <a:endParaRPr sz="1400" dirty="0">
              <a:solidFill>
                <a:schemeClr val="dk1"/>
              </a:solidFill>
            </a:endParaRPr>
          </a:p>
          <a:p>
            <a:pPr marL="342900" lvl="0" indent="-342900" algn="l" rtl="0">
              <a:spcBef>
                <a:spcPts val="0"/>
              </a:spcBef>
              <a:spcAft>
                <a:spcPts val="0"/>
              </a:spcAft>
              <a:buFont typeface="+mj-lt"/>
              <a:buAutoNum type="arabicPeriod"/>
            </a:pPr>
            <a:endParaRPr sz="1400" dirty="0">
              <a:solidFill>
                <a:schemeClr val="dk1"/>
              </a:solidFill>
            </a:endParaRPr>
          </a:p>
          <a:p>
            <a:pPr marL="457200" lvl="0" indent="-317500" algn="l" rtl="0">
              <a:spcBef>
                <a:spcPts val="0"/>
              </a:spcBef>
              <a:spcAft>
                <a:spcPts val="0"/>
              </a:spcAft>
              <a:buClr>
                <a:schemeClr val="dk1"/>
              </a:buClr>
              <a:buSzPts val="1400"/>
              <a:buAutoNum type="arabicPeriod"/>
            </a:pPr>
            <a:r>
              <a:rPr lang="ru" sz="1400" u="sng" dirty="0">
                <a:solidFill>
                  <a:schemeClr val="hlink"/>
                </a:solidFill>
                <a:hlinkClick r:id="rId10"/>
              </a:rPr>
              <a:t>https://library.uic.edu/about/students/uep/finals/</a:t>
            </a:r>
            <a:endParaRPr sz="1400" dirty="0">
              <a:solidFill>
                <a:schemeClr val="dk1"/>
              </a:solidFill>
            </a:endParaRPr>
          </a:p>
          <a:p>
            <a:pPr marL="342900" lvl="0" indent="-342900" algn="l" rtl="0">
              <a:spcBef>
                <a:spcPts val="0"/>
              </a:spcBef>
              <a:spcAft>
                <a:spcPts val="0"/>
              </a:spcAft>
              <a:buFont typeface="+mj-lt"/>
              <a:buAutoNum type="arabicPeriod"/>
            </a:pPr>
            <a:endParaRPr sz="1400" dirty="0">
              <a:solidFill>
                <a:schemeClr val="dk1"/>
              </a:solidFill>
            </a:endParaRPr>
          </a:p>
          <a:p>
            <a:pPr marL="457200" lvl="0" indent="-317500" algn="l" rtl="0">
              <a:spcBef>
                <a:spcPts val="0"/>
              </a:spcBef>
              <a:spcAft>
                <a:spcPts val="0"/>
              </a:spcAft>
              <a:buClr>
                <a:schemeClr val="dk1"/>
              </a:buClr>
              <a:buSzPts val="1400"/>
              <a:buAutoNum type="arabicPeriod"/>
            </a:pPr>
            <a:r>
              <a:rPr lang="ru" sz="1400" u="sng" dirty="0">
                <a:solidFill>
                  <a:schemeClr val="hlink"/>
                </a:solidFill>
                <a:hlinkClick r:id="rId11"/>
              </a:rPr>
              <a:t>https://www.youtube.com/watch?v=m3-O7gPsQK0&amp;t=1s</a:t>
            </a:r>
            <a:endParaRPr sz="1400" dirty="0">
              <a:solidFill>
                <a:schemeClr val="dk1"/>
              </a:solidFill>
            </a:endParaRPr>
          </a:p>
          <a:p>
            <a:pPr marL="342900" lvl="0" indent="-342900" algn="l" rtl="0">
              <a:spcBef>
                <a:spcPts val="0"/>
              </a:spcBef>
              <a:spcAft>
                <a:spcPts val="0"/>
              </a:spcAft>
              <a:buFont typeface="+mj-lt"/>
              <a:buAutoNum type="arabicPeriod"/>
            </a:pPr>
            <a:endParaRPr sz="1400" dirty="0">
              <a:solidFill>
                <a:schemeClr val="dk1"/>
              </a:solidFill>
            </a:endParaRPr>
          </a:p>
          <a:p>
            <a:pPr marL="457200" lvl="0" indent="-317500" algn="l" rtl="0">
              <a:spcBef>
                <a:spcPts val="0"/>
              </a:spcBef>
              <a:spcAft>
                <a:spcPts val="0"/>
              </a:spcAft>
              <a:buClr>
                <a:schemeClr val="dk1"/>
              </a:buClr>
              <a:buSzPts val="1400"/>
              <a:buAutoNum type="arabicPeriod"/>
            </a:pPr>
            <a:r>
              <a:rPr lang="ru" sz="1400" u="sng" dirty="0">
                <a:solidFill>
                  <a:schemeClr val="hlink"/>
                </a:solidFill>
                <a:hlinkClick r:id="rId12"/>
              </a:rPr>
              <a:t>https://www.youtube.com/watch?v=oTpXlpxFoBI&amp;t=102s</a:t>
            </a:r>
            <a:endParaRPr sz="1400" dirty="0">
              <a:solidFill>
                <a:schemeClr val="dk1"/>
              </a:solidFill>
            </a:endParaRPr>
          </a:p>
          <a:p>
            <a:pPr marL="0" lvl="0" indent="0" algn="l" rtl="0">
              <a:spcBef>
                <a:spcPts val="0"/>
              </a:spcBef>
              <a:spcAft>
                <a:spcPts val="0"/>
              </a:spcAft>
              <a:buNone/>
            </a:pPr>
            <a:endParaRPr sz="1800" dirty="0">
              <a:solidFill>
                <a:schemeClr val="dk1"/>
              </a:solidFill>
            </a:endParaRPr>
          </a:p>
          <a:p>
            <a:pPr marL="0" lvl="0" indent="0" algn="l" rtl="0">
              <a:spcBef>
                <a:spcPts val="0"/>
              </a:spcBef>
              <a:spcAft>
                <a:spcPts val="0"/>
              </a:spcAft>
              <a:buNone/>
            </a:pPr>
            <a:endParaRPr sz="1800" dirty="0">
              <a:solidFill>
                <a:schemeClr val="dk1"/>
              </a:solidFill>
            </a:endParaRPr>
          </a:p>
          <a:p>
            <a:pPr marL="0" lvl="0" indent="0" algn="l" rtl="0">
              <a:spcBef>
                <a:spcPts val="0"/>
              </a:spcBef>
              <a:spcAft>
                <a:spcPts val="0"/>
              </a:spcAft>
              <a:buNone/>
            </a:pPr>
            <a:endParaRPr sz="1800" dirty="0">
              <a:solidFill>
                <a:schemeClr val="dk1"/>
              </a:solidFill>
            </a:endParaRPr>
          </a:p>
          <a:p>
            <a:pPr marL="0" lvl="0" indent="0" algn="l" rtl="0">
              <a:spcBef>
                <a:spcPts val="0"/>
              </a:spcBef>
              <a:spcAft>
                <a:spcPts val="0"/>
              </a:spcAft>
              <a:buNone/>
            </a:pPr>
            <a:endParaRPr sz="1800" dirty="0">
              <a:solidFill>
                <a:schemeClr val="dk1"/>
              </a:solidFill>
            </a:endParaRPr>
          </a:p>
          <a:p>
            <a:pPr marL="457200" lvl="0" indent="0" algn="l" rtl="0">
              <a:spcBef>
                <a:spcPts val="0"/>
              </a:spcBef>
              <a:spcAft>
                <a:spcPts val="0"/>
              </a:spcAft>
              <a:buNone/>
            </a:pPr>
            <a:endParaRPr sz="1800" dirty="0">
              <a:solidFill>
                <a:schemeClr val="dk1"/>
              </a:solidFill>
            </a:endParaRPr>
          </a:p>
          <a:p>
            <a:pPr marL="457200" lvl="0" indent="0" algn="l" rtl="0">
              <a:spcBef>
                <a:spcPts val="0"/>
              </a:spcBef>
              <a:spcAft>
                <a:spcPts val="0"/>
              </a:spcAft>
              <a:buNone/>
            </a:pPr>
            <a:endParaRPr sz="1800" dirty="0">
              <a:solidFill>
                <a:schemeClr val="dk1"/>
              </a:solidFill>
            </a:endParaRPr>
          </a:p>
          <a:p>
            <a:pPr marL="0" lvl="0" indent="0" algn="l" rtl="0">
              <a:spcBef>
                <a:spcPts val="0"/>
              </a:spcBef>
              <a:spcAft>
                <a:spcPts val="0"/>
              </a:spcAft>
              <a:buNone/>
            </a:pPr>
            <a:endParaRPr sz="1800" dirty="0">
              <a:solidFill>
                <a:schemeClr val="dk1"/>
              </a:solidFill>
            </a:endParaRPr>
          </a:p>
          <a:p>
            <a:pPr marL="457200" lvl="0" indent="0" algn="l" rtl="0">
              <a:spcBef>
                <a:spcPts val="0"/>
              </a:spcBef>
              <a:spcAft>
                <a:spcPts val="0"/>
              </a:spcAft>
              <a:buNone/>
            </a:pPr>
            <a:endParaRPr sz="1800" dirty="0">
              <a:solidFill>
                <a:schemeClr val="dk1"/>
              </a:solidFill>
            </a:endParaRPr>
          </a:p>
        </p:txBody>
      </p:sp>
      <p:pic>
        <p:nvPicPr>
          <p:cNvPr id="3" name="Google Shape;229;p45"/>
          <p:cNvPicPr preferRelativeResize="0"/>
          <p:nvPr/>
        </p:nvPicPr>
        <p:blipFill rotWithShape="1">
          <a:blip r:embed="rId13">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98"/>
        <p:cNvGrpSpPr/>
        <p:nvPr/>
      </p:nvGrpSpPr>
      <p:grpSpPr>
        <a:xfrm>
          <a:off x="0" y="0"/>
          <a:ext cx="0" cy="0"/>
          <a:chOff x="0" y="0"/>
          <a:chExt cx="0" cy="0"/>
        </a:xfrm>
      </p:grpSpPr>
      <p:sp>
        <p:nvSpPr>
          <p:cNvPr id="599" name="Google Shape;599;g1a2c7dbd35b_0_3"/>
          <p:cNvSpPr txBox="1">
            <a:spLocks noGrp="1"/>
          </p:cNvSpPr>
          <p:nvPr>
            <p:ph type="title"/>
          </p:nvPr>
        </p:nvSpPr>
        <p:spPr>
          <a:xfrm>
            <a:off x="922301" y="646033"/>
            <a:ext cx="7299300" cy="415500"/>
          </a:xfrm>
          <a:prstGeom prst="rect">
            <a:avLst/>
          </a:prstGeom>
        </p:spPr>
        <p:txBody>
          <a:bodyPr spcFirstLastPara="1" wrap="square" lIns="0" tIns="0" rIns="0" bIns="0" anchor="t" anchorCtr="0">
            <a:spAutoFit/>
          </a:bodyPr>
          <a:lstStyle/>
          <a:p>
            <a:pPr marL="0" lvl="0" indent="0" algn="l" rtl="0">
              <a:spcBef>
                <a:spcPts val="0"/>
              </a:spcBef>
              <a:spcAft>
                <a:spcPts val="0"/>
              </a:spcAft>
              <a:buNone/>
            </a:pPr>
            <a:endParaRPr/>
          </a:p>
        </p:txBody>
      </p:sp>
      <p:sp>
        <p:nvSpPr>
          <p:cNvPr id="600" name="Google Shape;600;g1a2c7dbd35b_0_3"/>
          <p:cNvSpPr txBox="1"/>
          <p:nvPr/>
        </p:nvSpPr>
        <p:spPr>
          <a:xfrm>
            <a:off x="1772625" y="1947000"/>
            <a:ext cx="5220900" cy="692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ru" sz="3300">
                <a:latin typeface="Calibri"/>
                <a:ea typeface="Calibri"/>
                <a:cs typeface="Calibri"/>
                <a:sym typeface="Calibri"/>
              </a:rPr>
              <a:t>Спасибо за внимание!</a:t>
            </a:r>
            <a:endParaRPr sz="3300">
              <a:latin typeface="Calibri"/>
              <a:ea typeface="Calibri"/>
              <a:cs typeface="Calibri"/>
              <a:sym typeface="Calibri"/>
            </a:endParaRPr>
          </a:p>
        </p:txBody>
      </p:sp>
      <p:pic>
        <p:nvPicPr>
          <p:cNvPr id="4" name="Google Shape;229;p45"/>
          <p:cNvPicPr preferRelativeResize="0"/>
          <p:nvPr/>
        </p:nvPicPr>
        <p:blipFill rotWithShape="1">
          <a:blip r:embed="rId3">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g1a2b430efdc_0_1"/>
          <p:cNvSpPr txBox="1">
            <a:spLocks noGrp="1"/>
          </p:cNvSpPr>
          <p:nvPr>
            <p:ph type="title"/>
          </p:nvPr>
        </p:nvSpPr>
        <p:spPr>
          <a:xfrm>
            <a:off x="922351" y="1103983"/>
            <a:ext cx="7299300" cy="861900"/>
          </a:xfrm>
          <a:prstGeom prst="rect">
            <a:avLst/>
          </a:prstGeom>
        </p:spPr>
        <p:txBody>
          <a:bodyPr spcFirstLastPara="1" wrap="square" lIns="0" tIns="0" rIns="0" bIns="0" anchor="t" anchorCtr="0">
            <a:spAutoFit/>
          </a:bodyPr>
          <a:lstStyle/>
          <a:p>
            <a:pPr marL="0" lvl="0" indent="0" algn="l" rtl="0">
              <a:spcBef>
                <a:spcPts val="0"/>
              </a:spcBef>
              <a:spcAft>
                <a:spcPts val="0"/>
              </a:spcAft>
              <a:buNone/>
            </a:pPr>
            <a:r>
              <a:rPr lang="ru" sz="1400">
                <a:solidFill>
                  <a:schemeClr val="dk1"/>
                </a:solidFill>
              </a:rPr>
              <a:t>Гулнур Усенова</a:t>
            </a:r>
            <a:endParaRPr sz="1400">
              <a:solidFill>
                <a:schemeClr val="dk1"/>
              </a:solidFill>
            </a:endParaRPr>
          </a:p>
          <a:p>
            <a:pPr marL="0" lvl="0" indent="0" algn="l" rtl="0">
              <a:spcBef>
                <a:spcPts val="0"/>
              </a:spcBef>
              <a:spcAft>
                <a:spcPts val="0"/>
              </a:spcAft>
              <a:buNone/>
            </a:pPr>
            <a:r>
              <a:rPr lang="ru" sz="1400">
                <a:solidFill>
                  <a:schemeClr val="dk1"/>
                </a:solidFill>
              </a:rPr>
              <a:t>Старший менеджер Офиса обслуживания пользователей библиотеки НУ</a:t>
            </a:r>
            <a:endParaRPr sz="1400">
              <a:solidFill>
                <a:schemeClr val="dk1"/>
              </a:solidFill>
            </a:endParaRPr>
          </a:p>
          <a:p>
            <a:pPr marL="0" lvl="0" indent="0" algn="l" rtl="0">
              <a:spcBef>
                <a:spcPts val="0"/>
              </a:spcBef>
              <a:spcAft>
                <a:spcPts val="0"/>
              </a:spcAft>
              <a:buNone/>
            </a:pPr>
            <a:r>
              <a:rPr lang="ru" sz="1400">
                <a:solidFill>
                  <a:schemeClr val="dk1"/>
                </a:solidFill>
              </a:rPr>
              <a:t>Email: </a:t>
            </a:r>
            <a:r>
              <a:rPr lang="ru" sz="1400" u="sng">
                <a:solidFill>
                  <a:schemeClr val="hlink"/>
                </a:solidFill>
                <a:hlinkClick r:id="rId3"/>
              </a:rPr>
              <a:t>gulnur.ussenova@nu.edu.kz</a:t>
            </a:r>
            <a:endParaRPr sz="1400">
              <a:solidFill>
                <a:schemeClr val="dk1"/>
              </a:solidFill>
            </a:endParaRPr>
          </a:p>
          <a:p>
            <a:pPr marL="0" lvl="0" indent="0" algn="l" rtl="0">
              <a:spcBef>
                <a:spcPts val="0"/>
              </a:spcBef>
              <a:spcAft>
                <a:spcPts val="0"/>
              </a:spcAft>
              <a:buNone/>
            </a:pPr>
            <a:endParaRPr sz="1400">
              <a:solidFill>
                <a:schemeClr val="dk1"/>
              </a:solidFill>
            </a:endParaRPr>
          </a:p>
        </p:txBody>
      </p:sp>
      <p:pic>
        <p:nvPicPr>
          <p:cNvPr id="3"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37"/>
        <p:cNvGrpSpPr/>
        <p:nvPr/>
      </p:nvGrpSpPr>
      <p:grpSpPr>
        <a:xfrm>
          <a:off x="0" y="0"/>
          <a:ext cx="0" cy="0"/>
          <a:chOff x="0" y="0"/>
          <a:chExt cx="0" cy="0"/>
        </a:xfrm>
      </p:grpSpPr>
      <p:sp>
        <p:nvSpPr>
          <p:cNvPr id="138" name="Google Shape;138;p13"/>
          <p:cNvSpPr/>
          <p:nvPr/>
        </p:nvSpPr>
        <p:spPr>
          <a:xfrm>
            <a:off x="20100" y="190042"/>
            <a:ext cx="91038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ru" sz="1800" b="1" i="0" u="none" strike="noStrike" cap="none">
                <a:solidFill>
                  <a:srgbClr val="000000"/>
                </a:solidFill>
                <a:latin typeface="Times New Roman"/>
                <a:ea typeface="Times New Roman"/>
                <a:cs typeface="Times New Roman"/>
                <a:sym typeface="Times New Roman"/>
              </a:rPr>
              <a:t>Библиотека НУ и Центр здоровья и благополучия НУ(ЦЗБ)</a:t>
            </a:r>
            <a:endParaRPr sz="1800" b="1" i="0" u="none" strike="noStrike" cap="none">
              <a:solidFill>
                <a:srgbClr val="000000"/>
              </a:solidFill>
              <a:latin typeface="Arial"/>
              <a:ea typeface="Arial"/>
              <a:cs typeface="Arial"/>
              <a:sym typeface="Arial"/>
            </a:endParaRPr>
          </a:p>
        </p:txBody>
      </p:sp>
      <p:pic>
        <p:nvPicPr>
          <p:cNvPr id="139" name="Google Shape;139;p13"/>
          <p:cNvPicPr preferRelativeResize="0"/>
          <p:nvPr/>
        </p:nvPicPr>
        <p:blipFill rotWithShape="1">
          <a:blip r:embed="rId3">
            <a:alphaModFix/>
          </a:blip>
          <a:srcRect/>
          <a:stretch/>
        </p:blipFill>
        <p:spPr>
          <a:xfrm>
            <a:off x="0" y="821040"/>
            <a:ext cx="4595812" cy="3468184"/>
          </a:xfrm>
          <a:prstGeom prst="rect">
            <a:avLst/>
          </a:prstGeom>
          <a:noFill/>
          <a:ln>
            <a:noFill/>
          </a:ln>
        </p:spPr>
      </p:pic>
      <p:pic>
        <p:nvPicPr>
          <p:cNvPr id="140" name="Google Shape;140;p13"/>
          <p:cNvPicPr preferRelativeResize="0"/>
          <p:nvPr/>
        </p:nvPicPr>
        <p:blipFill rotWithShape="1">
          <a:blip r:embed="rId4">
            <a:alphaModFix/>
          </a:blip>
          <a:srcRect/>
          <a:stretch/>
        </p:blipFill>
        <p:spPr>
          <a:xfrm>
            <a:off x="4595812" y="821040"/>
            <a:ext cx="4548188" cy="3468184"/>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45"/>
        <p:cNvGrpSpPr/>
        <p:nvPr/>
      </p:nvGrpSpPr>
      <p:grpSpPr>
        <a:xfrm>
          <a:off x="0" y="0"/>
          <a:ext cx="0" cy="0"/>
          <a:chOff x="0" y="0"/>
          <a:chExt cx="0" cy="0"/>
        </a:xfrm>
      </p:grpSpPr>
      <p:pic>
        <p:nvPicPr>
          <p:cNvPr id="146" name="Google Shape;146;p12"/>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147" name="Google Shape;147;p12"/>
          <p:cNvSpPr txBox="1">
            <a:spLocks noGrp="1"/>
          </p:cNvSpPr>
          <p:nvPr>
            <p:ph type="title"/>
          </p:nvPr>
        </p:nvSpPr>
        <p:spPr>
          <a:xfrm>
            <a:off x="199505" y="195302"/>
            <a:ext cx="8811600" cy="832200"/>
          </a:xfrm>
          <a:prstGeom prst="rect">
            <a:avLst/>
          </a:prstGeom>
          <a:noFill/>
          <a:ln>
            <a:noFill/>
          </a:ln>
        </p:spPr>
        <p:txBody>
          <a:bodyPr spcFirstLastPara="1" wrap="square" lIns="0" tIns="138050" rIns="0" bIns="0" anchor="t" anchorCtr="0">
            <a:spAutoFit/>
          </a:bodyPr>
          <a:lstStyle/>
          <a:p>
            <a:pPr marL="25400" lvl="0" indent="0" algn="ctr" rtl="0">
              <a:lnSpc>
                <a:spcPct val="100000"/>
              </a:lnSpc>
              <a:spcBef>
                <a:spcPts val="500"/>
              </a:spcBef>
              <a:spcAft>
                <a:spcPts val="0"/>
              </a:spcAft>
              <a:buSzPts val="600"/>
              <a:buNone/>
            </a:pPr>
            <a:r>
              <a:rPr lang="ru" sz="1800" b="1">
                <a:solidFill>
                  <a:schemeClr val="dk1"/>
                </a:solidFill>
                <a:latin typeface="Times New Roman"/>
                <a:ea typeface="Times New Roman"/>
                <a:cs typeface="Times New Roman"/>
                <a:sym typeface="Times New Roman"/>
              </a:rPr>
              <a:t>Основными задачами Библиотеки и  Центра являются:</a:t>
            </a:r>
            <a:r>
              <a:rPr lang="ru" sz="1800">
                <a:solidFill>
                  <a:schemeClr val="dk1"/>
                </a:solidFill>
                <a:latin typeface="Times New Roman"/>
                <a:ea typeface="Times New Roman"/>
                <a:cs typeface="Times New Roman"/>
                <a:sym typeface="Times New Roman"/>
              </a:rPr>
              <a:t/>
            </a:r>
            <a:br>
              <a:rPr lang="ru" sz="1800">
                <a:solidFill>
                  <a:schemeClr val="dk1"/>
                </a:solidFill>
                <a:latin typeface="Times New Roman"/>
                <a:ea typeface="Times New Roman"/>
                <a:cs typeface="Times New Roman"/>
                <a:sym typeface="Times New Roman"/>
              </a:rPr>
            </a:br>
            <a:r>
              <a:rPr lang="ru" sz="1400"/>
              <a:t/>
            </a:r>
            <a:br>
              <a:rPr lang="ru" sz="1400"/>
            </a:br>
            <a:endParaRPr sz="1300">
              <a:latin typeface="Inter Medium"/>
              <a:ea typeface="Inter Medium"/>
              <a:cs typeface="Inter Medium"/>
              <a:sym typeface="Inter Medium"/>
            </a:endParaRPr>
          </a:p>
        </p:txBody>
      </p:sp>
      <p:sp>
        <p:nvSpPr>
          <p:cNvPr id="148" name="Google Shape;148;p12"/>
          <p:cNvSpPr txBox="1"/>
          <p:nvPr/>
        </p:nvSpPr>
        <p:spPr>
          <a:xfrm>
            <a:off x="866479" y="1218686"/>
            <a:ext cx="7485900" cy="467100"/>
          </a:xfrm>
          <a:prstGeom prst="rect">
            <a:avLst/>
          </a:prstGeom>
          <a:noFill/>
          <a:ln>
            <a:noFill/>
          </a:ln>
        </p:spPr>
        <p:txBody>
          <a:bodyPr spcFirstLastPara="1" wrap="square" lIns="0" tIns="5200" rIns="0" bIns="0" anchor="t" anchorCtr="0">
            <a:spAutoFit/>
          </a:bodyPr>
          <a:lstStyle/>
          <a:p>
            <a:pPr marL="171450" marR="0" lvl="2" indent="-152400" algn="just"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Pеализация политики Университета в поддержании и укреплении психологического и физического здоровья сообщества Университета;</a:t>
            </a:r>
            <a:endParaRPr sz="1500" b="0" i="0" u="none" strike="noStrike" cap="none">
              <a:solidFill>
                <a:srgbClr val="000000"/>
              </a:solidFill>
              <a:latin typeface="Times New Roman"/>
              <a:ea typeface="Times New Roman"/>
              <a:cs typeface="Times New Roman"/>
              <a:sym typeface="Times New Roman"/>
            </a:endParaRPr>
          </a:p>
        </p:txBody>
      </p:sp>
      <p:sp>
        <p:nvSpPr>
          <p:cNvPr id="149" name="Google Shape;149;p12"/>
          <p:cNvSpPr txBox="1"/>
          <p:nvPr/>
        </p:nvSpPr>
        <p:spPr>
          <a:xfrm>
            <a:off x="872485" y="1937116"/>
            <a:ext cx="7308600" cy="467100"/>
          </a:xfrm>
          <a:prstGeom prst="rect">
            <a:avLst/>
          </a:prstGeom>
          <a:noFill/>
          <a:ln>
            <a:noFill/>
          </a:ln>
        </p:spPr>
        <p:txBody>
          <a:bodyPr spcFirstLastPara="1" wrap="square" lIns="0" tIns="5200" rIns="0" bIns="0" anchor="t" anchorCtr="0">
            <a:spAutoFit/>
          </a:bodyPr>
          <a:lstStyle/>
          <a:p>
            <a:pPr marL="171450" marR="0" lvl="0" indent="-152400" algn="just"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Oсуществление тесного взаимодействия с организациями Республики Казахстан по вопросам психического и физического здоровья;</a:t>
            </a:r>
            <a:endParaRPr sz="1500" b="0" i="0" u="none" strike="noStrike" cap="none">
              <a:solidFill>
                <a:srgbClr val="000000"/>
              </a:solidFill>
              <a:latin typeface="Times New Roman"/>
              <a:ea typeface="Times New Roman"/>
              <a:cs typeface="Times New Roman"/>
              <a:sym typeface="Times New Roman"/>
            </a:endParaRPr>
          </a:p>
        </p:txBody>
      </p:sp>
      <p:sp>
        <p:nvSpPr>
          <p:cNvPr id="150" name="Google Shape;150;p12"/>
          <p:cNvSpPr txBox="1"/>
          <p:nvPr/>
        </p:nvSpPr>
        <p:spPr>
          <a:xfrm>
            <a:off x="885589" y="2803074"/>
            <a:ext cx="7439400" cy="467100"/>
          </a:xfrm>
          <a:prstGeom prst="rect">
            <a:avLst/>
          </a:prstGeom>
          <a:noFill/>
          <a:ln>
            <a:noFill/>
          </a:ln>
        </p:spPr>
        <p:txBody>
          <a:bodyPr spcFirstLastPara="1" wrap="square" lIns="0" tIns="5200" rIns="0" bIns="0" anchor="t" anchorCtr="0">
            <a:spAutoFit/>
          </a:bodyPr>
          <a:lstStyle/>
          <a:p>
            <a:pPr marL="171450" marR="0" lvl="0" indent="-152400" algn="just"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Bзаимодействие со стратегическими партнерами Университета по вопросам организации психологической помощи;</a:t>
            </a:r>
            <a:endParaRPr sz="1500" b="0" i="0" u="none" strike="noStrike" cap="none">
              <a:solidFill>
                <a:srgbClr val="000000"/>
              </a:solidFill>
              <a:latin typeface="Times New Roman"/>
              <a:ea typeface="Times New Roman"/>
              <a:cs typeface="Times New Roman"/>
              <a:sym typeface="Times New Roman"/>
            </a:endParaRPr>
          </a:p>
        </p:txBody>
      </p:sp>
      <p:sp>
        <p:nvSpPr>
          <p:cNvPr id="151" name="Google Shape;151;p12"/>
          <p:cNvSpPr txBox="1"/>
          <p:nvPr/>
        </p:nvSpPr>
        <p:spPr>
          <a:xfrm>
            <a:off x="912999" y="3693482"/>
            <a:ext cx="7630500" cy="236100"/>
          </a:xfrm>
          <a:prstGeom prst="rect">
            <a:avLst/>
          </a:prstGeom>
          <a:noFill/>
          <a:ln>
            <a:noFill/>
          </a:ln>
        </p:spPr>
        <p:txBody>
          <a:bodyPr spcFirstLastPara="1" wrap="square" lIns="0" tIns="5200" rIns="0" bIns="0" anchor="t" anchorCtr="0">
            <a:spAutoFit/>
          </a:bodyPr>
          <a:lstStyle/>
          <a:p>
            <a:pPr marL="171450" marR="0" lvl="0" indent="-152400" algn="just"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Оказание психологической поддержки студентам до начала экзаменационного периода. </a:t>
            </a:r>
            <a:endParaRPr sz="1500" b="0" i="0" u="none" strike="noStrike" cap="none">
              <a:solidFill>
                <a:srgbClr val="000000"/>
              </a:solidFill>
              <a:latin typeface="Times New Roman"/>
              <a:ea typeface="Times New Roman"/>
              <a:cs typeface="Times New Roman"/>
              <a:sym typeface="Times New Roman"/>
            </a:endParaRPr>
          </a:p>
        </p:txBody>
      </p:sp>
      <p:pic>
        <p:nvPicPr>
          <p:cNvPr id="9"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42"/>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158" name="Google Shape;158;p42"/>
          <p:cNvSpPr txBox="1">
            <a:spLocks noGrp="1"/>
          </p:cNvSpPr>
          <p:nvPr>
            <p:ph type="title"/>
          </p:nvPr>
        </p:nvSpPr>
        <p:spPr>
          <a:xfrm>
            <a:off x="199505" y="292349"/>
            <a:ext cx="8811600" cy="616500"/>
          </a:xfrm>
          <a:prstGeom prst="rect">
            <a:avLst/>
          </a:prstGeom>
          <a:noFill/>
          <a:ln>
            <a:noFill/>
          </a:ln>
        </p:spPr>
        <p:txBody>
          <a:bodyPr spcFirstLastPara="1" wrap="square" lIns="0" tIns="138050" rIns="0" bIns="0" anchor="t" anchorCtr="0">
            <a:spAutoFit/>
          </a:bodyPr>
          <a:lstStyle/>
          <a:p>
            <a:pPr marL="25400" lvl="0" indent="0" algn="l" rtl="0">
              <a:lnSpc>
                <a:spcPct val="100000"/>
              </a:lnSpc>
              <a:spcBef>
                <a:spcPts val="500"/>
              </a:spcBef>
              <a:spcAft>
                <a:spcPts val="0"/>
              </a:spcAft>
              <a:buSzPts val="600"/>
              <a:buNone/>
            </a:pPr>
            <a:r>
              <a:rPr lang="ru" sz="1800" b="1">
                <a:solidFill>
                  <a:schemeClr val="dk1"/>
                </a:solidFill>
                <a:latin typeface="Times New Roman"/>
                <a:ea typeface="Times New Roman"/>
                <a:cs typeface="Times New Roman"/>
                <a:sym typeface="Times New Roman"/>
              </a:rPr>
              <a:t>Цели:</a:t>
            </a:r>
            <a:r>
              <a:rPr lang="ru" sz="1400" b="1"/>
              <a:t>иотеки и  Центра являются:</a:t>
            </a:r>
            <a:r>
              <a:rPr lang="ru" sz="1400"/>
              <a:t/>
            </a:r>
            <a:br>
              <a:rPr lang="ru" sz="1400"/>
            </a:br>
            <a:endParaRPr sz="1300">
              <a:latin typeface="Inter Medium"/>
              <a:ea typeface="Inter Medium"/>
              <a:cs typeface="Inter Medium"/>
              <a:sym typeface="Inter Medium"/>
            </a:endParaRPr>
          </a:p>
        </p:txBody>
      </p:sp>
      <p:sp>
        <p:nvSpPr>
          <p:cNvPr id="159" name="Google Shape;159;p42"/>
          <p:cNvSpPr txBox="1"/>
          <p:nvPr/>
        </p:nvSpPr>
        <p:spPr>
          <a:xfrm>
            <a:off x="199505" y="1150700"/>
            <a:ext cx="8716200" cy="236100"/>
          </a:xfrm>
          <a:prstGeom prst="rect">
            <a:avLst/>
          </a:prstGeom>
          <a:noFill/>
          <a:ln>
            <a:noFill/>
          </a:ln>
        </p:spPr>
        <p:txBody>
          <a:bodyPr spcFirstLastPara="1" wrap="square" lIns="0" tIns="5200" rIns="0" bIns="0" anchor="t" anchorCtr="0">
            <a:spAutoFit/>
          </a:bodyPr>
          <a:lstStyle/>
          <a:p>
            <a:pPr marL="342900" marR="0" lvl="0" indent="-323850" algn="just" rtl="0">
              <a:lnSpc>
                <a:spcPct val="100000"/>
              </a:lnSpc>
              <a:spcBef>
                <a:spcPts val="0"/>
              </a:spcBef>
              <a:spcAft>
                <a:spcPts val="0"/>
              </a:spcAft>
              <a:buClr>
                <a:srgbClr val="000000"/>
              </a:buClr>
              <a:buSzPts val="1500"/>
              <a:buFont typeface="Times New Roman"/>
              <a:buChar char="•"/>
            </a:pPr>
            <a:r>
              <a:rPr lang="ru" sz="1500" i="0" u="none" strike="noStrike" cap="none">
                <a:solidFill>
                  <a:srgbClr val="000000"/>
                </a:solidFill>
                <a:latin typeface="Times New Roman"/>
                <a:ea typeface="Times New Roman"/>
                <a:cs typeface="Times New Roman"/>
                <a:sym typeface="Times New Roman"/>
              </a:rPr>
              <a:t>Оказывать психологическую поддержку студентам до начала экзаменационного периода; </a:t>
            </a:r>
            <a:endParaRPr sz="1500">
              <a:latin typeface="Times New Roman"/>
              <a:ea typeface="Times New Roman"/>
              <a:cs typeface="Times New Roman"/>
              <a:sym typeface="Times New Roman"/>
            </a:endParaRPr>
          </a:p>
        </p:txBody>
      </p:sp>
      <p:sp>
        <p:nvSpPr>
          <p:cNvPr id="160" name="Google Shape;160;p42"/>
          <p:cNvSpPr txBox="1"/>
          <p:nvPr/>
        </p:nvSpPr>
        <p:spPr>
          <a:xfrm>
            <a:off x="199505" y="1873938"/>
            <a:ext cx="8277300" cy="697800"/>
          </a:xfrm>
          <a:prstGeom prst="rect">
            <a:avLst/>
          </a:prstGeom>
          <a:noFill/>
          <a:ln>
            <a:noFill/>
          </a:ln>
        </p:spPr>
        <p:txBody>
          <a:bodyPr spcFirstLastPara="1" wrap="square" lIns="0" tIns="5200" rIns="0" bIns="0" anchor="t" anchorCtr="0">
            <a:spAutoFit/>
          </a:bodyPr>
          <a:lstStyle/>
          <a:p>
            <a:pPr marL="285750" marR="0" lvl="0" indent="-266700" algn="just"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Обеспечить некоторое облегчение от умственного и эмоционального стресса, вызванного академическим давлением и другими факторами, с помощью различных антистрессовых мероприятий;</a:t>
            </a:r>
            <a:endParaRPr sz="1100"/>
          </a:p>
        </p:txBody>
      </p:sp>
      <p:sp>
        <p:nvSpPr>
          <p:cNvPr id="161" name="Google Shape;161;p42"/>
          <p:cNvSpPr txBox="1"/>
          <p:nvPr/>
        </p:nvSpPr>
        <p:spPr>
          <a:xfrm>
            <a:off x="199505" y="2928464"/>
            <a:ext cx="8427900" cy="467100"/>
          </a:xfrm>
          <a:prstGeom prst="rect">
            <a:avLst/>
          </a:prstGeom>
          <a:noFill/>
          <a:ln>
            <a:noFill/>
          </a:ln>
        </p:spPr>
        <p:txBody>
          <a:bodyPr spcFirstLastPara="1" wrap="square" lIns="0" tIns="5200" rIns="0" bIns="0" anchor="t" anchorCtr="0">
            <a:spAutoFit/>
          </a:bodyPr>
          <a:lstStyle/>
          <a:p>
            <a:pPr marL="285750" marR="0" lvl="0" indent="-266700" algn="just"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Стимулировать энтузиазм студентов к обучению и учебе, несмотря на давление и стрессы во время подготовки к экзамену.</a:t>
            </a:r>
            <a:endParaRPr sz="1500" b="0" i="0" u="none" strike="noStrike" cap="none">
              <a:solidFill>
                <a:srgbClr val="000000"/>
              </a:solidFill>
              <a:latin typeface="Times New Roman"/>
              <a:ea typeface="Times New Roman"/>
              <a:cs typeface="Times New Roman"/>
              <a:sym typeface="Times New Roman"/>
            </a:endParaRPr>
          </a:p>
        </p:txBody>
      </p:sp>
      <p:pic>
        <p:nvPicPr>
          <p:cNvPr id="8" name="Google Shape;229;p45"/>
          <p:cNvPicPr preferRelativeResize="0"/>
          <p:nvPr/>
        </p:nvPicPr>
        <p:blipFill rotWithShape="1">
          <a:blip r:embed="rId4">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pic>
        <p:nvPicPr>
          <p:cNvPr id="167" name="Google Shape;167;p43"/>
          <p:cNvPicPr preferRelativeResize="0"/>
          <p:nvPr/>
        </p:nvPicPr>
        <p:blipFill rotWithShape="1">
          <a:blip r:embed="rId3">
            <a:alphaModFix/>
          </a:blip>
          <a:srcRect/>
          <a:stretch/>
        </p:blipFill>
        <p:spPr>
          <a:xfrm>
            <a:off x="4000118" y="0"/>
            <a:ext cx="5143520" cy="5143139"/>
          </a:xfrm>
          <a:prstGeom prst="rect">
            <a:avLst/>
          </a:prstGeom>
          <a:noFill/>
          <a:ln>
            <a:noFill/>
          </a:ln>
        </p:spPr>
      </p:pic>
      <p:sp>
        <p:nvSpPr>
          <p:cNvPr id="168" name="Google Shape;168;p43"/>
          <p:cNvSpPr txBox="1">
            <a:spLocks noGrp="1"/>
          </p:cNvSpPr>
          <p:nvPr>
            <p:ph type="title"/>
          </p:nvPr>
        </p:nvSpPr>
        <p:spPr>
          <a:xfrm>
            <a:off x="199505" y="195302"/>
            <a:ext cx="8811491" cy="757516"/>
          </a:xfrm>
          <a:prstGeom prst="rect">
            <a:avLst/>
          </a:prstGeom>
          <a:noFill/>
          <a:ln>
            <a:noFill/>
          </a:ln>
        </p:spPr>
        <p:txBody>
          <a:bodyPr spcFirstLastPara="1" wrap="square" lIns="0" tIns="138050" rIns="0" bIns="0" anchor="t" anchorCtr="0">
            <a:spAutoFit/>
          </a:bodyPr>
          <a:lstStyle/>
          <a:p>
            <a:pPr marL="25400" lvl="0" indent="0" algn="ctr" rtl="0">
              <a:lnSpc>
                <a:spcPct val="100000"/>
              </a:lnSpc>
              <a:spcBef>
                <a:spcPts val="500"/>
              </a:spcBef>
              <a:spcAft>
                <a:spcPts val="0"/>
              </a:spcAft>
              <a:buSzPts val="600"/>
              <a:buNone/>
            </a:pPr>
            <a:r>
              <a:rPr lang="ru" sz="1800" b="1">
                <a:solidFill>
                  <a:schemeClr val="dk1"/>
                </a:solidFill>
                <a:latin typeface="Times New Roman"/>
                <a:ea typeface="Times New Roman"/>
                <a:cs typeface="Times New Roman"/>
                <a:sym typeface="Times New Roman"/>
              </a:rPr>
              <a:t>ПОКАЗАТЕЛИ РИСКА БЕЗОПАСНОСТИ (СЕРЬЕЗНЫЕ ПРИЗНАКИ):</a:t>
            </a:r>
            <a:r>
              <a:rPr lang="ru" sz="1800">
                <a:latin typeface="Times New Roman"/>
                <a:ea typeface="Times New Roman"/>
                <a:cs typeface="Times New Roman"/>
                <a:sym typeface="Times New Roman"/>
              </a:rPr>
              <a:t/>
            </a:r>
            <a:br>
              <a:rPr lang="ru" sz="1800">
                <a:latin typeface="Times New Roman"/>
                <a:ea typeface="Times New Roman"/>
                <a:cs typeface="Times New Roman"/>
                <a:sym typeface="Times New Roman"/>
              </a:rPr>
            </a:br>
            <a:endParaRPr sz="1800">
              <a:latin typeface="Times New Roman"/>
              <a:ea typeface="Times New Roman"/>
              <a:cs typeface="Times New Roman"/>
              <a:sym typeface="Times New Roman"/>
            </a:endParaRPr>
          </a:p>
        </p:txBody>
      </p:sp>
      <p:sp>
        <p:nvSpPr>
          <p:cNvPr id="169" name="Google Shape;169;p43"/>
          <p:cNvSpPr/>
          <p:nvPr/>
        </p:nvSpPr>
        <p:spPr>
          <a:xfrm>
            <a:off x="199500" y="1548175"/>
            <a:ext cx="4689300" cy="2585400"/>
          </a:xfrm>
          <a:prstGeom prst="rect">
            <a:avLst/>
          </a:prstGeom>
          <a:noFill/>
          <a:ln>
            <a:noFill/>
          </a:ln>
        </p:spPr>
        <p:txBody>
          <a:bodyPr spcFirstLastPara="1" wrap="square" lIns="91425" tIns="45700" rIns="91425" bIns="45700" anchor="t" anchorCtr="0">
            <a:spAutoFit/>
          </a:bodyPr>
          <a:lstStyle/>
          <a:p>
            <a:pPr marL="285750" marR="0" lvl="0" indent="-266700" algn="just"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Письменные или устные заявления, в которых упоминается отчаяние, самоубийство или смерть. </a:t>
            </a:r>
            <a:endParaRPr sz="15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800" b="0" i="0" u="none" strike="noStrike" cap="none">
              <a:solidFill>
                <a:srgbClr val="000000"/>
              </a:solidFill>
              <a:latin typeface="Times New Roman"/>
              <a:ea typeface="Times New Roman"/>
              <a:cs typeface="Times New Roman"/>
              <a:sym typeface="Times New Roman"/>
            </a:endParaRPr>
          </a:p>
          <a:p>
            <a:pPr marL="285750" marR="0" lvl="0" indent="-266700" algn="just"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Тяжелая безнадежность, депрессия, изоляция и уход в себя </a:t>
            </a:r>
            <a:endParaRPr sz="1500" b="0" i="0" u="none" strike="noStrike" cap="none">
              <a:solidFill>
                <a:srgbClr val="000000"/>
              </a:solidFill>
              <a:latin typeface="Times New Roman"/>
              <a:ea typeface="Times New Roman"/>
              <a:cs typeface="Times New Roman"/>
              <a:sym typeface="Times New Roman"/>
            </a:endParaRPr>
          </a:p>
          <a:p>
            <a:pPr marL="285750" marR="0" lvl="0" indent="-17145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Times New Roman"/>
              <a:ea typeface="Times New Roman"/>
              <a:cs typeface="Times New Roman"/>
              <a:sym typeface="Times New Roman"/>
            </a:endParaRPr>
          </a:p>
          <a:p>
            <a:pPr marL="285750" marR="0" lvl="0" indent="-266700" algn="just" rtl="0">
              <a:lnSpc>
                <a:spcPct val="100000"/>
              </a:lnSpc>
              <a:spcBef>
                <a:spcPts val="0"/>
              </a:spcBef>
              <a:spcAft>
                <a:spcPts val="0"/>
              </a:spcAft>
              <a:buClr>
                <a:srgbClr val="000000"/>
              </a:buClr>
              <a:buSzPts val="1500"/>
              <a:buFont typeface="Arial"/>
              <a:buChar char="•"/>
            </a:pPr>
            <a:r>
              <a:rPr lang="ru" sz="1500" b="0" i="0" u="none" strike="noStrike" cap="none">
                <a:solidFill>
                  <a:srgbClr val="000000"/>
                </a:solidFill>
                <a:latin typeface="Times New Roman"/>
                <a:ea typeface="Times New Roman"/>
                <a:cs typeface="Times New Roman"/>
                <a:sym typeface="Times New Roman"/>
              </a:rPr>
              <a:t>Заявления о том, что студент «уезжает надолго» [</a:t>
            </a:r>
            <a:r>
              <a:rPr lang="ru" sz="1500" u="sng">
                <a:solidFill>
                  <a:schemeClr val="hlink"/>
                </a:solidFill>
                <a:latin typeface="Times New Roman"/>
                <a:ea typeface="Times New Roman"/>
                <a:cs typeface="Times New Roman"/>
                <a:sym typeface="Times New Roman"/>
                <a:hlinkClick r:id="rId4"/>
              </a:rPr>
              <a:t>2</a:t>
            </a:r>
            <a:r>
              <a:rPr lang="ru" sz="1500" b="0" i="0" u="none" strike="noStrike" cap="none">
                <a:solidFill>
                  <a:srgbClr val="000000"/>
                </a:solidFill>
                <a:latin typeface="Times New Roman"/>
                <a:ea typeface="Times New Roman"/>
                <a:cs typeface="Times New Roman"/>
                <a:sym typeface="Times New Roman"/>
              </a:rPr>
              <a:t>]</a:t>
            </a:r>
            <a:endParaRPr sz="1100"/>
          </a:p>
        </p:txBody>
      </p:sp>
      <p:pic>
        <p:nvPicPr>
          <p:cNvPr id="171" name="Google Shape;171;p43"/>
          <p:cNvPicPr preferRelativeResize="0"/>
          <p:nvPr/>
        </p:nvPicPr>
        <p:blipFill>
          <a:blip r:embed="rId5">
            <a:alphaModFix/>
          </a:blip>
          <a:stretch>
            <a:fillRect/>
          </a:stretch>
        </p:blipFill>
        <p:spPr>
          <a:xfrm>
            <a:off x="5193300" y="1500000"/>
            <a:ext cx="3858200" cy="2999575"/>
          </a:xfrm>
          <a:prstGeom prst="rect">
            <a:avLst/>
          </a:prstGeom>
          <a:noFill/>
          <a:ln>
            <a:noFill/>
          </a:ln>
        </p:spPr>
      </p:pic>
      <p:pic>
        <p:nvPicPr>
          <p:cNvPr id="7" name="Google Shape;229;p45"/>
          <p:cNvPicPr preferRelativeResize="0"/>
          <p:nvPr/>
        </p:nvPicPr>
        <p:blipFill rotWithShape="1">
          <a:blip r:embed="rId6">
            <a:alphaModFix/>
          </a:blip>
          <a:srcRect/>
          <a:stretch/>
        </p:blipFill>
        <p:spPr>
          <a:xfrm>
            <a:off x="59385" y="4565125"/>
            <a:ext cx="1133365" cy="599756"/>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1758</Words>
  <Application>Microsoft Office PowerPoint</Application>
  <PresentationFormat>On-screen Show (16:9)</PresentationFormat>
  <Paragraphs>288</Paragraphs>
  <Slides>56</Slides>
  <Notes>56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56</vt:i4>
      </vt:variant>
    </vt:vector>
  </HeadingPairs>
  <TitlesOfParts>
    <vt:vector size="65" baseType="lpstr">
      <vt:lpstr>Times New Roman</vt:lpstr>
      <vt:lpstr>Prata</vt:lpstr>
      <vt:lpstr>Inter</vt:lpstr>
      <vt:lpstr>Arial</vt:lpstr>
      <vt:lpstr>Noto Sans Symbols</vt:lpstr>
      <vt:lpstr>Inter Medium</vt:lpstr>
      <vt:lpstr>Calibri</vt:lpstr>
      <vt:lpstr>Office Theme</vt:lpstr>
      <vt:lpstr>Office Theme</vt:lpstr>
      <vt:lpstr>PowerPoint Presentation</vt:lpstr>
      <vt:lpstr>PowerPoint Presentation</vt:lpstr>
      <vt:lpstr>PowerPoint Presentation</vt:lpstr>
      <vt:lpstr>PowerPoint Presentation</vt:lpstr>
      <vt:lpstr>Профилактика стресса – это важное условие для сохранения эмоционального здоровья.   </vt:lpstr>
      <vt:lpstr>PowerPoint Presentation</vt:lpstr>
      <vt:lpstr>Основными задачами Библиотеки и  Центра являются:  </vt:lpstr>
      <vt:lpstr>Цели:иотеки и  Центра являются: </vt:lpstr>
      <vt:lpstr>ПОКАЗАТЕЛИ РИСКА БЕЗОПАСНОСТИ (СЕРЬЕЗНЫЕ ПРИЗНАКИ): </vt:lpstr>
      <vt:lpstr>ПОКАЗАТЕЛИ РИСКА БЕЗОПАСНОСТИ (СЕРЬЕЗНЫЕ ПРИЗНАКИ): </vt:lpstr>
      <vt:lpstr>PowerPoint Presentation</vt:lpstr>
      <vt:lpstr>PowerPoint Presentation</vt:lpstr>
      <vt:lpstr>и  Центра являются: </vt:lpstr>
      <vt:lpstr>и  Центра являются: </vt:lpstr>
      <vt:lpstr>и  Центра являются: </vt:lpstr>
      <vt:lpstr>и  Центра являются: </vt:lpstr>
      <vt:lpstr>и  Центра являются: </vt:lpstr>
      <vt:lpstr>PowerPoint Presentation</vt:lpstr>
      <vt:lpstr>PowerPoint Presentation</vt:lpstr>
      <vt:lpstr>PowerPoint Presentation</vt:lpstr>
      <vt:lpstr>PowerPoint Presentation</vt:lpstr>
      <vt:lpstr>В рамках недели “Stress Relif Week“ мастер класс по “Нейрографике”.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Источники:  [1] [2] [3] https://www.library.miami.edu/spaces/meditation-room.html  https://blog.library.si.edu/blog/2021/10/21/digital-jigsaw-puzzles-fall-2021-edition/#.Y4mLT1RByUk  https://penntoday.upenn.edu/news/affirmation-tree-grows-penn  https://www.salisbury.edu/  https://library.uic.edu/about/students/uep/finals/  https://www.youtube.com/watch?v=m3-O7gPsQK0&amp;t=1s  https://www.youtube.com/watch?v=oTpXlpxFoBI&amp;t=102s        </vt:lpstr>
      <vt:lpstr>PowerPoint Presentation</vt:lpstr>
      <vt:lpstr>Гулнур Усенова Старший менеджер Офиса обслуживания пользователей библиотеки НУ Email: gulnur.ussenova@nu.edu.kz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Room_support</cp:lastModifiedBy>
  <cp:revision>4</cp:revision>
  <dcterms:modified xsi:type="dcterms:W3CDTF">2022-12-06T09:38:48Z</dcterms:modified>
</cp:coreProperties>
</file>