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8" r:id="rId1"/>
  </p:sldMasterIdLst>
  <p:handoutMasterIdLst>
    <p:handoutMasterId r:id="rId23"/>
  </p:handoutMasterIdLst>
  <p:sldIdLst>
    <p:sldId id="256" r:id="rId2"/>
    <p:sldId id="258" r:id="rId3"/>
    <p:sldId id="276" r:id="rId4"/>
    <p:sldId id="271" r:id="rId5"/>
    <p:sldId id="273" r:id="rId6"/>
    <p:sldId id="257" r:id="rId7"/>
    <p:sldId id="262" r:id="rId8"/>
    <p:sldId id="263" r:id="rId9"/>
    <p:sldId id="259" r:id="rId10"/>
    <p:sldId id="270" r:id="rId11"/>
    <p:sldId id="274" r:id="rId12"/>
    <p:sldId id="268" r:id="rId13"/>
    <p:sldId id="264" r:id="rId14"/>
    <p:sldId id="275" r:id="rId15"/>
    <p:sldId id="269" r:id="rId16"/>
    <p:sldId id="261" r:id="rId17"/>
    <p:sldId id="279" r:id="rId18"/>
    <p:sldId id="278" r:id="rId19"/>
    <p:sldId id="265" r:id="rId20"/>
    <p:sldId id="272" r:id="rId21"/>
    <p:sldId id="266" r:id="rId22"/>
  </p:sldIdLst>
  <p:sldSz cx="9144000" cy="6858000" type="screen4x3"/>
  <p:notesSz cx="7023100" cy="9309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4068"/>
    <a:srgbClr val="303A6A"/>
    <a:srgbClr val="74D0C5"/>
    <a:srgbClr val="8CD8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0394D7B-BEFE-42DB-B4AC-B0F07E53A017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A1DBBE4-3871-4B23-9CD0-C98F4563E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3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D0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2" r:id="rId4"/>
    <p:sldLayoutId id="2147484493" r:id="rId5"/>
    <p:sldLayoutId id="2147484494" r:id="rId6"/>
    <p:sldLayoutId id="2147484495" r:id="rId7"/>
    <p:sldLayoutId id="2147484496" r:id="rId8"/>
    <p:sldLayoutId id="2147484497" r:id="rId9"/>
    <p:sldLayoutId id="2147484498" r:id="rId10"/>
    <p:sldLayoutId id="21474844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sherpa.ac.uk/romeo/search.php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nur.nu.edu.k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838842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2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1684175"/>
            <a:ext cx="6696744" cy="592697"/>
          </a:xfrm>
        </p:spPr>
        <p:txBody>
          <a:bodyPr>
            <a:normAutofit fontScale="25000" lnSpcReduction="20000"/>
          </a:bodyPr>
          <a:lstStyle/>
          <a:p>
            <a:pPr marL="114300" indent="0" algn="ctr">
              <a:buNone/>
            </a:pPr>
            <a:r>
              <a:rPr lang="kk-KZ" sz="96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Предоставь всемирный доступ к своим работам через:</a:t>
            </a:r>
            <a:endParaRPr lang="en-US" sz="9600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5" y="4293096"/>
            <a:ext cx="2304256" cy="91836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Индексирование НУР: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92896"/>
            <a:ext cx="5400600" cy="39702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51" y="5548120"/>
            <a:ext cx="2409825" cy="914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46"/>
          <a:stretch/>
        </p:blipFill>
        <p:spPr>
          <a:xfrm>
            <a:off x="503548" y="2492896"/>
            <a:ext cx="3378662" cy="205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роцесс загрузки материалов: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28393" y="2473959"/>
            <a:ext cx="3006565" cy="987064"/>
          </a:xfrm>
        </p:spPr>
        <p:txBody>
          <a:bodyPr>
            <a:normAutofit fontScale="92500" lnSpcReduction="20000"/>
          </a:bodyPr>
          <a:lstStyle/>
          <a:p>
            <a:r>
              <a:rPr lang="kk-KZ" sz="25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Самостоятельное архивирование</a:t>
            </a:r>
            <a:endParaRPr lang="en-US" sz="2500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28392" y="4363456"/>
            <a:ext cx="3479711" cy="1369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k-KZ" sz="25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Архивирование с помощью библиотекаря</a:t>
            </a:r>
            <a:endParaRPr lang="en-US" sz="2500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500" dirty="0" smtClean="0"/>
              <a:t> </a:t>
            </a:r>
          </a:p>
          <a:p>
            <a:endParaRPr lang="en-US" sz="2500" b="1" dirty="0" smtClean="0"/>
          </a:p>
          <a:p>
            <a:pPr marL="0" indent="0">
              <a:buFont typeface="Arial" pitchFamily="34" charset="0"/>
              <a:buNone/>
            </a:pPr>
            <a:endParaRPr lang="en-US" sz="2500" b="1" dirty="0" smtClean="0"/>
          </a:p>
          <a:p>
            <a:pPr marL="0" indent="0">
              <a:buFont typeface="Arial" pitchFamily="34" charset="0"/>
              <a:buNone/>
            </a:pPr>
            <a:endParaRPr lang="en-US" sz="2500" b="1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24126" y="3236136"/>
            <a:ext cx="2399331" cy="493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Руководство по архивированию доступно на сайте репозитория</a:t>
            </a:r>
            <a:endParaRPr lang="en-US" sz="18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29" y="2241823"/>
            <a:ext cx="1200150" cy="121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27" y="4041764"/>
            <a:ext cx="1216152" cy="1216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15" y="2080362"/>
            <a:ext cx="1216152" cy="1216152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5076055" y="2491248"/>
            <a:ext cx="1020789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6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062" y="1772816"/>
            <a:ext cx="6416275" cy="462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Лицензионное соглашение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37" y="404664"/>
            <a:ext cx="1632181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6671" y="2204864"/>
            <a:ext cx="6480720" cy="3124944"/>
          </a:xfrm>
        </p:spPr>
        <p:txBody>
          <a:bodyPr>
            <a:normAutofit/>
          </a:bodyPr>
          <a:lstStyle/>
          <a:p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Открытый доступ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– доступный для всех, с возможностью выгружать текстовый и медиа материал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Ограниченный доступ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открытый только для сообщества НУ с возможностью выгружать текстовый (только тезисы) и медиа материал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Виды доступа 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59" y="2003105"/>
            <a:ext cx="1388451" cy="13884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9" y="3717032"/>
            <a:ext cx="889529" cy="138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/>
              <a:t> Лицензия Creative Commons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04" y="1772815"/>
            <a:ext cx="3619500" cy="126682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1829522" y="3130946"/>
            <a:ext cx="436335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6200000">
            <a:off x="4415670" y="1929146"/>
            <a:ext cx="38466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3528" y="4016997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Пользователь должен указать авторство произведения</a:t>
            </a:r>
            <a:endParaRPr lang="en-US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1599929"/>
            <a:ext cx="2857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Производные произведения обязательно должны распространяться на условиях этой же лицензии</a:t>
            </a:r>
            <a:endParaRPr lang="en-US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28468" y="4119992"/>
            <a:ext cx="26925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Запрещается использование произведения в целях получения </a:t>
            </a:r>
            <a:r>
              <a:rPr lang="ru-RU" dirty="0" smtClean="0"/>
              <a:t>прибыли</a:t>
            </a:r>
            <a:endParaRPr lang="en-US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0" name="Down Arrow 19"/>
          <p:cNvSpPr/>
          <p:nvPr/>
        </p:nvSpPr>
        <p:spPr>
          <a:xfrm rot="18980009">
            <a:off x="3201705" y="3009674"/>
            <a:ext cx="436335" cy="13057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2108684"/>
            <a:ext cx="4536504" cy="3984612"/>
          </a:xfrm>
        </p:spPr>
        <p:txBody>
          <a:bodyPr>
            <a:normAutofit/>
          </a:bodyPr>
          <a:lstStyle/>
          <a:p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Автор оставляет за собой права на загруженный материал </a:t>
            </a:r>
          </a:p>
          <a:p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НУ получает право на использование материалов загруженных в НУР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Пользователям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разрешается использовать контент без ограничений для некоммерческих целей, при условии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указания автора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произведения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04664"/>
            <a:ext cx="9144000" cy="1143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Права на загруженный материал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3429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5832648" cy="3268960"/>
          </a:xfrm>
        </p:spPr>
        <p:txBody>
          <a:bodyPr>
            <a:normAutofit lnSpcReduction="10000"/>
          </a:bodyPr>
          <a:lstStyle/>
          <a:p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Шан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1 </a:t>
            </a:r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Проверить ваше соглашение с издательством</a:t>
            </a:r>
          </a:p>
          <a:p>
            <a:pPr marL="114300" indent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Шаг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2 </a:t>
            </a:r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проверить политику издательства используя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SHERPA/ROMEO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at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hlinkClick r:id="rId2"/>
              </a:rPr>
              <a:t>http://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hlinkClick r:id="rId2"/>
              </a:rPr>
              <a:t>www.sherpa.ac.uk/romeo/search.php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)</a:t>
            </a: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Шаг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3 </a:t>
            </a:r>
            <a:r>
              <a:rPr lang="kk-KZ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Связаться с издательством 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36815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kk-KZ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При уже опубликованном материале следует: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20888"/>
            <a:ext cx="2040608" cy="377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sz="4000" b="1" dirty="0" smtClean="0">
                <a:solidFill>
                  <a:srgbClr val="3E4068"/>
                </a:solidFill>
              </a:rPr>
              <a:t>Журнальные статьи</a:t>
            </a:r>
            <a:r>
              <a:rPr lang="en-US" sz="4000" b="1" dirty="0" smtClean="0">
                <a:solidFill>
                  <a:srgbClr val="3E4068"/>
                </a:solidFill>
              </a:rPr>
              <a:t>: </a:t>
            </a:r>
            <a:endParaRPr lang="ru-RU" sz="4000" dirty="0">
              <a:solidFill>
                <a:srgbClr val="3E406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sz="2400" dirty="0" smtClean="0">
                <a:solidFill>
                  <a:srgbClr val="3E4068"/>
                </a:solidFill>
                <a:latin typeface="+mj-lt"/>
              </a:rPr>
              <a:t>Большинство издательств дают разрешение на публикацию: </a:t>
            </a:r>
          </a:p>
          <a:p>
            <a:endParaRPr lang="en-US" sz="2400" dirty="0">
              <a:solidFill>
                <a:srgbClr val="3E4068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3E4068"/>
                </a:solidFill>
                <a:latin typeface="+mj-lt"/>
              </a:rPr>
              <a:t> - </a:t>
            </a:r>
            <a:r>
              <a:rPr lang="kk-KZ" sz="2400" b="1" dirty="0" smtClean="0">
                <a:solidFill>
                  <a:srgbClr val="3E4068"/>
                </a:solidFill>
                <a:latin typeface="+mj-lt"/>
              </a:rPr>
              <a:t>препринт версии </a:t>
            </a:r>
            <a:r>
              <a:rPr lang="en-US" sz="2400" dirty="0" smtClean="0">
                <a:solidFill>
                  <a:srgbClr val="3E4068"/>
                </a:solidFill>
                <a:latin typeface="+mj-lt"/>
              </a:rPr>
              <a:t>(</a:t>
            </a:r>
            <a:r>
              <a:rPr lang="ru-RU" sz="2400" dirty="0"/>
              <a:t>выпускаемое в свет до публикации статьи в рецензируемом научном журнале</a:t>
            </a:r>
            <a:r>
              <a:rPr lang="en-US" sz="2400" dirty="0" smtClean="0">
                <a:solidFill>
                  <a:srgbClr val="3E4068"/>
                </a:solidFill>
                <a:latin typeface="+mj-lt"/>
              </a:rPr>
              <a:t>), </a:t>
            </a:r>
            <a:endParaRPr lang="ru-RU" sz="2400" dirty="0">
              <a:solidFill>
                <a:srgbClr val="3E4068"/>
              </a:solidFill>
              <a:latin typeface="+mj-lt"/>
            </a:endParaRPr>
          </a:p>
          <a:p>
            <a:pPr marL="0" indent="0">
              <a:buNone/>
            </a:pPr>
            <a:endParaRPr lang="en-US" sz="2400" dirty="0">
              <a:solidFill>
                <a:srgbClr val="3E4068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3E4068"/>
                </a:solidFill>
                <a:latin typeface="+mj-lt"/>
              </a:rPr>
              <a:t> - </a:t>
            </a:r>
            <a:r>
              <a:rPr lang="kk-KZ" sz="2400" b="1" dirty="0" smtClean="0">
                <a:solidFill>
                  <a:srgbClr val="3E4068"/>
                </a:solidFill>
                <a:latin typeface="+mj-lt"/>
              </a:rPr>
              <a:t>постпринт</a:t>
            </a:r>
            <a:r>
              <a:rPr lang="en-US" sz="2400" b="1" dirty="0" smtClean="0">
                <a:solidFill>
                  <a:srgbClr val="3E4068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3E4068"/>
                </a:solidFill>
                <a:latin typeface="+mj-lt"/>
              </a:rPr>
              <a:t>(</a:t>
            </a:r>
            <a:r>
              <a:rPr lang="kk-KZ" sz="2400" dirty="0" smtClean="0">
                <a:solidFill>
                  <a:srgbClr val="3E4068"/>
                </a:solidFill>
                <a:latin typeface="+mj-lt"/>
              </a:rPr>
              <a:t>финальная версия статьи после рецензии</a:t>
            </a:r>
            <a:r>
              <a:rPr lang="en-US" sz="2400" dirty="0" smtClean="0">
                <a:solidFill>
                  <a:srgbClr val="3E4068"/>
                </a:solidFill>
                <a:latin typeface="+mj-lt"/>
              </a:rPr>
              <a:t>),</a:t>
            </a:r>
            <a:endParaRPr lang="ru-RU" sz="2400" dirty="0">
              <a:solidFill>
                <a:srgbClr val="3E4068"/>
              </a:solidFill>
              <a:latin typeface="+mj-lt"/>
            </a:endParaRPr>
          </a:p>
          <a:p>
            <a:pPr marL="0" indent="0">
              <a:buNone/>
            </a:pPr>
            <a:endParaRPr lang="en-US" sz="2400" dirty="0">
              <a:solidFill>
                <a:srgbClr val="3E4068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3E4068"/>
                </a:solidFill>
                <a:latin typeface="+mj-lt"/>
              </a:rPr>
              <a:t> - </a:t>
            </a:r>
            <a:r>
              <a:rPr lang="en-US" sz="2400" b="1" dirty="0" smtClean="0">
                <a:solidFill>
                  <a:srgbClr val="3E4068"/>
                </a:solidFill>
                <a:latin typeface="+mj-lt"/>
              </a:rPr>
              <a:t>publisher’s typeset - PDF</a:t>
            </a:r>
            <a:r>
              <a:rPr lang="ru-RU" sz="2400" b="1" dirty="0" smtClean="0">
                <a:solidFill>
                  <a:srgbClr val="3E4068"/>
                </a:solidFill>
                <a:latin typeface="+mj-lt"/>
              </a:rPr>
              <a:t>-файл издательской версии </a:t>
            </a:r>
            <a:endParaRPr lang="ru-RU" sz="2400" b="1" dirty="0">
              <a:solidFill>
                <a:srgbClr val="3E4068"/>
              </a:solidFill>
              <a:latin typeface="+mj-lt"/>
            </a:endParaRPr>
          </a:p>
          <a:p>
            <a:endParaRPr lang="en-US" dirty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75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571184" cy="792088"/>
          </a:xfrm>
        </p:spPr>
        <p:txBody>
          <a:bodyPr/>
          <a:lstStyle/>
          <a:p>
            <a:pPr algn="ctr"/>
            <a:r>
              <a:rPr lang="ru-RU" sz="3200" b="1" dirty="0" smtClean="0"/>
              <a:t>Статистика от </a:t>
            </a:r>
            <a:r>
              <a:rPr lang="en-US" sz="3200" b="1" dirty="0" smtClean="0"/>
              <a:t>Google Analytics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1800" b="1" dirty="0" smtClean="0"/>
              <a:t>(September , 2017-2018 )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01435"/>
              </p:ext>
            </p:extLst>
          </p:nvPr>
        </p:nvGraphicFramePr>
        <p:xfrm>
          <a:off x="1403648" y="1268760"/>
          <a:ext cx="5976663" cy="5357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7314"/>
                <a:gridCol w="2602386"/>
                <a:gridCol w="2746963"/>
              </a:tblGrid>
              <a:tr h="702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                              </a:t>
                      </a:r>
                      <a:r>
                        <a:rPr lang="en-US" sz="1800" dirty="0" smtClean="0">
                          <a:effectLst/>
                        </a:rPr>
                        <a:t>#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114300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dirty="0" err="1" smtClean="0">
                          <a:effectLst/>
                        </a:rPr>
                        <a:t>Country</a:t>
                      </a:r>
                      <a:r>
                        <a:rPr lang="en-US" sz="1800" dirty="0" smtClean="0">
                          <a:effectLst/>
                        </a:rPr>
                        <a:t>     </a:t>
                      </a:r>
                      <a:endParaRPr lang="ru-RU" sz="1800" dirty="0">
                        <a:effectLst/>
                        <a:latin typeface="Calibri"/>
                      </a:endParaRPr>
                    </a:p>
                  </a:txBody>
                  <a:tcPr marL="76200" marR="76200" marT="114300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Users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114300" marB="285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1.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Kazakhstan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4,324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2.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United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States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1,613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3.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Russia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793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4.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China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315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5.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France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311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6.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 err="1">
                          <a:effectLst/>
                        </a:rPr>
                        <a:t>United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Kingdom</a:t>
                      </a:r>
                      <a:endParaRPr lang="ru-RU" sz="1800" dirty="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282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7.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South Korea</a:t>
                      </a:r>
                      <a:endParaRPr lang="ru-RU" sz="180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144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8.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Germany</a:t>
                      </a:r>
                      <a:endParaRPr lang="ru-RU" sz="180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136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9.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Turkey</a:t>
                      </a:r>
                      <a:endParaRPr lang="ru-RU" sz="180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101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  <a:tr h="4090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10.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>
                          <a:effectLst/>
                        </a:rPr>
                        <a:t>Japan</a:t>
                      </a:r>
                      <a:endParaRPr lang="ru-RU" sz="1800">
                        <a:solidFill>
                          <a:srgbClr val="058DC7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525"/>
                        </a:spcAft>
                      </a:pPr>
                      <a:r>
                        <a:rPr lang="ru-RU" sz="1800" dirty="0">
                          <a:effectLst/>
                        </a:rPr>
                        <a:t>95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66675" anchor="ctr"/>
                </a:tc>
              </a:tr>
            </a:tbl>
          </a:graphicData>
        </a:graphic>
      </p:graphicFrame>
      <p:pic>
        <p:nvPicPr>
          <p:cNvPr id="1034" name="Рисунок 10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Рисунок 9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Рисунок 8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Рисунок 7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6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5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4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3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" descr="https://analytics.google.com/analytics/web/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2161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4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04864"/>
            <a:ext cx="6552728" cy="31032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Полезные ссылки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  <a:hlinkClick r:id="rId2"/>
            </a:endParaRP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  <a:hlinkClick r:id="rId2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Веб сайт Репозитория НУ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nur.nu.edu.kz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Либгайд Репозитория НУ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nu.kz.libguides.com/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nur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Дополнительная информация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50639"/>
            <a:ext cx="279844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78191"/>
            <a:ext cx="6048672" cy="4248473"/>
          </a:xfrm>
        </p:spPr>
        <p:txBody>
          <a:bodyPr>
            <a:normAutofit lnSpcReduction="10000"/>
          </a:bodyPr>
          <a:lstStyle/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11430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Репозиторий Назарбаев Университета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РНУ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)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– это институциональный электронный архив созданный для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</a:t>
            </a:r>
            <a:endParaRPr lang="kk-KZ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114300" indent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1"/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сбора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1"/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длительного хранения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1"/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предоставления открытого доступа </a:t>
            </a:r>
          </a:p>
          <a:p>
            <a:pPr marL="411480" lvl="1" indent="0">
              <a:buNone/>
            </a:pP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114300" indent="0" algn="just">
              <a:buNone/>
            </a:pPr>
            <a:r>
              <a:rPr lang="kk-KZ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к результатам научных исследований академического сообщества Назарбаев университета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274533" cy="31758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4000"/>
                    </a14:imgEffect>
                    <a14:imgEffect>
                      <a14:colorTemperature colorTemp="84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4" t="2210" r="8751" b="2210"/>
          <a:stretch/>
        </p:blipFill>
        <p:spPr>
          <a:xfrm>
            <a:off x="5364088" y="2924944"/>
            <a:ext cx="2016224" cy="1210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  <a:alpha val="51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53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9832" y="11247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Contact </a:t>
            </a:r>
            <a:r>
              <a:rPr lang="en-US" sz="2800" b="1" dirty="0" smtClean="0"/>
              <a:t>information</a:t>
            </a:r>
            <a:endParaRPr lang="en-US" sz="2800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Вопросы</a:t>
            </a:r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?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717032"/>
            <a:ext cx="2304256" cy="2506966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1619672" y="1772816"/>
            <a:ext cx="5184576" cy="3403086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Айнаш Елеусизова </a:t>
            </a:r>
            <a:endParaRPr lang="en-US" sz="21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Консультант Службы Оцифровки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тел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2728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e-mail: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a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inash.shagmanova@nu.edu.kz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endParaRPr lang="en-US" sz="21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8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357" y="3645021"/>
            <a:ext cx="2539683" cy="25396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20688"/>
            <a:ext cx="331236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8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92205"/>
          </a:xfrm>
        </p:spPr>
        <p:txBody>
          <a:bodyPr/>
          <a:lstStyle/>
          <a:p>
            <a:pPr algn="ctr"/>
            <a:r>
              <a:rPr lang="kk-KZ" sz="4000" b="1" dirty="0" smtClean="0">
                <a:solidFill>
                  <a:srgbClr val="3E4068"/>
                </a:solidFill>
              </a:rPr>
              <a:t>Политика ИР НУ</a:t>
            </a:r>
            <a:endParaRPr lang="ru-RU" sz="4000" dirty="0">
              <a:solidFill>
                <a:srgbClr val="3E4068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843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2000" b="1" i="1" dirty="0" smtClean="0">
                <a:solidFill>
                  <a:srgbClr val="3E4068"/>
                </a:solidFill>
              </a:rPr>
              <a:t>Нормативно</a:t>
            </a:r>
            <a:r>
              <a:rPr lang="ru-RU" sz="2000" b="1" i="1" dirty="0" smtClean="0">
                <a:solidFill>
                  <a:srgbClr val="3E4068"/>
                </a:solidFill>
              </a:rPr>
              <a:t>-правовые акты по Архиву Открытого доступа (репозиторий) Автономной Организации Образования Назарбаев университет были приняты решением Управляющего Совета 15 августа 2014 года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8" r="14815" b="4238"/>
          <a:stretch/>
        </p:blipFill>
        <p:spPr bwMode="auto">
          <a:xfrm>
            <a:off x="755576" y="2501800"/>
            <a:ext cx="7416824" cy="4416676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4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2060848"/>
            <a:ext cx="6192688" cy="3600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Длительное хранение загруженных электронных материалов для будущего поколения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Предоставление улучшенного и открытого доступа к научным материалам не только сообществу Назарбаев университета, но и за его пределами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Поддержка исследований и публикаций НУ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посредством видимости, использования и воздействия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Цели и задачи: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1301130" cy="13011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60" y="3212976"/>
            <a:ext cx="1129308" cy="11293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82" y="4592538"/>
            <a:ext cx="1129308" cy="112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5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46991"/>
            <a:ext cx="7560840" cy="465036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E4068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Открытый доступ – это свободый доступ любому пользователю ко всем документам расположенных в репозитории</a:t>
            </a: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Открытый доступ сохраняет за публикациями их основную миссию: распространение знаний </a:t>
            </a:r>
          </a:p>
          <a:p>
            <a:pPr marL="11430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Открытый доступ способствует использованию исследовательских работ</a:t>
            </a:r>
          </a:p>
          <a:p>
            <a:pPr marL="11430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Открытый доступ служит исходной точкой для оценки основных трендов и программ исследованний</a:t>
            </a:r>
          </a:p>
          <a:p>
            <a:endParaRPr lang="en-US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Открытый доступ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337"/>
            <a:ext cx="1874155" cy="159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4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57200" y="1857375"/>
            <a:ext cx="7620000" cy="4286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https://nur.nu.edu.kz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93791">
            <a:off x="5858203" y="682754"/>
            <a:ext cx="1348408" cy="13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20888"/>
            <a:ext cx="4752528" cy="31683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Профессорско-преподавательский состав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Исследователи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Магистранты и докторанты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Студенты бакалавриата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проект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Capstone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)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Все сотрудники НУ со степенью магистра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Кто загружает материал</a:t>
            </a:r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?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378" y="2388998"/>
            <a:ext cx="32385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661" y="1906114"/>
            <a:ext cx="3384376" cy="4680520"/>
          </a:xfrm>
        </p:spPr>
        <p:txBody>
          <a:bodyPr numCol="1">
            <a:noAutofit/>
          </a:bodyPr>
          <a:lstStyle/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Статьи журналов и газет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Диссертации и тезисы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Материалы конференций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Проекты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Capstone </a:t>
            </a:r>
            <a:endParaRPr lang="ru-RU" sz="26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Книги и главы книг</a:t>
            </a:r>
          </a:p>
          <a:p>
            <a:pPr marL="114300" indent="0">
              <a:buNone/>
            </a:pP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Карты 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4400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Какие материалы загружают в НУР</a:t>
            </a:r>
            <a:r>
              <a:rPr lang="en-US" sz="4400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?</a:t>
            </a:r>
            <a:endParaRPr lang="en-US" sz="4400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50" y="4986017"/>
            <a:ext cx="648072" cy="648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89" y="3757784"/>
            <a:ext cx="770384" cy="770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37" y="2805239"/>
            <a:ext cx="849838" cy="8498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70" y="3734022"/>
            <a:ext cx="723262" cy="7232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70" y="2649933"/>
            <a:ext cx="746188" cy="7461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806" y="1907219"/>
            <a:ext cx="586517" cy="586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2908" y="1906114"/>
            <a:ext cx="25922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Аудио материалы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Фото материалы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Видео материалы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Презентации и другие научные работы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295138"/>
            <a:ext cx="677901" cy="6779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41" y="1841187"/>
            <a:ext cx="754957" cy="7549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17" y="5761745"/>
            <a:ext cx="576469" cy="5764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93" y="4469933"/>
            <a:ext cx="516084" cy="51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4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Преимущества</a:t>
            </a:r>
            <a:r>
              <a:rPr lang="en-US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: </a:t>
            </a:r>
            <a:endParaRPr lang="en-US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365" y="2996952"/>
            <a:ext cx="2992008" cy="19063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152371"/>
            <a:ext cx="5524837" cy="372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3848</TotalTime>
  <Words>446</Words>
  <Application>Microsoft Office PowerPoint</Application>
  <PresentationFormat>On-screen Show (4:3)</PresentationFormat>
  <Paragraphs>139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Arial</vt:lpstr>
      <vt:lpstr>Arial Rounded MT Bold</vt:lpstr>
      <vt:lpstr>Calibri</vt:lpstr>
      <vt:lpstr>Cambria</vt:lpstr>
      <vt:lpstr>Times New Roman</vt:lpstr>
      <vt:lpstr>Tw Cen MT Condensed Extra Bold</vt:lpstr>
      <vt:lpstr>Adjacency</vt:lpstr>
      <vt:lpstr>PowerPoint Presentation</vt:lpstr>
      <vt:lpstr> </vt:lpstr>
      <vt:lpstr>Политика ИР НУ</vt:lpstr>
      <vt:lpstr> Цели и задачи:</vt:lpstr>
      <vt:lpstr> Открытый доступ</vt:lpstr>
      <vt:lpstr> https://nur.nu.edu.kz</vt:lpstr>
      <vt:lpstr> Кто загружает материал?</vt:lpstr>
      <vt:lpstr>Какие материалы загружают в НУР?</vt:lpstr>
      <vt:lpstr> Преимущества: </vt:lpstr>
      <vt:lpstr> Индексирование НУР:</vt:lpstr>
      <vt:lpstr> Процесс загрузки материалов:</vt:lpstr>
      <vt:lpstr> Лицензионное соглашение</vt:lpstr>
      <vt:lpstr> Виды доступа </vt:lpstr>
      <vt:lpstr>  Лицензия Creative Commons</vt:lpstr>
      <vt:lpstr>PowerPoint Presentation</vt:lpstr>
      <vt:lpstr> При уже опубликованном материале следует:</vt:lpstr>
      <vt:lpstr>Журнальные статьи: </vt:lpstr>
      <vt:lpstr>Статистика от Google Analytics  (September , 2017-2018 )</vt:lpstr>
      <vt:lpstr> Дополнительная информация</vt:lpstr>
      <vt:lpstr> Вопросы?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 Institutional Repository</dc:title>
  <dc:creator>Saule Sadykova</dc:creator>
  <cp:lastModifiedBy>Ainash Yeleussizova</cp:lastModifiedBy>
  <cp:revision>99</cp:revision>
  <cp:lastPrinted>2017-10-12T05:04:29Z</cp:lastPrinted>
  <dcterms:created xsi:type="dcterms:W3CDTF">2017-09-04T08:24:55Z</dcterms:created>
  <dcterms:modified xsi:type="dcterms:W3CDTF">2018-11-05T04:56:39Z</dcterms:modified>
</cp:coreProperties>
</file>