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6" roundtripDataSignature="AMtx7mjha+Xvr3n636iJhNH5alZmOWjt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D1942A0-4DEC-4369-9C25-04114DBA150F}">
  <a:tblStyle styleId="{2D1942A0-4DEC-4369-9C25-04114DBA150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50AE298D-6B52-43BD-9047-471F84CF1F4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309DEC4-DB2E-43EF-B88D-3EED0CA732BA}" styleName="Table_2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customschemas.google.com/relationships/presentationmetadata" Target="meta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971073767f_5_6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g3971073767f_5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aa97c10d39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8" name="Google Shape;148;g3aa97c10d39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aa97c10d3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7" name="Google Shape;157;g3aa97c10d39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aa96da56f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4" name="Google Shape;164;g3aa96da56f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aa5c884fdc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1" name="Google Shape;171;g3aa5c884fdc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c265a2d31e_2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c265a2d31e_2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aa5c884fdc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Times New Roman"/>
              <a:buAutoNum type="arabicPeriod"/>
            </a:pPr>
            <a:r>
              <a:rPr lang="en" sz="1600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FMCW chirp generated by VCO and distributed as the master LO signal.</a:t>
            </a:r>
            <a:endParaRPr sz="160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Times New Roman"/>
              <a:buAutoNum type="arabicPeriod"/>
            </a:pPr>
            <a:r>
              <a:rPr lang="en" sz="1600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Transmit path uses a PA and microstrip antenna to radiate the chirp.</a:t>
            </a:r>
            <a:endParaRPr sz="160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Times New Roman"/>
              <a:buAutoNum type="arabicPeriod"/>
            </a:pPr>
            <a:r>
              <a:rPr lang="en" sz="1600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Echo signal collected by the receive antenna and boosted by the LNA.</a:t>
            </a:r>
            <a:endParaRPr sz="160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Times New Roman"/>
              <a:buAutoNum type="arabicPeriod"/>
            </a:pPr>
            <a:r>
              <a:rPr lang="en" sz="1600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branchline mixer combines the received RF with the LO to produce the IF beat signal.</a:t>
            </a:r>
            <a:endParaRPr sz="160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Times New Roman"/>
              <a:buAutoNum type="arabicPeriod"/>
            </a:pPr>
            <a:r>
              <a:rPr lang="en" sz="1600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directional coupler ensures proper LO/RF routing and isolation between paths.</a:t>
            </a:r>
            <a:endParaRPr sz="1600">
              <a:solidFill>
                <a:srgbClr val="21212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600"/>
              <a:buFont typeface="Times New Roman"/>
              <a:buAutoNum type="arabicPeriod"/>
            </a:pPr>
            <a:r>
              <a:rPr lang="en" sz="1600">
                <a:solidFill>
                  <a:srgbClr val="21212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signal is filtered, buffered, and sent to the ADC for processing.</a:t>
            </a:r>
            <a:endParaRPr/>
          </a:p>
        </p:txBody>
      </p:sp>
      <p:sp>
        <p:nvSpPr>
          <p:cNvPr id="186" name="Google Shape;186;g3aa5c884fdc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97103572a1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97103572a1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aab70440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6" name="Google Shape;216;g3aab70440b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d55586d274_1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3d55586d274_1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970de38d8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970de38d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970de38d87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970de38d8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d55586d274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3d55586d274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d55586d274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d55586d274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55586d274_1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55586d274_1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d55586d274_1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3d55586d274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aa5c884fdc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3" name="Google Shape;283;g3aa5c884fdc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d55586d274_1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0" name="Google Shape;290;g3d55586d274_1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d55586d274_1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3d55586d274_1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d55586d274_1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d55586d274_1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aa97c10d39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3" name="Google Shape;313;g3aa97c10d39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97103572a1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97103572a1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aa5c884fd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5" name="Google Shape;95;g3aa5c884fd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aa5c884fdc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5" name="Google Shape;105;g3aa5c884fdc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aa5c884fd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3" name="Google Shape;113;g3aa5c884fd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aa5c884fdc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3aa5c884fdc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aa5c884fdc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0" name="Google Shape;130;g3aa5c884fdc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aa5c884fdc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8" name="Google Shape;138;g3aa5c884fdc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g397103572a1_0_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g397103572a1_0_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g397103572a1_0_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" name="Google Shape;14;g397103572a1_0_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727" y="71677"/>
            <a:ext cx="2434006" cy="9270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97103572a1_0_5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9" name="Google Shape;59;g397103572a1_0_5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g397103572a1_0_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1" name="Google Shape;61;g397103572a1_0_53"/>
          <p:cNvPicPr preferRelativeResize="0"/>
          <p:nvPr/>
        </p:nvPicPr>
        <p:blipFill rotWithShape="1">
          <a:blip r:embed="rId2">
            <a:alphaModFix/>
          </a:blip>
          <a:srcRect b="23571" l="5669" r="72850" t="15486"/>
          <a:stretch/>
        </p:blipFill>
        <p:spPr>
          <a:xfrm>
            <a:off x="8427063" y="350683"/>
            <a:ext cx="539906" cy="58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97103572a1_0_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4" name="Google Shape;64;g397103572a1_0_58"/>
          <p:cNvPicPr preferRelativeResize="0"/>
          <p:nvPr/>
        </p:nvPicPr>
        <p:blipFill rotWithShape="1">
          <a:blip r:embed="rId2">
            <a:alphaModFix/>
          </a:blip>
          <a:srcRect b="23571" l="5669" r="72850" t="15486"/>
          <a:stretch/>
        </p:blipFill>
        <p:spPr>
          <a:xfrm>
            <a:off x="8427063" y="350683"/>
            <a:ext cx="539906" cy="58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97103572a1_0_61"/>
          <p:cNvSpPr/>
          <p:nvPr/>
        </p:nvSpPr>
        <p:spPr>
          <a:xfrm>
            <a:off x="0" y="-1"/>
            <a:ext cx="9144000" cy="5143500"/>
          </a:xfrm>
          <a:prstGeom prst="rect">
            <a:avLst/>
          </a:prstGeom>
          <a:solidFill>
            <a:srgbClr val="002855"/>
          </a:solidFill>
          <a:ln cap="flat" cmpd="sng" w="9525">
            <a:solidFill>
              <a:srgbClr val="00285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397103572a1_0_61"/>
          <p:cNvSpPr txBox="1"/>
          <p:nvPr>
            <p:ph type="title"/>
          </p:nvPr>
        </p:nvSpPr>
        <p:spPr>
          <a:xfrm>
            <a:off x="345567" y="1608983"/>
            <a:ext cx="3847200" cy="18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68" name="Google Shape;68;g397103572a1_0_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4090" y="-300700"/>
            <a:ext cx="1922525" cy="135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g397103572a1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7225" y="-45400"/>
            <a:ext cx="6668351" cy="6342499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g397103572a1_0_61"/>
          <p:cNvSpPr txBox="1"/>
          <p:nvPr/>
        </p:nvSpPr>
        <p:spPr>
          <a:xfrm>
            <a:off x="3684693" y="4881890"/>
            <a:ext cx="1774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rgbClr val="C7C7C7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1100" u="none" cap="none" strike="noStrike">
              <a:solidFill>
                <a:srgbClr val="C7C7C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397103572a1_0_6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397103572a1_0_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g397103572a1_0_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g397103572a1_0_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" name="Google Shape;19;g397103572a1_0_11"/>
          <p:cNvPicPr preferRelativeResize="0"/>
          <p:nvPr/>
        </p:nvPicPr>
        <p:blipFill rotWithShape="1">
          <a:blip r:embed="rId2">
            <a:alphaModFix/>
          </a:blip>
          <a:srcRect b="23571" l="5669" r="72850" t="15486"/>
          <a:stretch/>
        </p:blipFill>
        <p:spPr>
          <a:xfrm>
            <a:off x="8427063" y="350683"/>
            <a:ext cx="539906" cy="58338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Google Shape;20;g397103572a1_0_11"/>
          <p:cNvCxnSpPr/>
          <p:nvPr/>
        </p:nvCxnSpPr>
        <p:spPr>
          <a:xfrm>
            <a:off x="311700" y="1011239"/>
            <a:ext cx="8520600" cy="0"/>
          </a:xfrm>
          <a:prstGeom prst="straightConnector1">
            <a:avLst/>
          </a:prstGeom>
          <a:noFill/>
          <a:ln cap="flat" cmpd="sng" w="9525">
            <a:solidFill>
              <a:schemeClr val="lt1">
                <a:alpha val="49803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g397103572a1_0_17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g397103572a1_0_17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g397103572a1_0_17"/>
          <p:cNvSpPr txBox="1"/>
          <p:nvPr>
            <p:ph idx="12" type="sldNum"/>
          </p:nvPr>
        </p:nvSpPr>
        <p:spPr>
          <a:xfrm>
            <a:off x="8092554" y="4783450"/>
            <a:ext cx="594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" name="Google Shape;25;g397103572a1_0_17"/>
          <p:cNvPicPr preferRelativeResize="0"/>
          <p:nvPr/>
        </p:nvPicPr>
        <p:blipFill rotWithShape="1">
          <a:blip r:embed="rId2">
            <a:alphaModFix/>
          </a:blip>
          <a:srcRect b="23571" l="5669" r="72850" t="15486"/>
          <a:stretch/>
        </p:blipFill>
        <p:spPr>
          <a:xfrm>
            <a:off x="8427063" y="350683"/>
            <a:ext cx="539906" cy="58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397103572a1_0_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g397103572a1_0_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○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■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○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■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○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■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9" name="Google Shape;29;g397103572a1_0_2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42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○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42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■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42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42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○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■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42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42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○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42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■"/>
              <a:defRPr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0" name="Google Shape;30;g397103572a1_0_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i="0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1" name="Google Shape;31;g397103572a1_0_22"/>
          <p:cNvCxnSpPr/>
          <p:nvPr/>
        </p:nvCxnSpPr>
        <p:spPr>
          <a:xfrm>
            <a:off x="311700" y="1011239"/>
            <a:ext cx="8520600" cy="0"/>
          </a:xfrm>
          <a:prstGeom prst="straightConnector1">
            <a:avLst/>
          </a:prstGeom>
          <a:noFill/>
          <a:ln cap="flat" cmpd="sng" w="9525">
            <a:solidFill>
              <a:schemeClr val="lt1">
                <a:alpha val="49803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" name="Google Shape;32;g397103572a1_0_22"/>
          <p:cNvPicPr preferRelativeResize="0"/>
          <p:nvPr/>
        </p:nvPicPr>
        <p:blipFill rotWithShape="1">
          <a:blip r:embed="rId2">
            <a:alphaModFix/>
          </a:blip>
          <a:srcRect b="23571" l="5669" r="72850" t="15486"/>
          <a:stretch/>
        </p:blipFill>
        <p:spPr>
          <a:xfrm>
            <a:off x="8427063" y="350683"/>
            <a:ext cx="539906" cy="58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397103572a1_0_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" name="Google Shape;35;g397103572a1_0_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6" name="Google Shape;36;g397103572a1_0_29"/>
          <p:cNvCxnSpPr/>
          <p:nvPr/>
        </p:nvCxnSpPr>
        <p:spPr>
          <a:xfrm>
            <a:off x="311700" y="1011239"/>
            <a:ext cx="8520600" cy="0"/>
          </a:xfrm>
          <a:prstGeom prst="straightConnector1">
            <a:avLst/>
          </a:prstGeom>
          <a:noFill/>
          <a:ln cap="flat" cmpd="sng" w="9525">
            <a:solidFill>
              <a:schemeClr val="lt1">
                <a:alpha val="49803"/>
              </a:schemeClr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7" name="Google Shape;37;g397103572a1_0_29"/>
          <p:cNvPicPr preferRelativeResize="0"/>
          <p:nvPr/>
        </p:nvPicPr>
        <p:blipFill rotWithShape="1">
          <a:blip r:embed="rId2">
            <a:alphaModFix/>
          </a:blip>
          <a:srcRect b="23571" l="5669" r="72850" t="15486"/>
          <a:stretch/>
        </p:blipFill>
        <p:spPr>
          <a:xfrm>
            <a:off x="8427063" y="350683"/>
            <a:ext cx="539906" cy="58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397103572a1_0_3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g397103572a1_0_3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g397103572a1_0_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" name="Google Shape;42;g397103572a1_0_34"/>
          <p:cNvPicPr preferRelativeResize="0"/>
          <p:nvPr/>
        </p:nvPicPr>
        <p:blipFill rotWithShape="1">
          <a:blip r:embed="rId2">
            <a:alphaModFix/>
          </a:blip>
          <a:srcRect b="23571" l="5669" r="72850" t="15486"/>
          <a:stretch/>
        </p:blipFill>
        <p:spPr>
          <a:xfrm>
            <a:off x="8427063" y="350683"/>
            <a:ext cx="539906" cy="58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397103572a1_0_3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5" name="Google Shape;45;g397103572a1_0_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6" name="Google Shape;46;g397103572a1_0_39"/>
          <p:cNvPicPr preferRelativeResize="0"/>
          <p:nvPr/>
        </p:nvPicPr>
        <p:blipFill rotWithShape="1">
          <a:blip r:embed="rId2">
            <a:alphaModFix/>
          </a:blip>
          <a:srcRect b="23571" l="5669" r="72850" t="15486"/>
          <a:stretch/>
        </p:blipFill>
        <p:spPr>
          <a:xfrm>
            <a:off x="8427063" y="350683"/>
            <a:ext cx="539906" cy="58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97103572a1_0_4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g397103572a1_0_4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0" name="Google Shape;50;g397103572a1_0_4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1" name="Google Shape;51;g397103572a1_0_4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g397103572a1_0_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97103572a1_0_49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5" name="Google Shape;55;g397103572a1_0_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6" name="Google Shape;56;g397103572a1_0_49"/>
          <p:cNvPicPr preferRelativeResize="0"/>
          <p:nvPr/>
        </p:nvPicPr>
        <p:blipFill rotWithShape="1">
          <a:blip r:embed="rId2">
            <a:alphaModFix/>
          </a:blip>
          <a:srcRect b="23571" l="5669" r="72850" t="15486"/>
          <a:stretch/>
        </p:blipFill>
        <p:spPr>
          <a:xfrm>
            <a:off x="8427063" y="350683"/>
            <a:ext cx="539906" cy="58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rgbClr val="0E1C36"/>
            </a:gs>
            <a:gs pos="100000">
              <a:srgbClr val="0E1C36"/>
            </a:gs>
          </a:gsLst>
          <a:lin ang="2700006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g397103572a1_0_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g397103572a1_0_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g397103572a1_0_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g397103572a1_0_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jpg"/><Relationship Id="rId4" Type="http://schemas.openxmlformats.org/officeDocument/2006/relationships/image" Target="../media/image8.jpg"/><Relationship Id="rId5" Type="http://schemas.openxmlformats.org/officeDocument/2006/relationships/image" Target="../media/image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jpg"/><Relationship Id="rId4" Type="http://schemas.openxmlformats.org/officeDocument/2006/relationships/image" Target="../media/image2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jpg"/><Relationship Id="rId4" Type="http://schemas.openxmlformats.org/officeDocument/2006/relationships/image" Target="../media/image23.png"/><Relationship Id="rId5" Type="http://schemas.openxmlformats.org/officeDocument/2006/relationships/image" Target="../media/image2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2.png"/><Relationship Id="rId4" Type="http://schemas.openxmlformats.org/officeDocument/2006/relationships/image" Target="../media/image19.png"/><Relationship Id="rId5" Type="http://schemas.openxmlformats.org/officeDocument/2006/relationships/image" Target="../media/image1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2.png"/><Relationship Id="rId4" Type="http://schemas.openxmlformats.org/officeDocument/2006/relationships/image" Target="../media/image18.png"/><Relationship Id="rId5" Type="http://schemas.openxmlformats.org/officeDocument/2006/relationships/image" Target="../media/image1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971073767f_5_60"/>
          <p:cNvSpPr txBox="1"/>
          <p:nvPr/>
        </p:nvSpPr>
        <p:spPr>
          <a:xfrm>
            <a:off x="30150" y="1288850"/>
            <a:ext cx="9083700" cy="11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29210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2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 and Implementation of a Compact Radar-Based System Using Planar Antenna Arrays for IoT Applications</a:t>
            </a:r>
            <a:endParaRPr i="0" sz="2800" u="none" cap="none" strike="noStrike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" name="Google Shape;77;g3971073767f_5_60"/>
          <p:cNvSpPr txBox="1"/>
          <p:nvPr/>
        </p:nvSpPr>
        <p:spPr>
          <a:xfrm>
            <a:off x="964500" y="2571750"/>
            <a:ext cx="7215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i="0" lang="en" sz="1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peaker names</a:t>
            </a:r>
            <a:r>
              <a:rPr i="0" lang="en" sz="18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Damilya Abzhanova, Aidana Alkenova, 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Ali Yerkinbekuly, Kairat Zhumadilov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Supervisor: Mohammad Shabi Hashmi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" name="Google Shape;78;g3971073767f_5_60"/>
          <p:cNvSpPr txBox="1"/>
          <p:nvPr/>
        </p:nvSpPr>
        <p:spPr>
          <a:xfrm>
            <a:off x="1721100" y="4531225"/>
            <a:ext cx="570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r>
            <a:r>
              <a:rPr i="0" lang="en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04</a:t>
            </a:r>
            <a:r>
              <a:rPr i="0" lang="en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2026</a:t>
            </a:r>
            <a:endParaRPr i="0" sz="13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aa97c10d39_0_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Trade-Off (Antenna)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g3aa97c10d39_0_79"/>
          <p:cNvSpPr txBox="1"/>
          <p:nvPr/>
        </p:nvSpPr>
        <p:spPr>
          <a:xfrm>
            <a:off x="185725" y="1506800"/>
            <a:ext cx="7736400" cy="17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52" name="Google Shape;152;g3aa97c10d39_0_79"/>
          <p:cNvGraphicFramePr/>
          <p:nvPr/>
        </p:nvGraphicFramePr>
        <p:xfrm>
          <a:off x="253025" y="12703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{2D1942A0-4DEC-4369-9C25-04114DBA150F}</a:tableStyleId>
              </a:tblPr>
              <a:tblGrid>
                <a:gridCol w="1820750"/>
                <a:gridCol w="1947775"/>
                <a:gridCol w="719825"/>
                <a:gridCol w="1058575"/>
                <a:gridCol w="423425"/>
                <a:gridCol w="719825"/>
                <a:gridCol w="719825"/>
                <a:gridCol w="1227950"/>
              </a:tblGrid>
              <a:tr h="5596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Criterion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Target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Weight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Microstrip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Slot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Vivaldi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Phased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Reflectarray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BOM Cost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≤ 150,000 KZT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Bandwidth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≥ 100 MHz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Size / Footprint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≤ 500×500 mm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0.15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Gain Requirement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≥ 10 dBi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0.15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Timeline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Fabricable ≤ 4 weeks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0.20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Score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—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1.00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8.83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8.17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7.00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6.67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7.00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153" name="Google Shape;153;g3aa97c10d39_0_79"/>
          <p:cNvSpPr txBox="1"/>
          <p:nvPr/>
        </p:nvSpPr>
        <p:spPr>
          <a:xfrm>
            <a:off x="3663050" y="48418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5‑A. Trade-off Matrix (scores 0–10)</a:t>
            </a:r>
            <a:endParaRPr b="1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4" name="Google Shape;154;g3aa97c10d39_0_7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aa97c10d39_0_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Trade-Off (Measurements &amp; Testing)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0" name="Google Shape;160;g3aa97c10d39_0_4"/>
          <p:cNvSpPr txBox="1"/>
          <p:nvPr/>
        </p:nvSpPr>
        <p:spPr>
          <a:xfrm>
            <a:off x="136350" y="1147800"/>
            <a:ext cx="8871300" cy="3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Measurement</a:t>
            </a: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Options Evaluated: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Vector Network Analyzer (VNA) – S-parameter &amp; gain measurement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Spectrum Analyzer + Oscilloscope – chirp and spectrum monitoring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Selected: </a:t>
            </a:r>
            <a:r>
              <a:rPr lang="en" sz="1800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VNA </a:t>
            </a:r>
            <a:endParaRPr sz="1800">
              <a:solidFill>
                <a:schemeClr val="lt1"/>
              </a:solidFill>
              <a:highlight>
                <a:schemeClr val="accent5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Accurate S-parameter measurements (S11, S21) for antenna matching and RF validation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Standardized by IEEE Std 149-2021 for antenna characterization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Enables direct comparison between simulation (CST) and measurements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Widely used in FMCW radar front-end testing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1" name="Google Shape;161;g3aa97c10d39_0_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aa96da56f3_0_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Trade-Off (ML methods)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" name="Google Shape;167;g3aa96da56f3_0_6"/>
          <p:cNvSpPr txBox="1"/>
          <p:nvPr/>
        </p:nvSpPr>
        <p:spPr>
          <a:xfrm>
            <a:off x="350400" y="1180425"/>
            <a:ext cx="8443200" cy="37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Machine Learning</a:t>
            </a: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Methods Evaluated: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Feature-based Support-Vector Machine (SVM)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Random Forest / Gradient Boosting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MobileNetV2 CNN (Range–Doppler Maps)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Implemented Mode</a:t>
            </a:r>
            <a:r>
              <a:rPr b="1"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</a:t>
            </a:r>
            <a:r>
              <a:rPr b="1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b="1" i="0" lang="en" sz="1800" u="none" cap="none" strike="noStrike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CNN</a:t>
            </a:r>
            <a:endParaRPr b="0" i="0" sz="1800" u="none" cap="none" strike="noStrike">
              <a:solidFill>
                <a:schemeClr val="lt1"/>
              </a:solidFill>
              <a:highlight>
                <a:schemeClr val="accent5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</a:t>
            </a: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Automatically learns spatial radar signatures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</a:t>
            </a: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Lightweight deep network (optimized for embedded systems)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</a:t>
            </a: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Higher classification accuracy than classical ML models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</a:t>
            </a: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Scalable for real-time radar applications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g3aa96da56f3_0_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aa5c884fdc_2_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Trade-Off (Radar Systems)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4" name="Google Shape;174;g3aa5c884fdc_2_1"/>
          <p:cNvSpPr txBox="1"/>
          <p:nvPr/>
        </p:nvSpPr>
        <p:spPr>
          <a:xfrm>
            <a:off x="350400" y="1062900"/>
            <a:ext cx="8443200" cy="3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Radar Systems</a:t>
            </a: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Evaluated: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FMCW radar (off-the-shelf modules)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Microstrip-based FMCW radar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Ultra-Wideband (UWB) radar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Selected: </a:t>
            </a:r>
            <a:r>
              <a:rPr lang="en" sz="1800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Microstrip-based FMCW radar</a:t>
            </a:r>
            <a:endParaRPr sz="1800">
              <a:solidFill>
                <a:schemeClr val="lt1"/>
              </a:solidFill>
              <a:highlight>
                <a:schemeClr val="accent5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Custom RF design with optimized antennas, couplers, and mixers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Lower cost and easier fabrication than commercial modules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✔ Widely used architecture for 2.4 GHz FMCW radar systems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Google Shape;175;g3aa5c884fdc_2_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c265a2d31e_2_1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81" name="Google Shape;181;g3c265a2d31e_2_10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2" name="Google Shape;182;g3c265a2d31e_2_104"/>
          <p:cNvSpPr txBox="1"/>
          <p:nvPr>
            <p:ph type="title"/>
          </p:nvPr>
        </p:nvSpPr>
        <p:spPr>
          <a:xfrm>
            <a:off x="263325" y="39603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Engineering Design Decisions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83" name="Google Shape;183;g3c265a2d31e_2_104"/>
          <p:cNvGraphicFramePr/>
          <p:nvPr/>
        </p:nvGraphicFramePr>
        <p:xfrm>
          <a:off x="952500" y="1394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{50AE298D-6B52-43BD-9047-471F84CF1F46}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Constraint</a:t>
                      </a:r>
                      <a:endParaRPr b="1"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Engineering Decision</a:t>
                      </a:r>
                      <a:endParaRPr b="1"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Justification</a:t>
                      </a:r>
                      <a:endParaRPr b="1"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Budget limit on RF parts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Microstrip-based FMCW radar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Scalable + low-cost fabrication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Need compact IoT integration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Patch antenna / Compact vivaldi antenna architecture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Fits indoor embedded deployment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Regulatory Band Restriction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Selected 2.4 GHz frequency for operation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License-Free Band and compatibility with equipment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Limited dataset for classification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MobileNetV2 CNN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Efficient learning from RD maps with moderate dataset size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Verification repeatability required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VNA testing selected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IEEE Std 149 measurement standard</a:t>
                      </a:r>
                      <a:endParaRPr sz="1200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aa5c884fdc_0_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Final S</a:t>
            </a: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ystem Architecture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Google Shape;189;g3aa5c884fdc_0_58"/>
          <p:cNvSpPr txBox="1"/>
          <p:nvPr/>
        </p:nvSpPr>
        <p:spPr>
          <a:xfrm>
            <a:off x="311700" y="1232700"/>
            <a:ext cx="4323000" cy="30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Radar Hardware Components:</a:t>
            </a:r>
            <a:endParaRPr sz="1800">
              <a:solidFill>
                <a:schemeClr val="lt1"/>
              </a:solidFill>
              <a:highlight>
                <a:schemeClr val="accent5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Voltage-Controlled Oscillator (VCO) Controller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VCO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Radar Components (Mixer, Coupler, LF P-Amp)</a:t>
            </a:r>
            <a:endParaRPr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RX (Receive) Antenna</a:t>
            </a:r>
            <a:endParaRPr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TX (Transmit) Antenna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9V Battery Supply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Active Low-Pass Filter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0" name="Google Shape;190;g3aa5c884fdc_0_58"/>
          <p:cNvSpPr txBox="1"/>
          <p:nvPr/>
        </p:nvSpPr>
        <p:spPr>
          <a:xfrm>
            <a:off x="4992650" y="3348325"/>
            <a:ext cx="35583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" sz="1800" u="none" cap="none" strike="noStrike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Key Functions:</a:t>
            </a:r>
            <a:endParaRPr b="1" i="0" sz="1800" u="none" cap="none" strike="noStrike">
              <a:solidFill>
                <a:schemeClr val="lt1"/>
              </a:solidFill>
              <a:highlight>
                <a:schemeClr val="accent5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FMCW chirp generation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Beat-frequency extraction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Range-doppler estimation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IoT communication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1" name="Google Shape;191;g3aa5c884fdc_0_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2" name="Google Shape;192;g3aa5c884fdc_0_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34600" y="1319587"/>
            <a:ext cx="4274400" cy="2000326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97103572a1_0_1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System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Architecture Implementation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8" name="Google Shape;198;g397103572a1_0_1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9" name="Google Shape;199;g397103572a1_0_136"/>
          <p:cNvPicPr preferRelativeResize="0"/>
          <p:nvPr/>
        </p:nvPicPr>
        <p:blipFill rotWithShape="1">
          <a:blip r:embed="rId3">
            <a:alphaModFix/>
          </a:blip>
          <a:srcRect b="0" l="12670" r="3697" t="0"/>
          <a:stretch/>
        </p:blipFill>
        <p:spPr>
          <a:xfrm rot="-5400000">
            <a:off x="2686637" y="49800"/>
            <a:ext cx="3770725" cy="5988225"/>
          </a:xfrm>
          <a:prstGeom prst="rect">
            <a:avLst/>
          </a:prstGeom>
          <a:noFill/>
          <a:ln cap="flat" cmpd="sng" w="35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  <p:sp>
        <p:nvSpPr>
          <p:cNvPr id="200" name="Google Shape;200;g397103572a1_0_136"/>
          <p:cNvSpPr/>
          <p:nvPr/>
        </p:nvSpPr>
        <p:spPr>
          <a:xfrm>
            <a:off x="3617934" y="4186008"/>
            <a:ext cx="773100" cy="646200"/>
          </a:xfrm>
          <a:prstGeom prst="ellipse">
            <a:avLst/>
          </a:prstGeom>
          <a:noFill/>
          <a:ln cap="flat" cmpd="sng" w="162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116700" lIns="116700" spcFirstLastPara="1" rIns="116700" wrap="square" tIns="116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87"/>
          </a:p>
        </p:txBody>
      </p:sp>
      <p:sp>
        <p:nvSpPr>
          <p:cNvPr id="201" name="Google Shape;201;g397103572a1_0_136"/>
          <p:cNvSpPr/>
          <p:nvPr/>
        </p:nvSpPr>
        <p:spPr>
          <a:xfrm>
            <a:off x="2705894" y="2987287"/>
            <a:ext cx="610200" cy="543300"/>
          </a:xfrm>
          <a:prstGeom prst="ellipse">
            <a:avLst/>
          </a:prstGeom>
          <a:noFill/>
          <a:ln cap="flat" cmpd="sng" w="162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116700" lIns="116700" spcFirstLastPara="1" rIns="116700" wrap="square" tIns="116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87"/>
          </a:p>
        </p:txBody>
      </p:sp>
      <p:sp>
        <p:nvSpPr>
          <p:cNvPr id="202" name="Google Shape;202;g397103572a1_0_136"/>
          <p:cNvSpPr/>
          <p:nvPr/>
        </p:nvSpPr>
        <p:spPr>
          <a:xfrm>
            <a:off x="4746311" y="2916750"/>
            <a:ext cx="773100" cy="765300"/>
          </a:xfrm>
          <a:prstGeom prst="ellipse">
            <a:avLst/>
          </a:prstGeom>
          <a:noFill/>
          <a:ln cap="flat" cmpd="sng" w="162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116700" lIns="116700" spcFirstLastPara="1" rIns="116700" wrap="square" tIns="116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87"/>
          </a:p>
        </p:txBody>
      </p:sp>
      <p:sp>
        <p:nvSpPr>
          <p:cNvPr id="203" name="Google Shape;203;g397103572a1_0_136"/>
          <p:cNvSpPr/>
          <p:nvPr/>
        </p:nvSpPr>
        <p:spPr>
          <a:xfrm>
            <a:off x="5544534" y="3181951"/>
            <a:ext cx="294300" cy="296700"/>
          </a:xfrm>
          <a:prstGeom prst="ellipse">
            <a:avLst/>
          </a:prstGeom>
          <a:noFill/>
          <a:ln cap="flat" cmpd="sng" w="162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116700" lIns="116700" spcFirstLastPara="1" rIns="116700" wrap="square" tIns="116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87"/>
          </a:p>
        </p:txBody>
      </p:sp>
      <p:sp>
        <p:nvSpPr>
          <p:cNvPr id="204" name="Google Shape;204;g397103572a1_0_136"/>
          <p:cNvSpPr/>
          <p:nvPr/>
        </p:nvSpPr>
        <p:spPr>
          <a:xfrm>
            <a:off x="5468826" y="2390145"/>
            <a:ext cx="542700" cy="502500"/>
          </a:xfrm>
          <a:prstGeom prst="ellipse">
            <a:avLst/>
          </a:prstGeom>
          <a:noFill/>
          <a:ln cap="flat" cmpd="sng" w="162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116700" lIns="116700" spcFirstLastPara="1" rIns="116700" wrap="square" tIns="116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87"/>
          </a:p>
        </p:txBody>
      </p:sp>
      <p:sp>
        <p:nvSpPr>
          <p:cNvPr id="205" name="Google Shape;205;g397103572a1_0_136"/>
          <p:cNvSpPr/>
          <p:nvPr/>
        </p:nvSpPr>
        <p:spPr>
          <a:xfrm>
            <a:off x="4805773" y="2514272"/>
            <a:ext cx="514200" cy="473100"/>
          </a:xfrm>
          <a:prstGeom prst="ellipse">
            <a:avLst/>
          </a:prstGeom>
          <a:noFill/>
          <a:ln cap="flat" cmpd="sng" w="162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116700" lIns="116700" spcFirstLastPara="1" rIns="116700" wrap="square" tIns="116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87"/>
          </a:p>
        </p:txBody>
      </p:sp>
      <p:sp>
        <p:nvSpPr>
          <p:cNvPr id="206" name="Google Shape;206;g397103572a1_0_136"/>
          <p:cNvSpPr txBox="1"/>
          <p:nvPr/>
        </p:nvSpPr>
        <p:spPr>
          <a:xfrm>
            <a:off x="5866198" y="2240038"/>
            <a:ext cx="2901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700" lIns="116700" spcFirstLastPara="1" rIns="116700" wrap="square" tIns="116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49">
                <a:solidFill>
                  <a:srgbClr val="212121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1149">
              <a:solidFill>
                <a:srgbClr val="212121"/>
              </a:solidFill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7" name="Google Shape;207;g397103572a1_0_136"/>
          <p:cNvSpPr txBox="1"/>
          <p:nvPr/>
        </p:nvSpPr>
        <p:spPr>
          <a:xfrm>
            <a:off x="5758126" y="3034397"/>
            <a:ext cx="2901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700" lIns="116700" spcFirstLastPara="1" rIns="116700" wrap="square" tIns="116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49">
                <a:solidFill>
                  <a:srgbClr val="212121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149">
              <a:solidFill>
                <a:srgbClr val="212121"/>
              </a:solidFill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8" name="Google Shape;208;g397103572a1_0_136"/>
          <p:cNvSpPr txBox="1"/>
          <p:nvPr/>
        </p:nvSpPr>
        <p:spPr>
          <a:xfrm>
            <a:off x="5178888" y="2987287"/>
            <a:ext cx="2901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700" lIns="116700" spcFirstLastPara="1" rIns="116700" wrap="square" tIns="116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49">
                <a:solidFill>
                  <a:srgbClr val="212121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1149">
              <a:solidFill>
                <a:srgbClr val="212121"/>
              </a:solidFill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9" name="Google Shape;209;g397103572a1_0_136"/>
          <p:cNvSpPr txBox="1"/>
          <p:nvPr/>
        </p:nvSpPr>
        <p:spPr>
          <a:xfrm>
            <a:off x="4194459" y="4004813"/>
            <a:ext cx="2901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700" lIns="116700" spcFirstLastPara="1" rIns="116700" wrap="square" tIns="116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49">
                <a:solidFill>
                  <a:srgbClr val="212121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endParaRPr sz="1149">
              <a:solidFill>
                <a:srgbClr val="212121"/>
              </a:solidFill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0" name="Google Shape;210;g397103572a1_0_136"/>
          <p:cNvSpPr txBox="1"/>
          <p:nvPr/>
        </p:nvSpPr>
        <p:spPr>
          <a:xfrm>
            <a:off x="3142875" y="2760163"/>
            <a:ext cx="2901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700" lIns="116700" spcFirstLastPara="1" rIns="116700" wrap="square" tIns="116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49">
                <a:solidFill>
                  <a:srgbClr val="212121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1149">
              <a:solidFill>
                <a:srgbClr val="212121"/>
              </a:solidFill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1" name="Google Shape;211;g397103572a1_0_136"/>
          <p:cNvSpPr txBox="1"/>
          <p:nvPr/>
        </p:nvSpPr>
        <p:spPr>
          <a:xfrm>
            <a:off x="6407837" y="3369657"/>
            <a:ext cx="2901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700" lIns="116700" spcFirstLastPara="1" rIns="116700" wrap="square" tIns="116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49">
                <a:solidFill>
                  <a:srgbClr val="212121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endParaRPr sz="1149">
              <a:solidFill>
                <a:srgbClr val="212121"/>
              </a:solidFill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Google Shape;212;g397103572a1_0_136"/>
          <p:cNvSpPr/>
          <p:nvPr/>
        </p:nvSpPr>
        <p:spPr>
          <a:xfrm>
            <a:off x="6156136" y="3184377"/>
            <a:ext cx="363000" cy="343500"/>
          </a:xfrm>
          <a:prstGeom prst="ellipse">
            <a:avLst/>
          </a:prstGeom>
          <a:noFill/>
          <a:ln cap="flat" cmpd="sng" w="16200">
            <a:solidFill>
              <a:srgbClr val="FF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116700" lIns="116700" spcFirstLastPara="1" rIns="116700" wrap="square" tIns="116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87"/>
          </a:p>
        </p:txBody>
      </p:sp>
      <p:sp>
        <p:nvSpPr>
          <p:cNvPr id="213" name="Google Shape;213;g397103572a1_0_136"/>
          <p:cNvSpPr txBox="1"/>
          <p:nvPr/>
        </p:nvSpPr>
        <p:spPr>
          <a:xfrm>
            <a:off x="4671018" y="2280062"/>
            <a:ext cx="2901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700" lIns="116700" spcFirstLastPara="1" rIns="116700" wrap="square" tIns="116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49">
                <a:solidFill>
                  <a:srgbClr val="212121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endParaRPr sz="1149">
              <a:solidFill>
                <a:srgbClr val="212121"/>
              </a:solidFill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aab70440b4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Verification and Validation (V&amp;V) Req</a:t>
            </a: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-s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Google Shape;219;g3aab70440b4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20" name="Google Shape;220;g3aab70440b4_0_0"/>
          <p:cNvGraphicFramePr/>
          <p:nvPr/>
        </p:nvGraphicFramePr>
        <p:xfrm>
          <a:off x="369688" y="1306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{D309DEC4-DB2E-43EF-B88D-3EED0CA732BA}</a:tableStyleId>
              </a:tblPr>
              <a:tblGrid>
                <a:gridCol w="867275"/>
                <a:gridCol w="3773525"/>
                <a:gridCol w="1865900"/>
                <a:gridCol w="1897925"/>
              </a:tblGrid>
              <a:tr h="503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highlight>
                            <a:schemeClr val="accent5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Req ID</a:t>
                      </a:r>
                      <a:endParaRPr sz="1200" u="none" cap="none" strike="noStrike">
                        <a:solidFill>
                          <a:schemeClr val="lt1"/>
                        </a:solidFill>
                        <a:highlight>
                          <a:schemeClr val="accent5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highlight>
                            <a:schemeClr val="accent5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Requirement (measurable)</a:t>
                      </a:r>
                      <a:endParaRPr sz="1200" u="none" cap="none" strike="noStrike">
                        <a:solidFill>
                          <a:schemeClr val="lt1"/>
                        </a:solidFill>
                        <a:highlight>
                          <a:schemeClr val="accent5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highlight>
                            <a:schemeClr val="accent5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Verification method</a:t>
                      </a:r>
                      <a:endParaRPr sz="1200" u="none" cap="none" strike="noStrike">
                        <a:solidFill>
                          <a:schemeClr val="lt1"/>
                        </a:solidFill>
                        <a:highlight>
                          <a:schemeClr val="accent5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highlight>
                            <a:schemeClr val="accent5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Pass/Fail Threshold</a:t>
                      </a:r>
                      <a:endParaRPr sz="1200" u="none" cap="none" strike="noStrike">
                        <a:solidFill>
                          <a:schemeClr val="lt1"/>
                        </a:solidFill>
                        <a:highlight>
                          <a:schemeClr val="accent5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0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radar shall detect a target at 3 m range with 10 cm accuracy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Functional test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PASS (&gt;3 m range)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3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antenna array shall exhibit S11 ⩽ -10 dB in the 2.40-2.48 GHz band.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VNA measurement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PASS (</a:t>
                      </a: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S11 ⩽ -10 dB across 2.40-2.48 GHz)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3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antenna array shall provide gain ⩾ 7 dBi in the main lobe at 2.45 GHz.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Anechoic chamber measurements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PASS (</a:t>
                      </a: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Peak gain ⩾ 7 dBi; main-lobe width consistent with design)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3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R4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Processing latency per measurement frame ≤ 1 s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MATLAB execution-time measurement (tic/toc)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PASS (703 </a:t>
                      </a: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ms avg)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d55586d274_1_1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6"/>
              <a:buFont typeface="Arial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V&amp;V Results: Microstrip Patch Array Antenna</a:t>
            </a:r>
            <a:endParaRPr/>
          </a:p>
        </p:txBody>
      </p:sp>
      <p:sp>
        <p:nvSpPr>
          <p:cNvPr id="226" name="Google Shape;226;g3d55586d274_1_1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7" name="Google Shape;227;g3d55586d274_1_114" title="patch array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089625"/>
            <a:ext cx="3564072" cy="357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g3d55586d274_1_114" title="patch s1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9850" y="1089625"/>
            <a:ext cx="4136176" cy="171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g3d55586d274_1_114" title="patch farfield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69850" y="2944950"/>
            <a:ext cx="4136176" cy="171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970de38d87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V&amp;V Results: </a:t>
            </a: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Vivaldi Antenna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5" name="Google Shape;235;g3970de38d87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6" name="Google Shape;236;g3970de38d87_0_0" title="s11 vivaldi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8947" y="1243776"/>
            <a:ext cx="4773354" cy="3419449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37" name="Google Shape;237;g3970de38d87_0_0" title="vivaldi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425" y="1152475"/>
            <a:ext cx="2942225" cy="3820974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8" name="Google Shape;238;g3970de38d87_0_0"/>
          <p:cNvSpPr/>
          <p:nvPr/>
        </p:nvSpPr>
        <p:spPr>
          <a:xfrm>
            <a:off x="857550" y="1335275"/>
            <a:ext cx="2332200" cy="534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3970de38d87_0_0"/>
          <p:cNvSpPr txBox="1"/>
          <p:nvPr/>
        </p:nvSpPr>
        <p:spPr>
          <a:xfrm>
            <a:off x="1676454" y="1065200"/>
            <a:ext cx="834000" cy="2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  <a:highlight>
                  <a:srgbClr val="FFFF00"/>
                </a:highlight>
              </a:rPr>
              <a:t>100mm</a:t>
            </a:r>
            <a:endParaRPr sz="110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240" name="Google Shape;240;g3970de38d87_0_0"/>
          <p:cNvSpPr/>
          <p:nvPr/>
        </p:nvSpPr>
        <p:spPr>
          <a:xfrm rot="5400000">
            <a:off x="6625" y="2196100"/>
            <a:ext cx="1583100" cy="534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3970de38d87_0_0"/>
          <p:cNvSpPr txBox="1"/>
          <p:nvPr/>
        </p:nvSpPr>
        <p:spPr>
          <a:xfrm rot="-5400000">
            <a:off x="204379" y="1995100"/>
            <a:ext cx="834000" cy="2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  <a:highlight>
                  <a:srgbClr val="FFFF00"/>
                </a:highlight>
              </a:rPr>
              <a:t>6</a:t>
            </a:r>
            <a:r>
              <a:rPr lang="en" sz="1100">
                <a:solidFill>
                  <a:srgbClr val="FF0000"/>
                </a:solidFill>
                <a:highlight>
                  <a:srgbClr val="FFFF00"/>
                </a:highlight>
              </a:rPr>
              <a:t>0mm</a:t>
            </a:r>
            <a:endParaRPr sz="110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242" name="Google Shape;242;g3970de38d87_0_0"/>
          <p:cNvSpPr txBox="1"/>
          <p:nvPr/>
        </p:nvSpPr>
        <p:spPr>
          <a:xfrm rot="-5400000">
            <a:off x="204379" y="3914875"/>
            <a:ext cx="834000" cy="2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  <a:highlight>
                  <a:srgbClr val="FFFF00"/>
                </a:highlight>
              </a:rPr>
              <a:t>RO3006B</a:t>
            </a:r>
            <a:endParaRPr sz="110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970de38d87_0_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Problem Statement 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Proposed Solution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Stakeholders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Context  &amp; Constraints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Top-Level Requirements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Governing Equations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Methodology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Validation of the results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AutoNum type="arabicPeriod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References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g3970de38d87_0_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Google Shape;85;g3970de38d87_0_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Agenda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d55586d274_1_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820">
                <a:latin typeface="Times New Roman"/>
                <a:ea typeface="Times New Roman"/>
                <a:cs typeface="Times New Roman"/>
                <a:sym typeface="Times New Roman"/>
              </a:rPr>
              <a:t>V&amp;V Results: Radar Components</a:t>
            </a:r>
            <a:endParaRPr b="1" sz="28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8" name="Google Shape;248;g3d55586d274_1_9"/>
          <p:cNvSpPr txBox="1"/>
          <p:nvPr>
            <p:ph idx="1" type="body"/>
          </p:nvPr>
        </p:nvSpPr>
        <p:spPr>
          <a:xfrm>
            <a:off x="311700" y="3634450"/>
            <a:ext cx="2319600" cy="9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5"/>
                </a:highlight>
              </a:rPr>
              <a:t>Coupler:</a:t>
            </a:r>
            <a:endParaRPr>
              <a:highlight>
                <a:schemeClr val="accent5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S(1,1): -18.46 dB,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S(2,1): -15.54 dB</a:t>
            </a:r>
            <a:endParaRPr/>
          </a:p>
        </p:txBody>
      </p:sp>
      <p:sp>
        <p:nvSpPr>
          <p:cNvPr id="249" name="Google Shape;249;g3d55586d274_1_9"/>
          <p:cNvSpPr txBox="1"/>
          <p:nvPr>
            <p:ph idx="2" type="body"/>
          </p:nvPr>
        </p:nvSpPr>
        <p:spPr>
          <a:xfrm>
            <a:off x="2680675" y="3679525"/>
            <a:ext cx="2848200" cy="9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5"/>
                </a:highlight>
              </a:rPr>
              <a:t>Low-Noise Amplifier:</a:t>
            </a:r>
            <a:br>
              <a:rPr lang="en"/>
            </a:br>
            <a:r>
              <a:rPr lang="en"/>
              <a:t>S(1,1): -10.27 dB</a:t>
            </a:r>
            <a:br>
              <a:rPr lang="en"/>
            </a:br>
            <a:r>
              <a:rPr lang="en"/>
              <a:t>S(2,1): 6.05 dB</a:t>
            </a:r>
            <a:endParaRPr/>
          </a:p>
        </p:txBody>
      </p:sp>
      <p:sp>
        <p:nvSpPr>
          <p:cNvPr id="250" name="Google Shape;250;g3d55586d274_1_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1" name="Google Shape;251;g3d55586d274_1_9"/>
          <p:cNvPicPr preferRelativeResize="0"/>
          <p:nvPr/>
        </p:nvPicPr>
        <p:blipFill rotWithShape="1">
          <a:blip r:embed="rId3">
            <a:alphaModFix/>
          </a:blip>
          <a:srcRect b="3553" l="0" r="0" t="16428"/>
          <a:stretch/>
        </p:blipFill>
        <p:spPr>
          <a:xfrm>
            <a:off x="311663" y="1082675"/>
            <a:ext cx="2319671" cy="2486825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252" name="Google Shape;252;g3d55586d274_1_9"/>
          <p:cNvPicPr preferRelativeResize="0"/>
          <p:nvPr/>
        </p:nvPicPr>
        <p:blipFill rotWithShape="1">
          <a:blip r:embed="rId4">
            <a:alphaModFix/>
          </a:blip>
          <a:srcRect b="1935" l="0" r="1254" t="5015"/>
          <a:stretch/>
        </p:blipFill>
        <p:spPr>
          <a:xfrm rot="-5400000">
            <a:off x="2912451" y="850900"/>
            <a:ext cx="2487799" cy="2951350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  <p:sp>
        <p:nvSpPr>
          <p:cNvPr id="253" name="Google Shape;253;g3d55586d274_1_9"/>
          <p:cNvSpPr txBox="1"/>
          <p:nvPr>
            <p:ph idx="1" type="body"/>
          </p:nvPr>
        </p:nvSpPr>
        <p:spPr>
          <a:xfrm>
            <a:off x="5681388" y="3679525"/>
            <a:ext cx="3150900" cy="98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5"/>
                </a:highlight>
              </a:rPr>
              <a:t>Mixer:</a:t>
            </a:r>
            <a:endParaRPr>
              <a:highlight>
                <a:schemeClr val="accent5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Port 1: 2.5 GHz Port 2: 2.4 GHz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Output: 100 MHz</a:t>
            </a:r>
            <a:endParaRPr/>
          </a:p>
        </p:txBody>
      </p:sp>
      <p:pic>
        <p:nvPicPr>
          <p:cNvPr id="254" name="Google Shape;254;g3d55586d274_1_9"/>
          <p:cNvPicPr preferRelativeResize="0"/>
          <p:nvPr/>
        </p:nvPicPr>
        <p:blipFill rotWithShape="1">
          <a:blip r:embed="rId5">
            <a:alphaModFix/>
          </a:blip>
          <a:srcRect b="18742" l="0" r="0" t="22963"/>
          <a:stretch/>
        </p:blipFill>
        <p:spPr>
          <a:xfrm>
            <a:off x="5681375" y="1082675"/>
            <a:ext cx="3200714" cy="2487802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d55586d274_1_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V&amp;V Results: Assembled System 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0" name="Google Shape;260;g3d55586d274_1_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1" name="Google Shape;261;g3d55586d274_1_31"/>
          <p:cNvPicPr preferRelativeResize="0"/>
          <p:nvPr/>
        </p:nvPicPr>
        <p:blipFill rotWithShape="1">
          <a:blip r:embed="rId3">
            <a:alphaModFix/>
          </a:blip>
          <a:srcRect b="1400" l="0" r="3363" t="0"/>
          <a:stretch/>
        </p:blipFill>
        <p:spPr>
          <a:xfrm>
            <a:off x="311700" y="1375420"/>
            <a:ext cx="4142800" cy="3125454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262" name="Google Shape;262;g3d55586d274_1_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3765" y="1375425"/>
            <a:ext cx="4028535" cy="3125450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d55586d274_1_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V&amp;V Results: Assembled System 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8" name="Google Shape;268;g3d55586d274_1_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9" name="Google Shape;269;g3d55586d274_1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353175"/>
            <a:ext cx="4196900" cy="3215075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270" name="Google Shape;270;g3d55586d274_1_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8500" y="2273300"/>
            <a:ext cx="3058625" cy="2409200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271" name="Google Shape;271;g3d55586d274_1_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09699" y="1168649"/>
            <a:ext cx="2696225" cy="953725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3d55586d274_1_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6"/>
              <a:buFont typeface="Arial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V&amp;V Results: ML Classification Performance</a:t>
            </a:r>
            <a:endParaRPr/>
          </a:p>
        </p:txBody>
      </p:sp>
      <p:sp>
        <p:nvSpPr>
          <p:cNvPr id="277" name="Google Shape;277;g3d55586d274_1_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8" name="Google Shape;278;g3d55586d274_1_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59575"/>
            <a:ext cx="2888201" cy="2657475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279" name="Google Shape;279;g3d55586d274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2200" y="1259575"/>
            <a:ext cx="2604905" cy="2657475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280" name="Google Shape;280;g3d55586d274_1_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89400" y="1259575"/>
            <a:ext cx="2924175" cy="2657475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aa5c884fdc_0_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Professional Considerations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6" name="Google Shape;286;g3aa5c884fdc_0_77"/>
          <p:cNvSpPr txBox="1"/>
          <p:nvPr/>
        </p:nvSpPr>
        <p:spPr>
          <a:xfrm>
            <a:off x="257575" y="1379550"/>
            <a:ext cx="7736400" cy="23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RF transmit power kept within safe laboratory exposure limits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Compliance with lab safety procedures (grounding, PPE, supervised equipment use)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Ethical handling of experimental measurement data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Secure local data storage (no external cloud sharing)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Accessible documentation and clear presentation formatting for reproducibility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7" name="Google Shape;287;g3aa5c884fdc_0_7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d55586d274_1_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Limitations and Future Work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3" name="Google Shape;293;g3d55586d274_1_77"/>
          <p:cNvSpPr txBox="1"/>
          <p:nvPr/>
        </p:nvSpPr>
        <p:spPr>
          <a:xfrm>
            <a:off x="311700" y="1176200"/>
            <a:ext cx="85206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Limitations:</a:t>
            </a:r>
            <a:endParaRPr sz="1800">
              <a:solidFill>
                <a:schemeClr val="lt1"/>
              </a:solidFill>
              <a:highlight>
                <a:schemeClr val="accent5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Antenna design was modified due to laboratory fabrication size constraints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Validation performed mainly in controlled indoor conditions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Limited dataset size for motion classification training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Future Work:</a:t>
            </a:r>
            <a:endParaRPr sz="1800">
              <a:solidFill>
                <a:schemeClr val="lt1"/>
              </a:solidFill>
              <a:highlight>
                <a:schemeClr val="accent5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Implement full patch array with large-format PCB for higher gain and directivity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Expand dataset with additional motion scenarios and subjects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Improve antenna gain and RF front-end efficiency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 full system power characterization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4" name="Google Shape;294;g3d55586d274_1_7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3d55586d274_1_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820">
                <a:latin typeface="Times New Roman"/>
                <a:ea typeface="Times New Roman"/>
                <a:cs typeface="Times New Roman"/>
                <a:sym typeface="Times New Roman"/>
              </a:rPr>
              <a:t>Team Contribution and Responsibilities</a:t>
            </a:r>
            <a:endParaRPr b="1" sz="28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0" name="Google Shape;300;g3d55586d274_1_85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5"/>
                </a:highlight>
              </a:rPr>
              <a:t>Damilya Abzhanova</a:t>
            </a:r>
            <a:r>
              <a:rPr lang="en"/>
              <a:t> - 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en"/>
              <a:t>Antenna &amp; EM Design Lead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Designing microstrip patch, vivaldi antennas for 2.4 GHz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Performing CST EM</a:t>
            </a:r>
            <a:r>
              <a:rPr lang="en"/>
              <a:t> simulations</a:t>
            </a:r>
            <a:r>
              <a:rPr lang="en"/>
              <a:t> and optimizations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Verifying antenna performance using S-parameter analysis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Supporting antenna integration into the radar system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3d55586d274_1_8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5"/>
                </a:highlight>
              </a:rPr>
              <a:t>Aidana Alkenova</a:t>
            </a:r>
            <a:r>
              <a:rPr b="1" lang="en"/>
              <a:t> - </a:t>
            </a:r>
            <a:endParaRPr b="1"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en"/>
              <a:t>Measurement &amp; Integration Lead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Conducting VNA measurements for antenna and RF front-end validation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Performing subsystem testing and experimental verification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Integrating RF components into the complete radar setup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Supporting verification and validation experiments</a:t>
            </a:r>
            <a:endParaRPr/>
          </a:p>
        </p:txBody>
      </p:sp>
      <p:sp>
        <p:nvSpPr>
          <p:cNvPr id="302" name="Google Shape;302;g3d55586d274_1_8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3d55586d274_1_9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820">
                <a:latin typeface="Times New Roman"/>
                <a:ea typeface="Times New Roman"/>
                <a:cs typeface="Times New Roman"/>
                <a:sym typeface="Times New Roman"/>
              </a:rPr>
              <a:t>Team Contribution and Responsibilities</a:t>
            </a:r>
            <a:endParaRPr b="1" sz="28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8" name="Google Shape;308;g3d55586d274_1_93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5"/>
                </a:highlight>
              </a:rPr>
              <a:t>Kairat Zhumadilov</a:t>
            </a:r>
            <a:r>
              <a:rPr lang="en"/>
              <a:t> - 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en"/>
              <a:t>Radar System &amp; Hardware Lead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Implementing FMCW radar architecture using microstrip components (mixer, coupler, etc.)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Configuring VCO-based chirp signal generation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Managing hardware assembly and system-level debugging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t/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t/>
            </a:r>
            <a:endParaRPr/>
          </a:p>
        </p:txBody>
      </p:sp>
      <p:sp>
        <p:nvSpPr>
          <p:cNvPr id="309" name="Google Shape;309;g3d55586d274_1_93"/>
          <p:cNvSpPr txBox="1"/>
          <p:nvPr>
            <p:ph idx="2" type="body"/>
          </p:nvPr>
        </p:nvSpPr>
        <p:spPr>
          <a:xfrm>
            <a:off x="45720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5"/>
                </a:highlight>
              </a:rPr>
              <a:t>Ali Yerkinbekuly</a:t>
            </a:r>
            <a:r>
              <a:rPr lang="en"/>
              <a:t> - 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en"/>
              <a:t>Signal Processing &amp; Data Analysis Lead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Developing Range–Doppler processing pipeline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Preparing radar dataset for motion classification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Implementing MobileNetV2 classification model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/>
              <a:t>Evaluating performance using accuracy metrics and confusion matrix</a:t>
            </a:r>
            <a:endParaRPr/>
          </a:p>
        </p:txBody>
      </p:sp>
      <p:sp>
        <p:nvSpPr>
          <p:cNvPr id="310" name="Google Shape;310;g3d55586d274_1_9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aa97c10d39_0_1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Conclusion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6" name="Google Shape;316;g3aa97c10d39_0_114"/>
          <p:cNvSpPr txBox="1"/>
          <p:nvPr/>
        </p:nvSpPr>
        <p:spPr>
          <a:xfrm>
            <a:off x="703800" y="1206075"/>
            <a:ext cx="77364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Designed and implemented a compact 2.4 GHz FMCW radar system using microstrip RF components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Validated antenna and RF performance through VNA measurements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Developed a Range–Doppler processing pipeline for motion detection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Achieved motion classification using MobileNetV2 on radar data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Demonstrated a low-cost, privacy-preserving sensing solution for indoor IoT applications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project demonstrates the feasibility of integrating compact FMCW radar with deep learning for practical smart sensing systems.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7" name="Google Shape;317;g3aa97c10d39_0_1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8" name="Google Shape;318;g3aa97c10d39_0_114"/>
          <p:cNvSpPr txBox="1"/>
          <p:nvPr/>
        </p:nvSpPr>
        <p:spPr>
          <a:xfrm>
            <a:off x="8325625" y="42350"/>
            <a:ext cx="769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97103572a1_0_129"/>
          <p:cNvSpPr txBox="1"/>
          <p:nvPr>
            <p:ph idx="12" type="sldNum"/>
          </p:nvPr>
        </p:nvSpPr>
        <p:spPr>
          <a:xfrm>
            <a:off x="8358350" y="4714500"/>
            <a:ext cx="594000" cy="3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 sz="2000"/>
              <a:t>‹#›</a:t>
            </a:fld>
            <a:endParaRPr sz="2200">
              <a:solidFill>
                <a:schemeClr val="dk2"/>
              </a:solidFill>
            </a:endParaRPr>
          </a:p>
        </p:txBody>
      </p:sp>
      <p:sp>
        <p:nvSpPr>
          <p:cNvPr id="324" name="Google Shape;324;g397103572a1_0_129"/>
          <p:cNvSpPr txBox="1"/>
          <p:nvPr/>
        </p:nvSpPr>
        <p:spPr>
          <a:xfrm>
            <a:off x="2247900" y="1832850"/>
            <a:ext cx="4648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 you!</a:t>
            </a:r>
            <a:endParaRPr sz="3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/>
        </p:nvSpPr>
        <p:spPr>
          <a:xfrm>
            <a:off x="311700" y="1222250"/>
            <a:ext cx="8178300" cy="33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Need </a:t>
            </a:r>
            <a:r>
              <a:rPr b="0" i="0" lang="en" sz="1800" u="none" cap="none" strike="noStrike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 sensing system</a:t>
            </a: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that: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Detects motion reliably indoors</a:t>
            </a: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settings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Works in difficult environments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Preserves data privacy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imes New Roman"/>
              <a:buChar char="●"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Integrates easily into Internet of Things (IoT) ecosystems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Modern</a:t>
            </a: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0" i="0" lang="en" sz="1800" u="none" cap="none" strike="noStrike">
                <a:solidFill>
                  <a:schemeClr val="lt1"/>
                </a:solidFill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off-the-shelf radars</a:t>
            </a: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are either expensive or not customizable (Hagele et al, 2025).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Academic solutions lack compactness or integration with IoT pipelines (Strecker et al, 2024).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2" name="Google Shape;92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roblem Statement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aa5c884fdc_0_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Solution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8" name="Google Shape;98;g3aa5c884fdc_0_8"/>
          <p:cNvSpPr txBox="1"/>
          <p:nvPr/>
        </p:nvSpPr>
        <p:spPr>
          <a:xfrm>
            <a:off x="311700" y="1739000"/>
            <a:ext cx="7736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9" name="Google Shape;99;g3aa5c884fdc_0_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1530964"/>
            <a:ext cx="4260300" cy="2290562"/>
          </a:xfrm>
          <a:prstGeom prst="rect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0" name="Google Shape;100;g3aa5c884fdc_0_8"/>
          <p:cNvSpPr txBox="1"/>
          <p:nvPr/>
        </p:nvSpPr>
        <p:spPr>
          <a:xfrm>
            <a:off x="4246575" y="3821525"/>
            <a:ext cx="5119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M. A. Khan, S. Ahirwar, V. Sharma, and S. Dhok, “FMCW Radar Block Diagram,” in </a:t>
            </a:r>
            <a:r>
              <a:rPr b="0" i="1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Performance analysis of FMCW radar-based human motion classification</a:t>
            </a: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2020. [Online]. 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g3aa5c884fdc_0_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2" name="Google Shape;102;g3aa5c884fdc_0_8"/>
          <p:cNvSpPr txBox="1"/>
          <p:nvPr>
            <p:ph idx="1" type="body"/>
          </p:nvPr>
        </p:nvSpPr>
        <p:spPr>
          <a:xfrm>
            <a:off x="311700" y="1152475"/>
            <a:ext cx="4260300" cy="390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/>
              <a:t>ompact Frequency-Modulated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Continuous-Wave (FMCW) radar with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Vivaldi Antenna setup was </a:t>
            </a:r>
            <a:r>
              <a:rPr lang="en"/>
              <a:t>designed, manufactured and assembled.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5"/>
                </a:highlight>
              </a:rPr>
              <a:t>Output:</a:t>
            </a:r>
            <a:r>
              <a:rPr lang="en"/>
              <a:t> Range-Doppler Maps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aa5c884fdc_0_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Stakeholders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g3aa5c884fdc_0_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9" name="Google Shape;109;g3aa5c884fdc_0_13"/>
          <p:cNvSpPr txBox="1"/>
          <p:nvPr/>
        </p:nvSpPr>
        <p:spPr>
          <a:xfrm>
            <a:off x="5113263" y="3703650"/>
            <a:ext cx="38418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[Savills, “5 Tips to Succeed in Stakeholder Engagement,” Savills Prospects – Themes, Aug. 31, 2022.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3aa5c884fdc_0_13"/>
          <p:cNvSpPr txBox="1"/>
          <p:nvPr>
            <p:ph idx="1" type="body"/>
          </p:nvPr>
        </p:nvSpPr>
        <p:spPr>
          <a:xfrm>
            <a:off x="311700" y="1152475"/>
            <a:ext cx="8520600" cy="351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5"/>
                </a:highlight>
              </a:rPr>
              <a:t>Primary Stakeholders:</a:t>
            </a:r>
            <a:endParaRPr b="1">
              <a:highlight>
                <a:schemeClr val="accent5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Project team → design, testing, analysis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Supervisor → guidance, evaluation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ECE Department → capability &amp; research value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5"/>
                </a:highlight>
              </a:rPr>
              <a:t>Secondary Stakeholders:</a:t>
            </a:r>
            <a:endParaRPr b="1">
              <a:highlight>
                <a:schemeClr val="accent5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Potential industrial IoT companies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Smart-building &amp; automation integrators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Society → safer, more energy-efficient, and privacy-preserving smart environments enabled by improved IoT sensing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Outcome affects academic progress and potential real-world deployment.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aa5c884fdc_0_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Context &amp; Constraints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6" name="Google Shape;116;g3aa5c884fdc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76900" y="1511938"/>
            <a:ext cx="3855400" cy="2854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3aa5c884fdc_0_18"/>
          <p:cNvSpPr txBox="1"/>
          <p:nvPr/>
        </p:nvSpPr>
        <p:spPr>
          <a:xfrm>
            <a:off x="5572200" y="4488100"/>
            <a:ext cx="35718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N. Radhakrishnan, P. Zand, and M. Nabi, “Analysis of coexistence between IEEE 802.15.4 and IEEE 802.11 in the 2.4 GHz ISM band,” Conference Paper, Oct. 2016.  </a:t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Google Shape;118;g3aa5c884fdc_0_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9" name="Google Shape;119;g3aa5c884fdc_0_18"/>
          <p:cNvSpPr txBox="1"/>
          <p:nvPr>
            <p:ph idx="1" type="body"/>
          </p:nvPr>
        </p:nvSpPr>
        <p:spPr>
          <a:xfrm>
            <a:off x="311700" y="1152475"/>
            <a:ext cx="4665300" cy="35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5"/>
                </a:highlight>
              </a:rPr>
              <a:t>Context:</a:t>
            </a:r>
            <a:endParaRPr>
              <a:highlight>
                <a:schemeClr val="accent5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Academic project using Nazarbayev University lab equipment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Aims to outperform Passive Infrared Sensor (PIR) &amp; ultrasonic sensors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5"/>
                </a:highlight>
              </a:rPr>
              <a:t>Constraints:</a:t>
            </a:r>
            <a:endParaRPr>
              <a:highlight>
                <a:schemeClr val="accent5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Budget limits high-frequency components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Compact IoT Integration required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Industrial, Scientific, Medical (ISM) band regulatory restrictio</a:t>
            </a:r>
            <a:r>
              <a:rPr lang="en"/>
              <a:t>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Verification repeatability required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aa5c884fdc_0_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Top-Level Requirements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25" name="Google Shape;125;g3aa5c884fdc_0_29"/>
          <p:cNvGraphicFramePr/>
          <p:nvPr/>
        </p:nvGraphicFramePr>
        <p:xfrm>
          <a:off x="1194600" y="1288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{2D1942A0-4DEC-4369-9C25-04114DBA150F}</a:tableStyleId>
              </a:tblPr>
              <a:tblGrid>
                <a:gridCol w="4646600"/>
                <a:gridCol w="2108175"/>
              </a:tblGrid>
              <a:tr h="410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Requirement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1"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Threshold</a:t>
                      </a:r>
                      <a:endParaRPr b="1"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</a:tr>
              <a:tr h="503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S(1,1) in 2.40–2.48 GHz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≤ −10 dB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7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Gain at 2.</a:t>
                      </a:r>
                      <a:r>
                        <a:rPr lang="en" sz="1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GHz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≥ 7 dBi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7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Footprint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≤ 500 x 500 mm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78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Detect target accuracy (± 10 cm)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≥ 3 m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46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Processing latency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≤ </a:t>
                      </a:r>
                      <a:r>
                        <a:rPr lang="en" sz="18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 </a:t>
                      </a:r>
                      <a:r>
                        <a:rPr lang="en" sz="18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 per frame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6" name="Google Shape;126;g3aa5c884fdc_0_29"/>
          <p:cNvSpPr txBox="1"/>
          <p:nvPr/>
        </p:nvSpPr>
        <p:spPr>
          <a:xfrm>
            <a:off x="2514150" y="4808350"/>
            <a:ext cx="4115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3‑A. System Requirements &amp; Acceptance Criteria.</a:t>
            </a:r>
            <a:endParaRPr b="1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" name="Google Shape;127;g3aa5c884fdc_0_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aa5c884fdc_0_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Standards and Compliance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Google Shape;133;g3aa5c884fdc_0_37"/>
          <p:cNvSpPr txBox="1"/>
          <p:nvPr>
            <p:ph idx="1" type="body"/>
          </p:nvPr>
        </p:nvSpPr>
        <p:spPr>
          <a:xfrm>
            <a:off x="311700" y="1152475"/>
            <a:ext cx="5720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b="1" lang="en"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International Standards</a:t>
            </a:r>
            <a:endParaRPr b="1">
              <a:highlight>
                <a:schemeClr val="accent5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IEEE 149-2021 - Antenna measurement procedures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IEEE 145-2013 - Antenna terminology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ETSI EN 300 328 - 2.4 GHz band limits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FCC Part 15 -  Regulations of RF emission rules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IEEE Std 2735-2019 - Automotive Radar Performance Metrics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IEC 62301 - Power Consumption Measurement)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IEEE Std 1241-2010 - ADC Terminology and Test Methods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34" name="Google Shape;134;g3aa5c884fdc_0_37"/>
          <p:cNvSpPr txBox="1"/>
          <p:nvPr>
            <p:ph idx="2" type="body"/>
          </p:nvPr>
        </p:nvSpPr>
        <p:spPr>
          <a:xfrm>
            <a:off x="6032500" y="1152475"/>
            <a:ext cx="2799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b="1" lang="en">
                <a:highlight>
                  <a:schemeClr val="accent5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Institutional Compliance</a:t>
            </a:r>
            <a:endParaRPr b="1">
              <a:highlight>
                <a:schemeClr val="accent5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NU lab safety rules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Compliance ensures legality, safety, and reproducible measurements.</a:t>
            </a:r>
            <a:endParaRPr sz="2000"/>
          </a:p>
        </p:txBody>
      </p:sp>
      <p:sp>
        <p:nvSpPr>
          <p:cNvPr id="135" name="Google Shape;135;g3aa5c884fdc_0_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aa5c884fdc_0_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Trade-Off (Antenna)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g3aa5c884fdc_0_44"/>
          <p:cNvSpPr txBox="1"/>
          <p:nvPr/>
        </p:nvSpPr>
        <p:spPr>
          <a:xfrm>
            <a:off x="185725" y="1506800"/>
            <a:ext cx="7736400" cy="17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42" name="Google Shape;142;g3aa5c884fdc_0_44"/>
          <p:cNvGraphicFramePr/>
          <p:nvPr/>
        </p:nvGraphicFramePr>
        <p:xfrm>
          <a:off x="425650" y="1104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{2D1942A0-4DEC-4369-9C25-04114DBA150F}</a:tableStyleId>
              </a:tblPr>
              <a:tblGrid>
                <a:gridCol w="1536975"/>
                <a:gridCol w="6755725"/>
              </a:tblGrid>
              <a:tr h="380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Antenna Type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Key Characteristics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5"/>
                    </a:solidFill>
                  </a:tcPr>
                </a:tc>
              </a:tr>
              <a:tr h="538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Microstrip Patch Arrays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9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Low-profile, lightweight; Inexpensive</a:t>
                      </a: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,</a:t>
                      </a: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en" sz="1200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ood gain (~10–12 dBi for small arrays)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F9000"/>
                    </a:solidFill>
                  </a:tcPr>
                </a:tc>
              </a:tr>
              <a:tr h="538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Slot Antenna Arrays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Stable radiation pattern; Good polarization purity; Bandwidth up to 10–15%.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8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Phased Arrays (Active/Passive)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Electronic beam steering; Very high resolution &amp; fast 3D imaging; Highly adaptable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8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Reflectarray / Transmitarray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High gain with planar geometry; Lightweight and highly scalable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8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Vivaldi (Tapered Slot) Arrays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200" u="none" cap="none" strike="noStrike">
                          <a:solidFill>
                            <a:schemeClr val="lt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Extremely wide bandwidth (excellent range resolution); High gain when used in arrays.</a:t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761D"/>
                    </a:solidFill>
                  </a:tcPr>
                </a:tc>
              </a:tr>
            </a:tbl>
          </a:graphicData>
        </a:graphic>
      </p:graphicFrame>
      <p:sp>
        <p:nvSpPr>
          <p:cNvPr id="143" name="Google Shape;143;g3aa5c884fdc_0_44"/>
          <p:cNvSpPr txBox="1"/>
          <p:nvPr/>
        </p:nvSpPr>
        <p:spPr>
          <a:xfrm>
            <a:off x="3663050" y="47742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5. Antenna Options.</a:t>
            </a:r>
            <a:endParaRPr b="1" i="0" sz="1200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4" name="Google Shape;144;g3aa5c884fdc_0_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" name="Google Shape;145;g3aa5c884fdc_0_44"/>
          <p:cNvSpPr txBox="1"/>
          <p:nvPr/>
        </p:nvSpPr>
        <p:spPr>
          <a:xfrm>
            <a:off x="425650" y="4303550"/>
            <a:ext cx="773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Selected: The Vivaldi antenna was selected at the end because the patch array did not meet the size constraints and could not be fabricated with the available laboratory facilities.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