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"/>
  </p:notesMasterIdLst>
  <p:sldIdLst>
    <p:sldId id="258" r:id="rId2"/>
  </p:sldIdLst>
  <p:sldSz cx="30275213" cy="42803763"/>
  <p:notesSz cx="6735763" cy="986631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1pPr>
    <a:lvl2pPr marL="434980" algn="ctr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2pPr>
    <a:lvl3pPr marL="869960" algn="ctr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3pPr>
    <a:lvl4pPr marL="1304940" algn="ctr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4pPr>
    <a:lvl5pPr marL="1739920" algn="ctr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5pPr>
    <a:lvl6pPr marL="2174900" algn="l" defTabSz="869960" rtl="0" eaLnBrk="1" latinLnBrk="0" hangingPunct="1">
      <a:defRPr sz="8200" kern="1200">
        <a:solidFill>
          <a:schemeClr val="tx1"/>
        </a:solidFill>
        <a:latin typeface="Arial" charset="0"/>
        <a:ea typeface="+mn-ea"/>
        <a:cs typeface="+mn-cs"/>
      </a:defRPr>
    </a:lvl6pPr>
    <a:lvl7pPr marL="2609880" algn="l" defTabSz="869960" rtl="0" eaLnBrk="1" latinLnBrk="0" hangingPunct="1">
      <a:defRPr sz="8200" kern="1200">
        <a:solidFill>
          <a:schemeClr val="tx1"/>
        </a:solidFill>
        <a:latin typeface="Arial" charset="0"/>
        <a:ea typeface="+mn-ea"/>
        <a:cs typeface="+mn-cs"/>
      </a:defRPr>
    </a:lvl7pPr>
    <a:lvl8pPr marL="3044861" algn="l" defTabSz="869960" rtl="0" eaLnBrk="1" latinLnBrk="0" hangingPunct="1">
      <a:defRPr sz="8200" kern="1200">
        <a:solidFill>
          <a:schemeClr val="tx1"/>
        </a:solidFill>
        <a:latin typeface="Arial" charset="0"/>
        <a:ea typeface="+mn-ea"/>
        <a:cs typeface="+mn-cs"/>
      </a:defRPr>
    </a:lvl8pPr>
    <a:lvl9pPr marL="3479841" algn="l" defTabSz="869960" rtl="0" eaLnBrk="1" latinLnBrk="0" hangingPunct="1">
      <a:defRPr sz="8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88">
          <p15:clr>
            <a:srgbClr val="A4A3A4"/>
          </p15:clr>
        </p15:guide>
        <p15:guide id="2" orient="horz" pos="26261">
          <p15:clr>
            <a:srgbClr val="A4A3A4"/>
          </p15:clr>
        </p15:guide>
        <p15:guide id="3" orient="horz" pos="2793">
          <p15:clr>
            <a:srgbClr val="A4A3A4"/>
          </p15:clr>
        </p15:guide>
        <p15:guide id="4" pos="9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D9CBB9"/>
    <a:srgbClr val="E3D9CB"/>
    <a:srgbClr val="EBE7E1"/>
    <a:srgbClr val="A7CFFB"/>
    <a:srgbClr val="CC99FF"/>
    <a:srgbClr val="FFCCFF"/>
    <a:srgbClr val="6DDEF9"/>
    <a:srgbClr val="66CC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9036" autoAdjust="0"/>
    <p:restoredTop sz="94246" autoAdjust="0"/>
  </p:normalViewPr>
  <p:slideViewPr>
    <p:cSldViewPr snapToGrid="0">
      <p:cViewPr>
        <p:scale>
          <a:sx n="26" d="100"/>
          <a:sy n="26" d="100"/>
        </p:scale>
        <p:origin x="1038" y="18"/>
      </p:cViewPr>
      <p:guideLst>
        <p:guide orient="horz" pos="6288"/>
        <p:guide orient="horz" pos="26261"/>
        <p:guide orient="horz" pos="2793"/>
        <p:guide pos="9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8831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43" tIns="47572" rIns="95143" bIns="47572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340" y="1"/>
            <a:ext cx="2918831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43" tIns="47572" rIns="95143" bIns="4757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60575" y="739775"/>
            <a:ext cx="261620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577" y="4687347"/>
            <a:ext cx="5388610" cy="4439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43" tIns="47572" rIns="95143" bIns="475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303"/>
            <a:ext cx="2918831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43" tIns="47572" rIns="95143" bIns="47572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340" y="9371303"/>
            <a:ext cx="2918831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43" tIns="47572" rIns="95143" bIns="4757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645BAB7-E9F9-435A-B8BD-F70ADBBCBAF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284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34980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869960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304940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739920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174900" algn="l" defTabSz="8699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880" algn="l" defTabSz="8699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861" algn="l" defTabSz="8699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841" algn="l" defTabSz="8699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7C65D0-7DE3-4C2C-A602-74458797EE3B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36775" y="762000"/>
            <a:ext cx="2584450" cy="3657600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052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70641" y="39003231"/>
            <a:ext cx="6307336" cy="285358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344031" y="39003231"/>
            <a:ext cx="9587151" cy="285358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1697236" y="39003231"/>
            <a:ext cx="6307336" cy="285358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05352D2-C6EB-4AFF-BEFB-829A1FFD720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007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wmf"/><Relationship Id="rId4" Type="http://schemas.openxmlformats.org/officeDocument/2006/relationships/hyperlink" Target="http://www.postersession.com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16200000">
            <a:off x="24748747" y="42184203"/>
            <a:ext cx="388281" cy="103234"/>
          </a:xfrm>
          <a:prstGeom prst="rect">
            <a:avLst/>
          </a:prstGeom>
          <a:noFill/>
        </p:spPr>
        <p:txBody>
          <a:bodyPr wrap="square" lIns="86996" tIns="43498" rIns="86996" bIns="43498" rtlCol="0">
            <a:spAutoFit/>
          </a:bodyPr>
          <a:lstStyle/>
          <a:p>
            <a:pPr marL="0" marR="0" indent="0" algn="ctr" defTabSz="8699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" dirty="0" smtClean="0">
                <a:effectLst/>
                <a:hlinkClick r:id="rId4"/>
              </a:rPr>
              <a:t>www.postersession.com</a:t>
            </a:r>
            <a:endParaRPr lang="en-US" sz="100" dirty="0" smtClean="0">
              <a:effectLst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27"/>
          <a:stretch>
            <a:fillRect/>
          </a:stretch>
        </p:blipFill>
        <p:spPr bwMode="auto">
          <a:xfrm>
            <a:off x="22904336" y="42144693"/>
            <a:ext cx="3809222" cy="207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"/>
          <p:cNvSpPr txBox="1"/>
          <p:nvPr userDrawn="1"/>
        </p:nvSpPr>
        <p:spPr>
          <a:xfrm>
            <a:off x="26713557" y="42062330"/>
            <a:ext cx="2242539" cy="318678"/>
          </a:xfrm>
          <a:prstGeom prst="rect">
            <a:avLst/>
          </a:prstGeom>
          <a:noFill/>
        </p:spPr>
        <p:txBody>
          <a:bodyPr wrap="none" lIns="86996" tIns="43498" rIns="86996" bIns="43498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500" dirty="0" smtClean="0">
                <a:solidFill>
                  <a:schemeClr val="bg1"/>
                </a:solidFill>
              </a:rPr>
              <a:t>www.postersession.com</a:t>
            </a:r>
            <a:endParaRPr lang="en-US" sz="15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2pPr>
      <a:lvl3pPr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3pPr>
      <a:lvl4pPr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4pPr>
      <a:lvl5pPr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5pPr>
      <a:lvl6pPr marL="434980"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6pPr>
      <a:lvl7pPr marL="869960"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7pPr>
      <a:lvl8pPr marL="1304940"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8pPr>
      <a:lvl9pPr marL="1739920"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9pPr>
    </p:titleStyle>
    <p:bodyStyle>
      <a:lvl1pPr marL="1566231" indent="-1566231" algn="l" defTabSz="4176111" rtl="0" fontAlgn="base">
        <a:spcBef>
          <a:spcPct val="20000"/>
        </a:spcBef>
        <a:spcAft>
          <a:spcPct val="0"/>
        </a:spcAft>
        <a:buChar char="•"/>
        <a:defRPr sz="14700">
          <a:solidFill>
            <a:schemeClr val="tx1"/>
          </a:solidFill>
          <a:latin typeface="+mn-lt"/>
          <a:ea typeface="+mn-ea"/>
          <a:cs typeface="+mn-cs"/>
        </a:defRPr>
      </a:lvl1pPr>
      <a:lvl2pPr marL="3392240" indent="-1304940" algn="l" defTabSz="4176111" rtl="0" fontAlgn="base">
        <a:spcBef>
          <a:spcPct val="20000"/>
        </a:spcBef>
        <a:spcAft>
          <a:spcPct val="0"/>
        </a:spcAft>
        <a:buChar char="–"/>
        <a:defRPr sz="12700">
          <a:solidFill>
            <a:schemeClr val="tx1"/>
          </a:solidFill>
          <a:latin typeface="+mn-lt"/>
        </a:defRPr>
      </a:lvl2pPr>
      <a:lvl3pPr marL="5219761" indent="-1043651" algn="l" defTabSz="4176111" rtl="0" fontAlgn="base">
        <a:spcBef>
          <a:spcPct val="20000"/>
        </a:spcBef>
        <a:spcAft>
          <a:spcPct val="0"/>
        </a:spcAft>
        <a:buChar char="•"/>
        <a:defRPr sz="10900">
          <a:solidFill>
            <a:schemeClr val="tx1"/>
          </a:solidFill>
          <a:latin typeface="+mn-lt"/>
        </a:defRPr>
      </a:lvl3pPr>
      <a:lvl4pPr marL="7307061" indent="-1043651" algn="l" defTabSz="4176111" rtl="0" fontAlgn="base">
        <a:spcBef>
          <a:spcPct val="20000"/>
        </a:spcBef>
        <a:spcAft>
          <a:spcPct val="0"/>
        </a:spcAft>
        <a:buChar char="–"/>
        <a:defRPr sz="9100">
          <a:solidFill>
            <a:schemeClr val="tx1"/>
          </a:solidFill>
          <a:latin typeface="+mn-lt"/>
        </a:defRPr>
      </a:lvl4pPr>
      <a:lvl5pPr marL="9395872" indent="-1043651" algn="l" defTabSz="4176111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5pPr>
      <a:lvl6pPr marL="9830852" indent="-1043651" algn="l" defTabSz="4176111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6pPr>
      <a:lvl7pPr marL="10265832" indent="-1043651" algn="l" defTabSz="4176111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7pPr>
      <a:lvl8pPr marL="10700813" indent="-1043651" algn="l" defTabSz="4176111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8pPr>
      <a:lvl9pPr marL="11135793" indent="-1043651" algn="l" defTabSz="4176111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980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9960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4940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9920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4900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9880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44861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9841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2.emf"/><Relationship Id="rId5" Type="http://schemas.openxmlformats.org/officeDocument/2006/relationships/image" Target="../media/image4.gif"/><Relationship Id="rId10" Type="http://schemas.openxmlformats.org/officeDocument/2006/relationships/oleObject" Target="../embeddings/oleObject1.bin"/><Relationship Id="rId4" Type="http://schemas.openxmlformats.org/officeDocument/2006/relationships/image" Target="../media/image3.gi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D9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130591" y="163876"/>
            <a:ext cx="29929361" cy="7399011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705" tIns="45852" rIns="91705" bIns="45852"/>
          <a:lstStyle/>
          <a:p>
            <a:pPr algn="r" defTabSz="916351"/>
            <a:r>
              <a:rPr lang="en-GB" sz="8498" b="1" dirty="0">
                <a:latin typeface="Dotum" pitchFamily="34" charset="-127"/>
              </a:rPr>
              <a:t>		</a:t>
            </a:r>
            <a:endParaRPr lang="en-GB" sz="6199" dirty="0"/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291664" y="7961238"/>
            <a:ext cx="8116840" cy="4278233"/>
          </a:xfrm>
          <a:prstGeom prst="rect">
            <a:avLst/>
          </a:prstGeom>
          <a:solidFill>
            <a:srgbClr val="FFFFF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59074" tIns="45852" rIns="159074" bIns="45852">
            <a:spAutoFit/>
          </a:bodyPr>
          <a:lstStyle/>
          <a:p>
            <a:pPr defTabSz="916351">
              <a:spcBef>
                <a:spcPts val="3000"/>
              </a:spcBef>
              <a:spcAft>
                <a:spcPts val="1200"/>
              </a:spcAft>
            </a:pPr>
            <a:r>
              <a:rPr lang="en-GB" sz="3799" b="1" dirty="0" smtClean="0"/>
              <a:t>BACKGROUND</a:t>
            </a:r>
            <a:endParaRPr lang="en-GB" sz="3799" b="1" dirty="0"/>
          </a:p>
          <a:p>
            <a:pPr algn="just"/>
            <a:r>
              <a:rPr lang="en-US" sz="3200" dirty="0"/>
              <a:t>Tissue transglutaminase (</a:t>
            </a:r>
            <a:r>
              <a:rPr lang="en-US" sz="3200" dirty="0" err="1"/>
              <a:t>tTG</a:t>
            </a:r>
            <a:r>
              <a:rPr lang="en-US" sz="3200" dirty="0"/>
              <a:t>), is the main autoantigen of coeliac disease (CD).  </a:t>
            </a:r>
            <a:r>
              <a:rPr lang="en-GB" sz="3200" dirty="0"/>
              <a:t>Specific </a:t>
            </a:r>
            <a:r>
              <a:rPr lang="en-GB" sz="3200" dirty="0" err="1"/>
              <a:t>tTG</a:t>
            </a:r>
            <a:r>
              <a:rPr lang="en-GB" sz="3200" dirty="0"/>
              <a:t> epitopes, </a:t>
            </a:r>
            <a:r>
              <a:rPr lang="en-US" sz="3200" dirty="0"/>
              <a:t>including N-and C-terminal sites as well as the catalytic triad, </a:t>
            </a:r>
            <a:r>
              <a:rPr lang="en-GB" sz="3200" dirty="0"/>
              <a:t>have been reported to be targeted by autoantibodies in CD, but the findings are </a:t>
            </a:r>
            <a:r>
              <a:rPr lang="en-GB" sz="3200" dirty="0" smtClean="0"/>
              <a:t>controversial [1-5]. </a:t>
            </a: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298897" y="19207258"/>
            <a:ext cx="8109607" cy="9972099"/>
          </a:xfrm>
          <a:prstGeom prst="rect">
            <a:avLst/>
          </a:prstGeom>
          <a:solidFill>
            <a:srgbClr val="FFFFF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59074" tIns="45852" rIns="159074" bIns="45852">
            <a:spAutoFit/>
          </a:bodyPr>
          <a:lstStyle/>
          <a:p>
            <a:pPr defTabSz="4389438">
              <a:spcBef>
                <a:spcPts val="3000"/>
              </a:spcBef>
              <a:spcAft>
                <a:spcPts val="1200"/>
              </a:spcAft>
            </a:pPr>
            <a:r>
              <a:rPr lang="en-GB" sz="3799" b="1" dirty="0"/>
              <a:t>METHODS</a:t>
            </a:r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Plasmid DNA encoding human </a:t>
            </a:r>
            <a:r>
              <a:rPr lang="en-US" sz="3200" dirty="0" err="1"/>
              <a:t>tTG</a:t>
            </a:r>
            <a:r>
              <a:rPr lang="en-US" sz="3200" dirty="0"/>
              <a:t> was mutated at sites in the catalytic core (</a:t>
            </a:r>
            <a:r>
              <a:rPr lang="en-GB" sz="3200" dirty="0"/>
              <a:t>Cys277, His335, Asp358 to alanine), N- (</a:t>
            </a:r>
            <a:r>
              <a:rPr lang="en-US" sz="3200" dirty="0"/>
              <a:t>Arg19, Glu153 to serine) and C-</a:t>
            </a:r>
            <a:r>
              <a:rPr lang="en-GB" sz="3200" dirty="0"/>
              <a:t>terminal domains (</a:t>
            </a:r>
            <a:r>
              <a:rPr lang="en-US" sz="3200" dirty="0"/>
              <a:t>Met659 to serine) using </a:t>
            </a:r>
            <a:r>
              <a:rPr lang="en-US" sz="3200" b="1" i="1" dirty="0"/>
              <a:t>PAGE-purified mutagenic primers</a:t>
            </a:r>
            <a:r>
              <a:rPr lang="en-US" sz="3200" b="1" dirty="0"/>
              <a:t>. </a:t>
            </a:r>
            <a:endParaRPr lang="en-US" sz="3200" b="1" dirty="0" smtClean="0"/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 smtClean="0"/>
              <a:t>Antibody </a:t>
            </a:r>
            <a:r>
              <a:rPr lang="en-US" sz="3200" dirty="0"/>
              <a:t>binding to a panel of </a:t>
            </a:r>
            <a:r>
              <a:rPr lang="en-US" sz="3200" baseline="30000" dirty="0"/>
              <a:t>35</a:t>
            </a:r>
            <a:r>
              <a:rPr lang="en-US" sz="3200" dirty="0"/>
              <a:t>S-labelled </a:t>
            </a:r>
            <a:r>
              <a:rPr lang="en-US" sz="3200" dirty="0" err="1"/>
              <a:t>tTG</a:t>
            </a:r>
            <a:r>
              <a:rPr lang="en-US" sz="3200" dirty="0"/>
              <a:t> mutant antigens synthesized </a:t>
            </a:r>
            <a:r>
              <a:rPr lang="en-US" sz="3200" i="1" dirty="0"/>
              <a:t>in vitro</a:t>
            </a:r>
            <a:r>
              <a:rPr lang="en-US" sz="3200" dirty="0"/>
              <a:t> was assessed by </a:t>
            </a:r>
            <a:r>
              <a:rPr lang="en-US" sz="3200" b="1" i="1" dirty="0"/>
              <a:t>radioimmunoassay</a:t>
            </a:r>
            <a:r>
              <a:rPr lang="en-US" sz="3200" dirty="0"/>
              <a:t> in sera from 111 TGA-positive  individuals (mean age 40 years, range 1.1-80  years) out of </a:t>
            </a:r>
            <a:r>
              <a:rPr lang="en-GB" sz="3200" dirty="0"/>
              <a:t>445 patients sent for measurement of CD-associated autoantibodies to the Cork University Hospital, </a:t>
            </a:r>
            <a:r>
              <a:rPr lang="en-GB" sz="3200" dirty="0" smtClean="0"/>
              <a:t>Eire</a:t>
            </a:r>
            <a:r>
              <a:rPr lang="en-US" sz="3200" dirty="0" smtClean="0"/>
              <a:t>.</a:t>
            </a:r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 smtClean="0"/>
              <a:t>Wilcoxon </a:t>
            </a:r>
            <a:r>
              <a:rPr lang="en-US" sz="3200" dirty="0"/>
              <a:t>signed-ranks test (SPSS) was used for statistical </a:t>
            </a:r>
            <a:r>
              <a:rPr lang="en-US" sz="3200" dirty="0" smtClean="0"/>
              <a:t>analysis (a</a:t>
            </a:r>
            <a:r>
              <a:rPr lang="en-GB" sz="3000" dirty="0" smtClean="0"/>
              <a:t> </a:t>
            </a:r>
            <a:r>
              <a:rPr lang="en-GB" sz="3000" dirty="0"/>
              <a:t>two-tailed p˂0.05 was considered </a:t>
            </a:r>
            <a:r>
              <a:rPr lang="en-GB" sz="3000" dirty="0" smtClean="0"/>
              <a:t>significant).</a:t>
            </a:r>
            <a:endParaRPr lang="en-GB" sz="3000" dirty="0"/>
          </a:p>
        </p:txBody>
      </p:sp>
      <p:sp>
        <p:nvSpPr>
          <p:cNvPr id="2205" name="Text Box 157"/>
          <p:cNvSpPr txBox="1">
            <a:spLocks noChangeArrowheads="1"/>
          </p:cNvSpPr>
          <p:nvPr/>
        </p:nvSpPr>
        <p:spPr bwMode="auto">
          <a:xfrm>
            <a:off x="297775" y="12407054"/>
            <a:ext cx="8116840" cy="6627059"/>
          </a:xfrm>
          <a:prstGeom prst="rect">
            <a:avLst/>
          </a:prstGeom>
          <a:solidFill>
            <a:srgbClr val="FFFFF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5967" tIns="42984" rIns="85967" bIns="42984">
            <a:spAutoFit/>
          </a:bodyPr>
          <a:lstStyle/>
          <a:p>
            <a:pPr defTabSz="4389438">
              <a:spcBef>
                <a:spcPts val="3000"/>
              </a:spcBef>
              <a:spcAft>
                <a:spcPts val="1200"/>
              </a:spcAft>
            </a:pPr>
            <a:r>
              <a:rPr lang="en-US" sz="3800" b="1" dirty="0" smtClean="0"/>
              <a:t>HYPOTHESIS</a:t>
            </a:r>
            <a:endParaRPr lang="en-US" sz="3800" b="1" dirty="0"/>
          </a:p>
          <a:p>
            <a:pPr algn="just"/>
            <a:r>
              <a:rPr lang="en-US" sz="3200" dirty="0" smtClean="0"/>
              <a:t>We </a:t>
            </a:r>
            <a:r>
              <a:rPr lang="en-US" sz="3200" dirty="0"/>
              <a:t>aimed to confirm which of </a:t>
            </a:r>
            <a:r>
              <a:rPr lang="en-US" sz="3200" dirty="0" smtClean="0"/>
              <a:t>the </a:t>
            </a:r>
            <a:r>
              <a:rPr lang="en-US" sz="3200" dirty="0" err="1" smtClean="0"/>
              <a:t>tTG</a:t>
            </a:r>
            <a:r>
              <a:rPr lang="en-US" sz="3200" dirty="0" smtClean="0"/>
              <a:t> sites, catalytic core, C- or N-terminus, are critical </a:t>
            </a:r>
            <a:r>
              <a:rPr lang="en-US" sz="3200" dirty="0"/>
              <a:t>for antibody binding as this could aid the design of more specific assays and inform studies of disease pathogenesis.</a:t>
            </a:r>
            <a:endParaRPr lang="en-GB" sz="3200" dirty="0"/>
          </a:p>
          <a:p>
            <a:pPr algn="l" defTabSz="916351">
              <a:spcBef>
                <a:spcPct val="50000"/>
              </a:spcBef>
            </a:pPr>
            <a:r>
              <a:rPr lang="en-US" sz="3800" b="1" dirty="0" smtClean="0"/>
              <a:t>Objectives:</a:t>
            </a:r>
          </a:p>
          <a:p>
            <a:pPr algn="just"/>
            <a:r>
              <a:rPr lang="en-US" sz="3200" dirty="0" smtClean="0"/>
              <a:t>1</a:t>
            </a:r>
            <a:r>
              <a:rPr lang="en-US" sz="3200" dirty="0"/>
              <a:t>. Mutating distinct residues of the </a:t>
            </a:r>
            <a:r>
              <a:rPr lang="en-US" sz="3200" dirty="0" err="1"/>
              <a:t>tTG</a:t>
            </a:r>
            <a:r>
              <a:rPr lang="en-US" sz="3200" dirty="0"/>
              <a:t> protein (at 1 to 6 places);</a:t>
            </a:r>
            <a:endParaRPr lang="en-GB" sz="3200" dirty="0"/>
          </a:p>
          <a:p>
            <a:pPr algn="just"/>
            <a:r>
              <a:rPr lang="en-US" sz="3200" dirty="0"/>
              <a:t>2. Testing the binding of mutated antigens with </a:t>
            </a:r>
            <a:r>
              <a:rPr lang="en-US" sz="3200" dirty="0" err="1"/>
              <a:t>tTG</a:t>
            </a:r>
            <a:r>
              <a:rPr lang="en-US" sz="3200" dirty="0"/>
              <a:t> antibodies in sera from TGA positive patients.</a:t>
            </a:r>
            <a:endParaRPr lang="en-GB" sz="3200" dirty="0"/>
          </a:p>
        </p:txBody>
      </p:sp>
      <p:sp>
        <p:nvSpPr>
          <p:cNvPr id="2089" name="Text Box 41"/>
          <p:cNvSpPr txBox="1">
            <a:spLocks noChangeArrowheads="1"/>
          </p:cNvSpPr>
          <p:nvPr/>
        </p:nvSpPr>
        <p:spPr bwMode="auto">
          <a:xfrm>
            <a:off x="9247910" y="38345170"/>
            <a:ext cx="20690495" cy="4201288"/>
          </a:xfrm>
          <a:prstGeom prst="rect">
            <a:avLst/>
          </a:prstGeom>
          <a:solidFill>
            <a:srgbClr val="FFFFF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59074" tIns="45852" rIns="159074" bIns="45852">
            <a:spAutoFit/>
          </a:bodyPr>
          <a:lstStyle/>
          <a:p>
            <a:pPr defTabSz="916351">
              <a:spcBef>
                <a:spcPts val="600"/>
              </a:spcBef>
              <a:spcAft>
                <a:spcPts val="600"/>
              </a:spcAft>
            </a:pPr>
            <a:r>
              <a:rPr lang="en-GB" sz="3799" b="1" dirty="0" smtClean="0"/>
              <a:t>SUMMARY</a:t>
            </a:r>
          </a:p>
          <a:p>
            <a:pPr algn="just"/>
            <a:r>
              <a:rPr lang="en-GB" sz="3200" dirty="0" smtClean="0"/>
              <a:t>The </a:t>
            </a:r>
            <a:r>
              <a:rPr lang="en-US" sz="3200" dirty="0"/>
              <a:t>N-terminal domain of </a:t>
            </a:r>
            <a:r>
              <a:rPr lang="en-US" sz="3200" dirty="0" err="1"/>
              <a:t>tTG</a:t>
            </a:r>
            <a:r>
              <a:rPr lang="en-US" sz="3200" dirty="0"/>
              <a:t> involving amino acids Arg19 and Glu153 is important to the integrity of </a:t>
            </a:r>
            <a:r>
              <a:rPr lang="en-US" sz="3200" dirty="0" err="1"/>
              <a:t>tTG</a:t>
            </a:r>
            <a:r>
              <a:rPr lang="en-US" sz="3200" dirty="0"/>
              <a:t> autoantibody epitopes in CD. Simultaneous mutation of these two amino acids has the highest impact on antibody-binding to </a:t>
            </a:r>
            <a:r>
              <a:rPr lang="en-US" sz="3200" dirty="0" err="1"/>
              <a:t>tTG</a:t>
            </a:r>
            <a:r>
              <a:rPr lang="en-US" sz="3200" dirty="0"/>
              <a:t>, while modifying catalytic core previously reported as being important, had little effect on binding. Effect of C-terminal mutation is more variable. These findings suggest that a major epitope is located in the N-terminal, but additional regions of the antigen are likely to contribute to antibody-binding. Characterization of mechanisms and epitopes involved in anti-</a:t>
            </a:r>
            <a:r>
              <a:rPr lang="en-US" sz="3200" dirty="0" err="1"/>
              <a:t>tTG</a:t>
            </a:r>
            <a:r>
              <a:rPr lang="en-US" sz="3200" dirty="0"/>
              <a:t> autoimmunity is important for development of targeted therapeutic manipulations in CD patients or at-risk individuals.</a:t>
            </a:r>
            <a:endParaRPr lang="en-GB" sz="3200" dirty="0"/>
          </a:p>
        </p:txBody>
      </p:sp>
      <p:sp>
        <p:nvSpPr>
          <p:cNvPr id="2167" name="Text Box 119"/>
          <p:cNvSpPr txBox="1">
            <a:spLocks noChangeArrowheads="1"/>
          </p:cNvSpPr>
          <p:nvPr/>
        </p:nvSpPr>
        <p:spPr bwMode="auto">
          <a:xfrm>
            <a:off x="287353" y="29360540"/>
            <a:ext cx="8116840" cy="9135310"/>
          </a:xfrm>
          <a:prstGeom prst="rect">
            <a:avLst/>
          </a:prstGeom>
          <a:solidFill>
            <a:srgbClr val="FFFFF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52305" tIns="42984" rIns="152305" bIns="42984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en-GB" sz="3799" b="1" dirty="0"/>
              <a:t>REFERENCES</a:t>
            </a:r>
          </a:p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ru-RU" sz="2000" dirty="0"/>
              <a:t>BYRNE, G., RYAN, F., JACKSON, J., FEIGHERY, C. &amp; KELLY, J. 2007. Mutagenesis of the catalytic triad of tissue transglutaminase abrogates coeliac disease serum IgA autoantibody binding. </a:t>
            </a:r>
            <a:r>
              <a:rPr lang="ru-RU" sz="2000" i="1" dirty="0"/>
              <a:t>Gut,</a:t>
            </a:r>
            <a:r>
              <a:rPr lang="ru-RU" sz="2000" dirty="0"/>
              <a:t> 56</a:t>
            </a:r>
            <a:r>
              <a:rPr lang="ru-RU" sz="2000" b="1" dirty="0"/>
              <a:t>,</a:t>
            </a:r>
            <a:r>
              <a:rPr lang="ru-RU" sz="2000" dirty="0"/>
              <a:t> 336-41.</a:t>
            </a:r>
            <a:endParaRPr lang="en-GB" sz="2000" dirty="0"/>
          </a:p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ru-RU" sz="2000" dirty="0"/>
              <a:t>CHEN, X., HNIDA, K., GRAEWERT, M. A., ANDERSEN, J. T., IVERSEN, R., TUUKKANEN, A., SVERGUN, D. &amp; SOLLID, L. M. 2015. Structural Basis for Antigen Recognition by Transglutaminase 2-specific Autoantibodies in Celiac Disease. </a:t>
            </a:r>
            <a:r>
              <a:rPr lang="ru-RU" sz="2000" i="1" dirty="0"/>
              <a:t>J Biol Chem,</a:t>
            </a:r>
            <a:r>
              <a:rPr lang="ru-RU" sz="2000" dirty="0"/>
              <a:t> 290</a:t>
            </a:r>
            <a:r>
              <a:rPr lang="ru-RU" sz="2000" b="1" dirty="0"/>
              <a:t>,</a:t>
            </a:r>
            <a:r>
              <a:rPr lang="ru-RU" sz="2000" dirty="0"/>
              <a:t> 21365-75.</a:t>
            </a:r>
            <a:endParaRPr lang="en-GB" sz="2000" dirty="0"/>
          </a:p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ru-RU" sz="2000" dirty="0"/>
              <a:t>COMERFORD, R., KELLY, J., FEIGHERY, C. &amp; BYRNE, G. 2015. IgG anti-tTG responses in different autoimmune conditions differ in their epitope targets and subclass usage. </a:t>
            </a:r>
            <a:r>
              <a:rPr lang="ru-RU" sz="2000" i="1" dirty="0"/>
              <a:t>Mol Immunol,</a:t>
            </a:r>
            <a:r>
              <a:rPr lang="ru-RU" sz="2000" dirty="0"/>
              <a:t> 67</a:t>
            </a:r>
            <a:r>
              <a:rPr lang="ru-RU" sz="2000" b="1" dirty="0"/>
              <a:t>,</a:t>
            </a:r>
            <a:r>
              <a:rPr lang="ru-RU" sz="2000" dirty="0"/>
              <a:t> 369-76.</a:t>
            </a:r>
            <a:endParaRPr lang="en-GB" sz="2000" dirty="0"/>
          </a:p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ru-RU" sz="2000" dirty="0"/>
              <a:t>IVERSEN, R., DI NIRO, R., STAMNAES, J., LUNDIN, K. E., WILSON, P. C. &amp; SOLLID, L. M. 2013. Transglutaminase 2-specific autoantibodies in celiac disease target clustered, N-terminal epitopes not displayed on the surface of cells. </a:t>
            </a:r>
            <a:r>
              <a:rPr lang="ru-RU" sz="2000" i="1" dirty="0"/>
              <a:t>J Immunol,</a:t>
            </a:r>
            <a:r>
              <a:rPr lang="ru-RU" sz="2000" dirty="0"/>
              <a:t> 190</a:t>
            </a:r>
            <a:r>
              <a:rPr lang="ru-RU" sz="2000" b="1" dirty="0"/>
              <a:t>,</a:t>
            </a:r>
            <a:r>
              <a:rPr lang="ru-RU" sz="2000" dirty="0"/>
              <a:t> 5981-91.</a:t>
            </a:r>
            <a:endParaRPr lang="en-GB" sz="2000" dirty="0"/>
          </a:p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ru-RU" sz="2000" dirty="0"/>
              <a:t>SIMON-VECSEI, Z., KIRÁLY, R., BAGOSSI, P., TÓTH, B., DAHLBOM, I., CAJA, S., CSOSZ, É., LINDFORS, K., SBLATTERO, D., NEMES, É., MÄKI, M., FÉSÜS, L. &amp; KORPONAY-SZABÓ, I. R. 2012. A single conformational transglutaminase 2 epitope contributed by three domains is critical for celiac antibody binding and effects. </a:t>
            </a:r>
            <a:r>
              <a:rPr lang="ru-RU" sz="2000" i="1" dirty="0"/>
              <a:t>Proc Natl Acad Sci U S A,</a:t>
            </a:r>
            <a:r>
              <a:rPr lang="ru-RU" sz="2000" dirty="0"/>
              <a:t> 109</a:t>
            </a:r>
            <a:r>
              <a:rPr lang="ru-RU" sz="2000" b="1" dirty="0"/>
              <a:t>,</a:t>
            </a:r>
            <a:r>
              <a:rPr lang="ru-RU" sz="2000" dirty="0"/>
              <a:t> 431-6</a:t>
            </a:r>
            <a:endParaRPr lang="en-GB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0" y="38639437"/>
            <a:ext cx="7086440" cy="13793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95"/>
          <a:stretch/>
        </p:blipFill>
        <p:spPr>
          <a:xfrm>
            <a:off x="391077" y="492325"/>
            <a:ext cx="4500963" cy="13373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52526" y="437262"/>
            <a:ext cx="2490742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dirty="0"/>
              <a:t>Autoantibodies to tissue transglutaminase target epitopes dependent on residues </a:t>
            </a:r>
            <a:endParaRPr lang="en-GB" sz="8800" dirty="0" smtClean="0"/>
          </a:p>
          <a:p>
            <a:r>
              <a:rPr lang="en-GB" sz="8800" dirty="0" smtClean="0"/>
              <a:t>in </a:t>
            </a:r>
            <a:r>
              <a:rPr lang="en-GB" sz="8800" dirty="0"/>
              <a:t>the N-terminal domain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0591" y="4606814"/>
            <a:ext cx="3007337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000000"/>
                </a:solidFill>
                <a:latin typeface="Arial" panose="020B0604020202020204" pitchFamily="34" charset="0"/>
              </a:rPr>
              <a:t>A Kozhakhmetova</a:t>
            </a:r>
            <a:r>
              <a:rPr lang="en-GB" sz="44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1</a:t>
            </a:r>
            <a:r>
              <a:rPr lang="en-GB" sz="4400" dirty="0">
                <a:solidFill>
                  <a:srgbClr val="000000"/>
                </a:solidFill>
                <a:latin typeface="Arial" panose="020B0604020202020204" pitchFamily="34" charset="0"/>
              </a:rPr>
              <a:t>, R Wyatt</a:t>
            </a:r>
            <a:r>
              <a:rPr lang="en-GB" sz="44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1</a:t>
            </a:r>
            <a:r>
              <a:rPr lang="en-GB" sz="440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GB" sz="4400" dirty="0" smtClean="0">
                <a:solidFill>
                  <a:srgbClr val="000000"/>
                </a:solidFill>
                <a:latin typeface="Arial" panose="020B0604020202020204" pitchFamily="34" charset="0"/>
              </a:rPr>
              <a:t>K Elvers</a:t>
            </a:r>
            <a:r>
              <a:rPr lang="en-GB" sz="4400" baseline="30000" dirty="0" smtClean="0">
                <a:solidFill>
                  <a:srgbClr val="000000"/>
                </a:solidFill>
                <a:latin typeface="Arial" panose="020B0604020202020204" pitchFamily="34" charset="0"/>
              </a:rPr>
              <a:t>1</a:t>
            </a:r>
            <a:r>
              <a:rPr lang="en-GB" sz="440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GB" sz="4400" dirty="0" smtClean="0">
                <a:solidFill>
                  <a:srgbClr val="000000"/>
                </a:solidFill>
                <a:latin typeface="Arial" panose="020B0604020202020204" pitchFamily="34" charset="0"/>
              </a:rPr>
              <a:t>D Emery</a:t>
            </a:r>
            <a:r>
              <a:rPr lang="en-GB" sz="4400" baseline="30000" dirty="0" smtClean="0">
                <a:solidFill>
                  <a:srgbClr val="000000"/>
                </a:solidFill>
                <a:latin typeface="Arial" panose="020B0604020202020204" pitchFamily="34" charset="0"/>
              </a:rPr>
              <a:t>1</a:t>
            </a:r>
            <a:r>
              <a:rPr lang="en-GB" sz="4400" dirty="0" smtClean="0">
                <a:solidFill>
                  <a:srgbClr val="000000"/>
                </a:solidFill>
                <a:latin typeface="Arial" panose="020B0604020202020204" pitchFamily="34" charset="0"/>
              </a:rPr>
              <a:t>, C </a:t>
            </a:r>
            <a:r>
              <a:rPr lang="en-GB" sz="4400" dirty="0">
                <a:solidFill>
                  <a:srgbClr val="000000"/>
                </a:solidFill>
                <a:latin typeface="Arial" panose="020B0604020202020204" pitchFamily="34" charset="0"/>
              </a:rPr>
              <a:t>Williams</a:t>
            </a:r>
            <a:r>
              <a:rPr lang="en-GB" sz="44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1</a:t>
            </a:r>
            <a:r>
              <a:rPr lang="en-GB" sz="440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GB" sz="4400" dirty="0" smtClean="0">
                <a:solidFill>
                  <a:srgbClr val="000000"/>
                </a:solidFill>
                <a:latin typeface="Arial" panose="020B0604020202020204" pitchFamily="34" charset="0"/>
              </a:rPr>
              <a:t>P Annis</a:t>
            </a:r>
            <a:r>
              <a:rPr lang="en-GB" sz="4400" baseline="30000" dirty="0" smtClean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en-GB" sz="4400" dirty="0" smtClean="0">
                <a:solidFill>
                  <a:srgbClr val="000000"/>
                </a:solidFill>
                <a:latin typeface="Arial" panose="020B0604020202020204" pitchFamily="34" charset="0"/>
              </a:rPr>
              <a:t>, V Lampasona</a:t>
            </a:r>
            <a:r>
              <a:rPr lang="en-GB" sz="4400" baseline="30000" dirty="0" smtClean="0">
                <a:solidFill>
                  <a:srgbClr val="000000"/>
                </a:solidFill>
                <a:latin typeface="Arial" panose="020B0604020202020204" pitchFamily="34" charset="0"/>
              </a:rPr>
              <a:t>3</a:t>
            </a:r>
            <a:r>
              <a:rPr lang="en-GB" sz="4400" dirty="0" smtClean="0">
                <a:solidFill>
                  <a:srgbClr val="000000"/>
                </a:solidFill>
                <a:latin typeface="Arial" panose="020B0604020202020204" pitchFamily="34" charset="0"/>
              </a:rPr>
              <a:t>, K Gillespie</a:t>
            </a:r>
            <a:r>
              <a:rPr lang="en-GB" sz="4400" baseline="30000" dirty="0" smtClean="0">
                <a:solidFill>
                  <a:srgbClr val="000000"/>
                </a:solidFill>
                <a:latin typeface="Arial" panose="020B0604020202020204" pitchFamily="34" charset="0"/>
              </a:rPr>
              <a:t>1</a:t>
            </a:r>
            <a:r>
              <a:rPr lang="en-GB" sz="4400" dirty="0" smtClean="0">
                <a:solidFill>
                  <a:srgbClr val="000000"/>
                </a:solidFill>
                <a:latin typeface="Arial" panose="020B0604020202020204" pitchFamily="34" charset="0"/>
              </a:rPr>
              <a:t>, A Williams</a:t>
            </a:r>
            <a:r>
              <a:rPr lang="en-GB" sz="4400" baseline="30000" dirty="0" smtClean="0">
                <a:solidFill>
                  <a:srgbClr val="000000"/>
                </a:solidFill>
                <a:latin typeface="Arial" panose="020B0604020202020204" pitchFamily="34" charset="0"/>
              </a:rPr>
              <a:t>1</a:t>
            </a:r>
          </a:p>
          <a:p>
            <a:r>
              <a:rPr lang="en-GB" sz="44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1</a:t>
            </a:r>
            <a:r>
              <a:rPr lang="en-GB" sz="4400" dirty="0" smtClean="0">
                <a:solidFill>
                  <a:srgbClr val="000000"/>
                </a:solidFill>
                <a:latin typeface="Arial" panose="020B0604020202020204" pitchFamily="34" charset="0"/>
              </a:rPr>
              <a:t>Diabetes </a:t>
            </a:r>
            <a:r>
              <a:rPr lang="en-GB" sz="4400" dirty="0">
                <a:solidFill>
                  <a:srgbClr val="000000"/>
                </a:solidFill>
                <a:latin typeface="Arial" panose="020B0604020202020204" pitchFamily="34" charset="0"/>
              </a:rPr>
              <a:t>and Metabolism, School of Clinical Sciences</a:t>
            </a:r>
            <a:r>
              <a:rPr lang="en-GB" sz="4400" dirty="0" smtClean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GB" sz="4400" dirty="0">
                <a:solidFill>
                  <a:srgbClr val="000000"/>
                </a:solidFill>
                <a:latin typeface="Arial" panose="020B0604020202020204" pitchFamily="34" charset="0"/>
              </a:rPr>
              <a:t>University of Bristol, </a:t>
            </a:r>
            <a:r>
              <a:rPr lang="en-GB" sz="4400" dirty="0" smtClean="0">
                <a:solidFill>
                  <a:srgbClr val="000000"/>
                </a:solidFill>
                <a:latin typeface="Arial" panose="020B0604020202020204" pitchFamily="34" charset="0"/>
              </a:rPr>
              <a:t>UK </a:t>
            </a:r>
            <a:endParaRPr lang="en-GB" sz="4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4400" baseline="30000" dirty="0" smtClean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ru-RU" sz="4400" dirty="0"/>
              <a:t>Cork University Hospital, </a:t>
            </a:r>
            <a:r>
              <a:rPr lang="ru-RU" sz="4400" dirty="0" smtClean="0"/>
              <a:t>Eire</a:t>
            </a:r>
            <a:endParaRPr lang="en-GB" sz="4400" dirty="0" smtClean="0"/>
          </a:p>
          <a:p>
            <a:r>
              <a:rPr lang="en-GB" sz="4400" baseline="30000" dirty="0" smtClean="0">
                <a:solidFill>
                  <a:srgbClr val="000000"/>
                </a:solidFill>
                <a:latin typeface="Arial" panose="020B0604020202020204" pitchFamily="34" charset="0"/>
              </a:rPr>
              <a:t>3</a:t>
            </a:r>
            <a:r>
              <a:rPr lang="en-US" sz="4400" dirty="0" err="1"/>
              <a:t>Istituto</a:t>
            </a:r>
            <a:r>
              <a:rPr lang="en-US" sz="4400" dirty="0"/>
              <a:t> </a:t>
            </a:r>
            <a:r>
              <a:rPr lang="en-US" sz="4400" dirty="0" err="1"/>
              <a:t>Scientifico</a:t>
            </a:r>
            <a:r>
              <a:rPr lang="en-US" sz="4400" dirty="0"/>
              <a:t> San Raffaele, Milan, Italy</a:t>
            </a:r>
            <a:endParaRPr lang="en-GB" sz="4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5" name="Text Box 43"/>
          <p:cNvSpPr txBox="1">
            <a:spLocks noChangeArrowheads="1"/>
          </p:cNvSpPr>
          <p:nvPr/>
        </p:nvSpPr>
        <p:spPr bwMode="auto">
          <a:xfrm>
            <a:off x="9455791" y="35728795"/>
            <a:ext cx="8784000" cy="1669839"/>
          </a:xfrm>
          <a:prstGeom prst="rect">
            <a:avLst/>
          </a:prstGeom>
          <a:solidFill>
            <a:srgbClr val="FFFFF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square" lIns="159074" tIns="45852" rIns="159074" bIns="45852">
            <a:noAutofit/>
          </a:bodyPr>
          <a:lstStyle/>
          <a:p>
            <a:pPr algn="just"/>
            <a:r>
              <a:rPr lang="en-US" sz="2400" b="1" dirty="0"/>
              <a:t>Figure </a:t>
            </a:r>
            <a:r>
              <a:rPr lang="en-US" sz="2400" b="1" dirty="0" smtClean="0"/>
              <a:t>5. </a:t>
            </a:r>
            <a:r>
              <a:rPr lang="en-US" sz="2400" b="1" dirty="0"/>
              <a:t>Antibody binding (</a:t>
            </a:r>
            <a:r>
              <a:rPr lang="en-US" sz="2400" b="1" dirty="0" err="1"/>
              <a:t>cpm</a:t>
            </a:r>
            <a:r>
              <a:rPr lang="en-US" sz="2400" b="1" dirty="0"/>
              <a:t>) of </a:t>
            </a:r>
            <a:r>
              <a:rPr lang="en-US" sz="2400" b="1" dirty="0" smtClean="0"/>
              <a:t>six-site C/D/H/R/E/M </a:t>
            </a:r>
            <a:r>
              <a:rPr lang="en-US" sz="2400" b="1" dirty="0"/>
              <a:t>mutant of the </a:t>
            </a:r>
            <a:r>
              <a:rPr lang="en-US" sz="2400" b="1" dirty="0" err="1"/>
              <a:t>tTG</a:t>
            </a:r>
            <a:r>
              <a:rPr lang="en-US" sz="2400" b="1" dirty="0"/>
              <a:t> antigen vs wild type </a:t>
            </a:r>
            <a:r>
              <a:rPr lang="en-US" sz="2400" b="1" dirty="0" err="1"/>
              <a:t>tTG</a:t>
            </a:r>
            <a:r>
              <a:rPr lang="en-US" sz="2400" b="1" dirty="0"/>
              <a:t> in sera of TGA positive patients     </a:t>
            </a:r>
            <a:endParaRPr lang="en-GB" sz="2400" b="1" dirty="0"/>
          </a:p>
          <a:p>
            <a:pPr algn="just"/>
            <a:r>
              <a:rPr lang="ru-RU" sz="2000" dirty="0"/>
              <a:t>The median relative binding for tTG </a:t>
            </a:r>
            <a:r>
              <a:rPr lang="en-US" sz="2000" dirty="0" smtClean="0"/>
              <a:t>six</a:t>
            </a:r>
            <a:r>
              <a:rPr lang="en-GB" sz="2000" dirty="0" smtClean="0"/>
              <a:t>-site </a:t>
            </a:r>
            <a:r>
              <a:rPr lang="ru-RU" sz="2000" dirty="0"/>
              <a:t>mutant was </a:t>
            </a:r>
            <a:r>
              <a:rPr lang="en-GB" sz="2000" dirty="0"/>
              <a:t>60%</a:t>
            </a:r>
            <a:r>
              <a:rPr lang="ru-RU" sz="2000" dirty="0"/>
              <a:t> (p&lt;0.001)</a:t>
            </a:r>
            <a:endParaRPr lang="en-GB" sz="2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8600342" y="17784942"/>
            <a:ext cx="10591348" cy="9907999"/>
            <a:chOff x="-50761" y="40910350"/>
            <a:chExt cx="8853467" cy="7565505"/>
          </a:xfrm>
        </p:grpSpPr>
        <p:sp>
          <p:nvSpPr>
            <p:cNvPr id="2161" name="Text Box 113"/>
            <p:cNvSpPr txBox="1">
              <a:spLocks noChangeArrowheads="1"/>
            </p:cNvSpPr>
            <p:nvPr/>
          </p:nvSpPr>
          <p:spPr bwMode="auto">
            <a:xfrm>
              <a:off x="-50761" y="40910350"/>
              <a:ext cx="8853467" cy="1194335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85967" tIns="42984" rIns="85967" bIns="42984">
              <a:spAutoFit/>
            </a:bodyPr>
            <a:lstStyle/>
            <a:p>
              <a:r>
                <a:rPr lang="en-US" sz="3200" b="1" dirty="0" smtClean="0"/>
                <a:t>1. Antibody binding of the </a:t>
              </a:r>
              <a:r>
                <a:rPr lang="en-US" sz="3200" b="1" dirty="0" err="1" smtClean="0"/>
                <a:t>tTG</a:t>
              </a:r>
              <a:r>
                <a:rPr lang="en-US" sz="3200" b="1" dirty="0" smtClean="0"/>
                <a:t> protein with mutated catalytic triad amino acids:</a:t>
              </a:r>
            </a:p>
            <a:p>
              <a:r>
                <a:rPr lang="en-GB" sz="3200" b="1" dirty="0" smtClean="0">
                  <a:solidFill>
                    <a:srgbClr val="C00000"/>
                  </a:solidFill>
                </a:rPr>
                <a:t>Cys277</a:t>
              </a:r>
              <a:r>
                <a:rPr lang="en-GB" sz="3200" b="1" dirty="0">
                  <a:solidFill>
                    <a:srgbClr val="C00000"/>
                  </a:solidFill>
                </a:rPr>
                <a:t>, His335, </a:t>
              </a:r>
              <a:r>
                <a:rPr lang="en-GB" sz="3200" b="1" dirty="0" smtClean="0">
                  <a:solidFill>
                    <a:srgbClr val="C00000"/>
                  </a:solidFill>
                </a:rPr>
                <a:t>Asp358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  <p:sp>
          <p:nvSpPr>
            <p:cNvPr id="160" name="Text Box 43"/>
            <p:cNvSpPr txBox="1">
              <a:spLocks noChangeArrowheads="1"/>
            </p:cNvSpPr>
            <p:nvPr/>
          </p:nvSpPr>
          <p:spPr bwMode="auto">
            <a:xfrm>
              <a:off x="747647" y="46854078"/>
              <a:ext cx="7346204" cy="1621777"/>
            </a:xfrm>
            <a:prstGeom prst="rect">
              <a:avLst/>
            </a:prstGeom>
            <a:solidFill>
              <a:srgbClr val="FFFFF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square" lIns="159074" tIns="45852" rIns="159074" bIns="45852">
              <a:spAutoFit/>
            </a:bodyPr>
            <a:lstStyle/>
            <a:p>
              <a:pPr algn="just"/>
              <a:r>
                <a:rPr lang="en-US" sz="2400" b="1" dirty="0"/>
                <a:t>Figure </a:t>
              </a:r>
              <a:r>
                <a:rPr lang="en-US" sz="2400" b="1" dirty="0" smtClean="0"/>
                <a:t>2. </a:t>
              </a:r>
              <a:r>
                <a:rPr lang="en-US" sz="2400" b="1" dirty="0"/>
                <a:t>Antibody binding (</a:t>
              </a:r>
              <a:r>
                <a:rPr lang="en-US" sz="2400" b="1" dirty="0" err="1"/>
                <a:t>cpm</a:t>
              </a:r>
              <a:r>
                <a:rPr lang="en-US" sz="2400" b="1" dirty="0"/>
                <a:t>) of single C277A, D358A, H335A and triple C/D/H mutants of the </a:t>
              </a:r>
              <a:r>
                <a:rPr lang="en-US" sz="2400" b="1" dirty="0" err="1"/>
                <a:t>tTG</a:t>
              </a:r>
              <a:r>
                <a:rPr lang="en-US" sz="2400" b="1" dirty="0"/>
                <a:t> antigen vs wild type </a:t>
              </a:r>
              <a:r>
                <a:rPr lang="en-US" sz="2400" b="1" dirty="0" err="1"/>
                <a:t>tTG</a:t>
              </a:r>
              <a:r>
                <a:rPr lang="en-US" sz="2400" b="1" dirty="0"/>
                <a:t> in sera of TGA positive patients    </a:t>
              </a:r>
              <a:endParaRPr lang="en-GB" sz="2400" b="1" dirty="0"/>
            </a:p>
            <a:p>
              <a:pPr algn="just"/>
              <a:r>
                <a:rPr lang="en-US" sz="2000" dirty="0"/>
                <a:t>The median relative binding for </a:t>
              </a:r>
              <a:r>
                <a:rPr lang="en-US" sz="2000" dirty="0" err="1"/>
                <a:t>tTG</a:t>
              </a:r>
              <a:r>
                <a:rPr lang="en-US" sz="2000" dirty="0"/>
                <a:t> mutants was 99.8% (p&gt;0.05) for C277A (a), 92.6% (p&lt;0.001) for H335A (b), 105.8% (p&lt;0.05) for D358A (c) and 85% (p&lt;0.001) for the triple mutant (d)</a:t>
              </a:r>
              <a:endParaRPr lang="en-GB" sz="2000" dirty="0"/>
            </a:p>
          </p:txBody>
        </p:sp>
      </p:grpSp>
      <p:sp>
        <p:nvSpPr>
          <p:cNvPr id="41" name="Text Box 43"/>
          <p:cNvSpPr txBox="1">
            <a:spLocks noChangeArrowheads="1"/>
          </p:cNvSpPr>
          <p:nvPr/>
        </p:nvSpPr>
        <p:spPr bwMode="auto">
          <a:xfrm>
            <a:off x="8619518" y="7973458"/>
            <a:ext cx="21360086" cy="840497"/>
          </a:xfrm>
          <a:prstGeom prst="rect">
            <a:avLst/>
          </a:prstGeom>
          <a:solidFill>
            <a:srgbClr val="FFFFF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59074" tIns="45852" rIns="159074" bIns="45852">
            <a:spAutoFit/>
          </a:bodyPr>
          <a:lstStyle/>
          <a:p>
            <a:pPr defTabSz="916351">
              <a:lnSpc>
                <a:spcPct val="90000"/>
              </a:lnSpc>
              <a:spcBef>
                <a:spcPts val="3000"/>
              </a:spcBef>
            </a:pPr>
            <a:r>
              <a:rPr lang="en-GB" sz="5400" b="1" dirty="0" smtClean="0"/>
              <a:t>RESULTS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4248" y="40162383"/>
            <a:ext cx="2835551" cy="2384073"/>
          </a:xfrm>
          <a:prstGeom prst="rect">
            <a:avLst/>
          </a:prstGeom>
        </p:spPr>
      </p:pic>
      <p:sp>
        <p:nvSpPr>
          <p:cNvPr id="51" name="Text Box 60"/>
          <p:cNvSpPr txBox="1">
            <a:spLocks noChangeArrowheads="1"/>
          </p:cNvSpPr>
          <p:nvPr/>
        </p:nvSpPr>
        <p:spPr bwMode="auto">
          <a:xfrm>
            <a:off x="19648889" y="9054985"/>
            <a:ext cx="10289516" cy="1564135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5967" tIns="42984" rIns="85967" bIns="42984">
            <a:spAutoFit/>
          </a:bodyPr>
          <a:lstStyle/>
          <a:p>
            <a:r>
              <a:rPr lang="en-US" sz="3200" b="1" dirty="0" smtClean="0"/>
              <a:t>2. Antibody </a:t>
            </a:r>
            <a:r>
              <a:rPr lang="en-US" sz="3200" b="1" dirty="0"/>
              <a:t>binding of the </a:t>
            </a:r>
            <a:r>
              <a:rPr lang="en-US" sz="3200" b="1" dirty="0" err="1"/>
              <a:t>tTG</a:t>
            </a:r>
            <a:r>
              <a:rPr lang="en-US" sz="3200" b="1" dirty="0"/>
              <a:t> protein with mutated </a:t>
            </a:r>
            <a:r>
              <a:rPr lang="en-US" sz="3200" b="1" dirty="0" smtClean="0"/>
              <a:t>N- and C-terminal site amino acids:</a:t>
            </a:r>
          </a:p>
          <a:p>
            <a:r>
              <a:rPr lang="en-GB" sz="3200" b="1" dirty="0" smtClean="0">
                <a:solidFill>
                  <a:srgbClr val="0070C0"/>
                </a:solidFill>
              </a:rPr>
              <a:t>Arg19</a:t>
            </a:r>
            <a:r>
              <a:rPr lang="en-GB" sz="3200" b="1" dirty="0">
                <a:solidFill>
                  <a:srgbClr val="0070C0"/>
                </a:solidFill>
              </a:rPr>
              <a:t>, Glu153, </a:t>
            </a:r>
            <a:r>
              <a:rPr lang="en-GB" sz="3200" b="1" dirty="0" smtClean="0">
                <a:solidFill>
                  <a:srgbClr val="7030A0"/>
                </a:solidFill>
              </a:rPr>
              <a:t>Met659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66" name="Text Box 60"/>
          <p:cNvSpPr txBox="1">
            <a:spLocks noChangeArrowheads="1"/>
          </p:cNvSpPr>
          <p:nvPr/>
        </p:nvSpPr>
        <p:spPr bwMode="auto">
          <a:xfrm>
            <a:off x="8686799" y="28655725"/>
            <a:ext cx="21225965" cy="1071693"/>
          </a:xfrm>
          <a:prstGeom prst="rect">
            <a:avLst/>
          </a:prstGeom>
          <a:solidFill>
            <a:srgbClr val="A7CFF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5967" tIns="42984" rIns="85967" bIns="42984">
            <a:spAutoFit/>
          </a:bodyPr>
          <a:lstStyle/>
          <a:p>
            <a:r>
              <a:rPr lang="en-US" sz="3200" b="1" dirty="0" smtClean="0"/>
              <a:t>3. </a:t>
            </a:r>
            <a:r>
              <a:rPr lang="en-US" sz="3200" b="1" dirty="0"/>
              <a:t>Antibody binding of the </a:t>
            </a:r>
            <a:r>
              <a:rPr lang="en-US" sz="3200" b="1" dirty="0" err="1"/>
              <a:t>tTG</a:t>
            </a:r>
            <a:r>
              <a:rPr lang="en-US" sz="3200" b="1" dirty="0"/>
              <a:t> protein with mutated </a:t>
            </a:r>
            <a:r>
              <a:rPr lang="en-US" sz="3200" b="1" dirty="0" smtClean="0"/>
              <a:t>catalytic triad and terminal sites amino acids: </a:t>
            </a:r>
            <a:r>
              <a:rPr lang="en-US" sz="3200" b="1" dirty="0" smtClean="0">
                <a:solidFill>
                  <a:srgbClr val="C00000"/>
                </a:solidFill>
              </a:rPr>
              <a:t>C/D/H</a:t>
            </a:r>
            <a:r>
              <a:rPr lang="en-US" sz="3200" b="1" dirty="0" smtClean="0"/>
              <a:t>/</a:t>
            </a:r>
            <a:r>
              <a:rPr lang="en-US" sz="3200" b="1" dirty="0" smtClean="0">
                <a:solidFill>
                  <a:srgbClr val="0070C0"/>
                </a:solidFill>
              </a:rPr>
              <a:t>R/E/</a:t>
            </a:r>
            <a:r>
              <a:rPr lang="en-US" sz="3200" b="1" dirty="0" smtClean="0">
                <a:solidFill>
                  <a:srgbClr val="7030A0"/>
                </a:solidFill>
              </a:rPr>
              <a:t>M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82" name="Text Box 43"/>
          <p:cNvSpPr txBox="1">
            <a:spLocks noChangeArrowheads="1"/>
          </p:cNvSpPr>
          <p:nvPr/>
        </p:nvSpPr>
        <p:spPr bwMode="auto">
          <a:xfrm>
            <a:off x="20391120" y="25550183"/>
            <a:ext cx="8810793" cy="2431701"/>
          </a:xfrm>
          <a:prstGeom prst="rect">
            <a:avLst/>
          </a:prstGeom>
          <a:solidFill>
            <a:srgbClr val="FFFFF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square" lIns="159074" tIns="45852" rIns="159074" bIns="45852">
            <a:spAutoFit/>
          </a:bodyPr>
          <a:lstStyle/>
          <a:p>
            <a:pPr algn="just"/>
            <a:r>
              <a:rPr lang="en-US" sz="2400" b="1" dirty="0"/>
              <a:t>Figure </a:t>
            </a:r>
            <a:r>
              <a:rPr lang="en-US" sz="2400" b="1" dirty="0" smtClean="0"/>
              <a:t>4. </a:t>
            </a:r>
            <a:r>
              <a:rPr lang="en-US" sz="2400" b="1" dirty="0"/>
              <a:t>Antibody binding (</a:t>
            </a:r>
            <a:r>
              <a:rPr lang="en-US" sz="2400" b="1" dirty="0" err="1"/>
              <a:t>cpm</a:t>
            </a:r>
            <a:r>
              <a:rPr lang="en-US" sz="2400" b="1" dirty="0"/>
              <a:t>) of double R/E, R/M, E/M and triple R/E/M mutants of the </a:t>
            </a:r>
            <a:r>
              <a:rPr lang="en-US" sz="2400" b="1" dirty="0" err="1"/>
              <a:t>tTG</a:t>
            </a:r>
            <a:r>
              <a:rPr lang="en-US" sz="2400" b="1" dirty="0"/>
              <a:t> antigen vs wild type </a:t>
            </a:r>
            <a:r>
              <a:rPr lang="en-US" sz="2400" b="1" dirty="0" err="1"/>
              <a:t>tTG</a:t>
            </a:r>
            <a:r>
              <a:rPr lang="en-US" sz="2400" b="1" dirty="0"/>
              <a:t> in sera of TGA positive patients    </a:t>
            </a:r>
            <a:endParaRPr lang="en-GB" sz="2400" b="1" dirty="0"/>
          </a:p>
          <a:p>
            <a:pPr algn="just"/>
            <a:r>
              <a:rPr lang="en-US" sz="2000" dirty="0"/>
              <a:t>The median relative binding for </a:t>
            </a:r>
            <a:r>
              <a:rPr lang="en-US" sz="2000" dirty="0" err="1"/>
              <a:t>tTG</a:t>
            </a:r>
            <a:r>
              <a:rPr lang="en-US" sz="2000" dirty="0"/>
              <a:t> mutants was 48% (p&lt;0.001) for double R19S/E153S (a), 94% (p=0.031) for R19S/M659S (b), 87% (p&lt;0.001) for E153S/M659S (c) and 48% (p&lt;0.001) for triple R19S/E153S/M659S (d) mutants</a:t>
            </a:r>
            <a:endParaRPr lang="en-GB" sz="2000" dirty="0"/>
          </a:p>
        </p:txBody>
      </p:sp>
      <p:sp>
        <p:nvSpPr>
          <p:cNvPr id="42" name="TextBox 41"/>
          <p:cNvSpPr txBox="1"/>
          <p:nvPr/>
        </p:nvSpPr>
        <p:spPr>
          <a:xfrm>
            <a:off x="8686798" y="29629331"/>
            <a:ext cx="21251607" cy="52317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2800" b="1" dirty="0" smtClean="0"/>
              <a:t>Six-site </a:t>
            </a:r>
            <a:r>
              <a:rPr lang="en-US" sz="2800" b="1" dirty="0" smtClean="0"/>
              <a:t>(</a:t>
            </a:r>
            <a:r>
              <a:rPr lang="en-US" sz="2800" b="1" dirty="0"/>
              <a:t>C/D/H/R/E/M</a:t>
            </a:r>
            <a:r>
              <a:rPr lang="en-US" sz="2800" b="1" dirty="0" smtClean="0"/>
              <a:t>) </a:t>
            </a:r>
            <a:r>
              <a:rPr lang="en-US" sz="2800" b="1" dirty="0" err="1" smtClean="0"/>
              <a:t>tTG</a:t>
            </a:r>
            <a:r>
              <a:rPr lang="en-US" sz="2800" b="1" dirty="0" smtClean="0"/>
              <a:t> mutant</a:t>
            </a:r>
            <a:r>
              <a:rPr lang="en-GB" sz="2800" b="1" dirty="0" smtClean="0"/>
              <a:t> </a:t>
            </a:r>
            <a:endParaRPr lang="en-GB" sz="2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19648889" y="10682030"/>
            <a:ext cx="10263877" cy="52322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2800" b="1" dirty="0"/>
              <a:t>1</a:t>
            </a:r>
            <a:r>
              <a:rPr lang="en-GB" sz="2800" b="1" dirty="0" smtClean="0"/>
              <a:t>) Single (R19S, E153S, M659S) </a:t>
            </a:r>
            <a:r>
              <a:rPr lang="en-GB" sz="2800" b="1" dirty="0" err="1" smtClean="0"/>
              <a:t>tTG</a:t>
            </a:r>
            <a:r>
              <a:rPr lang="en-GB" sz="2800" b="1" dirty="0" smtClean="0"/>
              <a:t> mutants</a:t>
            </a:r>
            <a:endParaRPr lang="en-GB" sz="28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19648889" y="19437792"/>
            <a:ext cx="10263874" cy="52322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2800" b="1" dirty="0"/>
              <a:t>2</a:t>
            </a:r>
            <a:r>
              <a:rPr lang="en-GB" sz="2800" b="1" dirty="0" smtClean="0"/>
              <a:t>) Double (R/E, R/M, E/M) and triple (R/E/M) </a:t>
            </a:r>
            <a:r>
              <a:rPr lang="en-GB" sz="2800" b="1" dirty="0" err="1" smtClean="0"/>
              <a:t>tTG</a:t>
            </a:r>
            <a:r>
              <a:rPr lang="en-GB" sz="2800" b="1" dirty="0" smtClean="0"/>
              <a:t> mutants    </a:t>
            </a:r>
            <a:endParaRPr lang="en-GB" sz="2800" b="1" dirty="0"/>
          </a:p>
        </p:txBody>
      </p:sp>
      <p:pic>
        <p:nvPicPr>
          <p:cNvPr id="37" name="Picture 36" descr="O:\Documents\Last Analyses for Thesis\Thesis Writing\CDH Grouped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193" y="20004799"/>
            <a:ext cx="8742499" cy="5548565"/>
          </a:xfrm>
          <a:prstGeom prst="rec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</p:pic>
      <p:pic>
        <p:nvPicPr>
          <p:cNvPr id="38" name="Picture 37" descr="\\ads.bris.ac.uk\filestore\myfiles\students\ak13473\Desktop\REMsingles.pn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3913" y="11307485"/>
            <a:ext cx="8748000" cy="554400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</p:pic>
      <p:pic>
        <p:nvPicPr>
          <p:cNvPr id="45" name="Picture 44" descr="\\ads.bris.ac.uk\filestore\myfiles\students\ak13473\Desktop\REMDoubles.pn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3913" y="19983135"/>
            <a:ext cx="8748000" cy="554400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</p:pic>
      <p:sp>
        <p:nvSpPr>
          <p:cNvPr id="11" name="Rectangle 24"/>
          <p:cNvSpPr>
            <a:spLocks noChangeArrowheads="1"/>
          </p:cNvSpPr>
          <p:nvPr/>
        </p:nvSpPr>
        <p:spPr bwMode="auto">
          <a:xfrm>
            <a:off x="22184139" y="11636401"/>
            <a:ext cx="30275213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767038"/>
              </p:ext>
            </p:extLst>
          </p:nvPr>
        </p:nvGraphicFramePr>
        <p:xfrm>
          <a:off x="9493891" y="30173032"/>
          <a:ext cx="8748000" cy="555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Prism 5" r:id="rId10" imgW="4064760" imgH="2647080" progId="Prism5.Document">
                  <p:embed/>
                </p:oleObj>
              </mc:Choice>
              <mc:Fallback>
                <p:oleObj name="Prism 5" r:id="rId10" imgW="4064760" imgH="2647080" progId="Prism5.Document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93891" y="30173032"/>
                        <a:ext cx="8748000" cy="55557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2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6" name="Picture 45"/>
          <p:cNvPicPr/>
          <p:nvPr/>
        </p:nvPicPr>
        <p:blipFill rotWithShape="1">
          <a:blip r:embed="rId12"/>
          <a:srcRect l="54675" t="22070" r="3445" b="27672"/>
          <a:stretch/>
        </p:blipFill>
        <p:spPr bwMode="auto">
          <a:xfrm>
            <a:off x="8689856" y="9117025"/>
            <a:ext cx="10572172" cy="7972459"/>
          </a:xfrm>
          <a:prstGeom prst="rect">
            <a:avLst/>
          </a:prstGeom>
          <a:solidFill>
            <a:schemeClr val="bg1"/>
          </a:solidFill>
          <a:ln w="22225">
            <a:solidFill>
              <a:schemeClr val="tx2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Rectangle 19"/>
          <p:cNvSpPr/>
          <p:nvPr/>
        </p:nvSpPr>
        <p:spPr bwMode="auto">
          <a:xfrm>
            <a:off x="10248851" y="13639800"/>
            <a:ext cx="1403036" cy="1104900"/>
          </a:xfrm>
          <a:prstGeom prst="rect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745754" y="14695406"/>
            <a:ext cx="1517536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Catalytic triad:</a:t>
            </a:r>
          </a:p>
          <a:p>
            <a:r>
              <a:rPr lang="en-GB" sz="2000" b="1" dirty="0" smtClean="0">
                <a:solidFill>
                  <a:srgbClr val="C00000"/>
                </a:solidFill>
              </a:rPr>
              <a:t>Cys277</a:t>
            </a:r>
          </a:p>
          <a:p>
            <a:r>
              <a:rPr lang="en-GB" sz="2000" b="1" dirty="0" smtClean="0">
                <a:solidFill>
                  <a:srgbClr val="C00000"/>
                </a:solidFill>
              </a:rPr>
              <a:t>His335</a:t>
            </a:r>
          </a:p>
          <a:p>
            <a:r>
              <a:rPr lang="en-GB" sz="2000" b="1" dirty="0" smtClean="0">
                <a:solidFill>
                  <a:srgbClr val="C00000"/>
                </a:solidFill>
              </a:rPr>
              <a:t>Asp358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3795172" y="10217298"/>
            <a:ext cx="5236369" cy="438913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829413" y="10462707"/>
            <a:ext cx="2827688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N- and C-terminal amino acids:</a:t>
            </a:r>
          </a:p>
          <a:p>
            <a:r>
              <a:rPr lang="en-GB" sz="2000" b="1" dirty="0" smtClean="0">
                <a:solidFill>
                  <a:srgbClr val="0070C0"/>
                </a:solidFill>
              </a:rPr>
              <a:t>Arg19</a:t>
            </a:r>
          </a:p>
          <a:p>
            <a:r>
              <a:rPr lang="en-GB" sz="2000" b="1" dirty="0" smtClean="0">
                <a:solidFill>
                  <a:srgbClr val="0070C0"/>
                </a:solidFill>
              </a:rPr>
              <a:t>Glu153</a:t>
            </a:r>
          </a:p>
          <a:p>
            <a:r>
              <a:rPr lang="en-GB" sz="2000" b="1" dirty="0" smtClean="0">
                <a:solidFill>
                  <a:srgbClr val="7030A0"/>
                </a:solidFill>
              </a:rPr>
              <a:t>Met659</a:t>
            </a:r>
            <a:endParaRPr lang="en-GB" sz="2000" b="1" dirty="0">
              <a:solidFill>
                <a:srgbClr val="7030A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flipH="1">
            <a:off x="13411201" y="11214330"/>
            <a:ext cx="1696624" cy="324302"/>
          </a:xfrm>
          <a:prstGeom prst="straightConnector1">
            <a:avLst/>
          </a:prstGeom>
          <a:solidFill>
            <a:schemeClr val="bg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Rectangle 27"/>
          <p:cNvSpPr>
            <a:spLocks noChangeArrowheads="1"/>
          </p:cNvSpPr>
          <p:nvPr/>
        </p:nvSpPr>
        <p:spPr bwMode="auto">
          <a:xfrm>
            <a:off x="13926210" y="14987195"/>
            <a:ext cx="5113739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F</a:t>
            </a:r>
            <a:r>
              <a:rPr kumimoji="0" lang="en-US" altLang="en-US" sz="2400" b="1" i="0" u="none" strike="noStrike" cap="none" normalizeH="0" baseline="0" dirty="0" smtClean="0" bmk="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igure 1</a:t>
            </a:r>
            <a:r>
              <a:rPr kumimoji="0" lang="en-US" altLang="en-US" sz="2400" b="1" i="0" u="none" strike="noStrike" cap="none" normalizeH="0" baseline="0" dirty="0" smtClean="0" bmk="_Toc477073486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. Tissue transglutaminase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The three-dimensional structure of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tTG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in the closed conformation. The N-terminal site is shown in blue, C-terminal site in pink, and catalytic core in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red [5].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00342" y="19426174"/>
            <a:ext cx="10606409" cy="51936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2800" b="1" dirty="0" smtClean="0"/>
              <a:t>Single (C277A, H335A, D358A) and triple (C/D/H) </a:t>
            </a:r>
            <a:r>
              <a:rPr lang="en-GB" sz="2800" b="1" dirty="0" err="1" smtClean="0"/>
              <a:t>tTG</a:t>
            </a:r>
            <a:r>
              <a:rPr lang="en-GB" sz="2800" b="1" dirty="0" smtClean="0"/>
              <a:t> mutants              </a:t>
            </a:r>
            <a:endParaRPr lang="en-GB" sz="2800" b="1" dirty="0"/>
          </a:p>
        </p:txBody>
      </p:sp>
      <p:sp>
        <p:nvSpPr>
          <p:cNvPr id="62" name="Text Box 43"/>
          <p:cNvSpPr txBox="1">
            <a:spLocks noChangeArrowheads="1"/>
          </p:cNvSpPr>
          <p:nvPr/>
        </p:nvSpPr>
        <p:spPr bwMode="auto">
          <a:xfrm>
            <a:off x="20391120" y="16861878"/>
            <a:ext cx="8810793" cy="1816148"/>
          </a:xfrm>
          <a:prstGeom prst="rect">
            <a:avLst/>
          </a:prstGeom>
          <a:solidFill>
            <a:srgbClr val="FFFFF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square" lIns="159074" tIns="45852" rIns="159074" bIns="45852">
            <a:spAutoFit/>
          </a:bodyPr>
          <a:lstStyle/>
          <a:p>
            <a:pPr algn="just"/>
            <a:r>
              <a:rPr lang="en-US" sz="2400" b="1" dirty="0"/>
              <a:t>Figure </a:t>
            </a:r>
            <a:r>
              <a:rPr lang="en-US" sz="2400" b="1" dirty="0" smtClean="0"/>
              <a:t>3. </a:t>
            </a:r>
            <a:r>
              <a:rPr lang="en-US" sz="2400" b="1" dirty="0"/>
              <a:t>Antibody binding (</a:t>
            </a:r>
            <a:r>
              <a:rPr lang="en-US" sz="2400" b="1" dirty="0" err="1"/>
              <a:t>cpm</a:t>
            </a:r>
            <a:r>
              <a:rPr lang="en-US" sz="2400" b="1" dirty="0"/>
              <a:t>) of single R19S, E153S and M659S mutants of the </a:t>
            </a:r>
            <a:r>
              <a:rPr lang="en-US" sz="2400" b="1" dirty="0" err="1"/>
              <a:t>tTG</a:t>
            </a:r>
            <a:r>
              <a:rPr lang="en-US" sz="2400" b="1" dirty="0"/>
              <a:t> antigen vs wild type </a:t>
            </a:r>
            <a:r>
              <a:rPr lang="en-US" sz="2400" b="1" dirty="0" err="1"/>
              <a:t>tTG</a:t>
            </a:r>
            <a:r>
              <a:rPr lang="en-US" sz="2400" b="1" dirty="0"/>
              <a:t> in sera of TGA positive patients    </a:t>
            </a:r>
            <a:endParaRPr lang="en-GB" sz="2400" b="1" dirty="0"/>
          </a:p>
          <a:p>
            <a:pPr algn="just"/>
            <a:r>
              <a:rPr lang="en-US" sz="2000" dirty="0"/>
              <a:t>The median relative binding for </a:t>
            </a:r>
            <a:r>
              <a:rPr lang="en-US" sz="2000" dirty="0" err="1"/>
              <a:t>tTG</a:t>
            </a:r>
            <a:r>
              <a:rPr lang="en-US" sz="2000" dirty="0"/>
              <a:t> mutants was 66.2% (p&lt;0.001) for R19S (a), 76% (p&lt;0.001) for E153S (b) and 102% (p&lt;0.05) for M659S (c)</a:t>
            </a:r>
            <a:endParaRPr lang="en-GB" sz="2000" dirty="0"/>
          </a:p>
        </p:txBody>
      </p:sp>
      <p:pic>
        <p:nvPicPr>
          <p:cNvPr id="1061" name="Picture 37" descr="https://www.alumni.bris.ac.uk/netcommunity/file/alumni-foundation-logos/alumni-foundation-colour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76" y="40162384"/>
            <a:ext cx="2588097" cy="2384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444690"/>
              </p:ext>
            </p:extLst>
          </p:nvPr>
        </p:nvGraphicFramePr>
        <p:xfrm>
          <a:off x="19589896" y="30188319"/>
          <a:ext cx="10330713" cy="5057349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2409367"/>
                <a:gridCol w="1422973"/>
                <a:gridCol w="1727448"/>
                <a:gridCol w="1644410"/>
                <a:gridCol w="807735"/>
                <a:gridCol w="982619"/>
                <a:gridCol w="1336161"/>
              </a:tblGrid>
              <a:tr h="57314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Mutants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N tested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samples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Decreased binding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Increased binding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RB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Z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P 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9CCFF"/>
                    </a:solidFill>
                  </a:tcPr>
                </a:tc>
              </a:tr>
              <a:tr h="257914"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Catalytic triad</a:t>
                      </a:r>
                      <a:endParaRPr lang="en-GB" sz="2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7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C277A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66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33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33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100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-0.3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0.723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57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H335A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66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50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93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-4.0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6.1E-5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57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D358A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66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44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106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-2.3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0.019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57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C/D/H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111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99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85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-8.1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3.7E-16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57914"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3730" algn="l"/>
                        </a:tabLs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Terminal sites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7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M659S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94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34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60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102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-2.9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0.004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57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E153S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94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85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76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-6.8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1E-11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57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R19S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94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92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66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-8.4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4.2E-17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57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R/E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96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94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48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-8.4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3.1E-17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57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R/M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92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60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32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94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-2.1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0.031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57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E/M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92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80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87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-7.4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1.6E-13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57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R/E/M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96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91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48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-8.0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1.1E-15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57914"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effectLst/>
                        </a:rPr>
                        <a:t>Catalytic</a:t>
                      </a:r>
                      <a:r>
                        <a:rPr lang="en-US" sz="2000" b="1" dirty="0">
                          <a:effectLst/>
                        </a:rPr>
                        <a:t>/</a:t>
                      </a: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Terminal sites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158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C/D/H/R/E/M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111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107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60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-9.0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2.2E-19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3" name="Text Box 43"/>
          <p:cNvSpPr txBox="1">
            <a:spLocks noChangeArrowheads="1"/>
          </p:cNvSpPr>
          <p:nvPr/>
        </p:nvSpPr>
        <p:spPr bwMode="auto">
          <a:xfrm>
            <a:off x="19574598" y="35168700"/>
            <a:ext cx="10338165" cy="2998785"/>
          </a:xfrm>
          <a:prstGeom prst="rect">
            <a:avLst/>
          </a:prstGeom>
          <a:solidFill>
            <a:srgbClr val="FFFFF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square" lIns="159074" tIns="45852" rIns="159074" bIns="45852">
            <a:noAutofit/>
          </a:bodyPr>
          <a:lstStyle/>
          <a:p>
            <a:pPr algn="just"/>
            <a:r>
              <a:rPr lang="en-US" sz="2400" b="1" dirty="0" smtClean="0"/>
              <a:t>Table. </a:t>
            </a:r>
            <a:r>
              <a:rPr lang="en-US" sz="2400" b="1" dirty="0"/>
              <a:t>Antibody binding characteristics of the mutant </a:t>
            </a:r>
            <a:r>
              <a:rPr lang="en-US" sz="2400" b="1" dirty="0" err="1"/>
              <a:t>tTG</a:t>
            </a:r>
            <a:r>
              <a:rPr lang="en-US" sz="2400" b="1" dirty="0"/>
              <a:t> antigens (in comparison with wild type </a:t>
            </a:r>
            <a:r>
              <a:rPr lang="en-US" sz="2400" b="1" dirty="0" err="1"/>
              <a:t>tTG</a:t>
            </a:r>
            <a:r>
              <a:rPr lang="en-US" sz="2400" b="1" dirty="0"/>
              <a:t>)</a:t>
            </a:r>
            <a:endParaRPr lang="en-GB" sz="2400" b="1" dirty="0"/>
          </a:p>
          <a:p>
            <a:pPr algn="just"/>
            <a:r>
              <a:rPr lang="en-US" sz="2000" dirty="0" smtClean="0"/>
              <a:t>RB </a:t>
            </a:r>
            <a:r>
              <a:rPr lang="en-US" sz="2000" dirty="0"/>
              <a:t>– relative binding (median); p - two-tailed. </a:t>
            </a:r>
            <a:r>
              <a:rPr lang="en-GB" sz="2000" dirty="0"/>
              <a:t>Mutation of the catalytic core</a:t>
            </a:r>
            <a:r>
              <a:rPr lang="en-GB" sz="2000" u="sng" dirty="0"/>
              <a:t> </a:t>
            </a:r>
            <a:r>
              <a:rPr lang="en-US" sz="2000" dirty="0"/>
              <a:t>Cys277, His335 and Asp358 amino acids resulted in minor changes in binding (median decrease 15% for the triple </a:t>
            </a:r>
            <a:r>
              <a:rPr lang="en-US" sz="2000" dirty="0" err="1"/>
              <a:t>tTG</a:t>
            </a:r>
            <a:r>
              <a:rPr lang="en-US" sz="2000" dirty="0"/>
              <a:t> mutant); m</a:t>
            </a:r>
            <a:r>
              <a:rPr lang="en-GB" sz="2000" dirty="0" err="1"/>
              <a:t>utation</a:t>
            </a:r>
            <a:r>
              <a:rPr lang="en-GB" sz="2000" dirty="0"/>
              <a:t> of the N- and C-terminal sites Arg19, Glu153 and Met659 amino acids resulted in </a:t>
            </a:r>
            <a:r>
              <a:rPr lang="en-US" sz="2000" dirty="0"/>
              <a:t>reduction of antibody binding (median decrease was 52% for both double R/E and triple R/E/M </a:t>
            </a:r>
            <a:r>
              <a:rPr lang="en-US" sz="2000" dirty="0" err="1"/>
              <a:t>tTG</a:t>
            </a:r>
            <a:r>
              <a:rPr lang="en-US" sz="2000" dirty="0"/>
              <a:t> mutants, and 6-13% for R/M and E/M </a:t>
            </a:r>
            <a:r>
              <a:rPr lang="en-US" sz="2000" dirty="0" err="1"/>
              <a:t>tTG</a:t>
            </a:r>
            <a:r>
              <a:rPr lang="en-US" sz="2000" dirty="0"/>
              <a:t> mutants); combined 6-site mutation of the </a:t>
            </a:r>
            <a:r>
              <a:rPr lang="en-US" sz="2000" dirty="0" err="1"/>
              <a:t>tTG</a:t>
            </a:r>
            <a:r>
              <a:rPr lang="en-US" sz="2000" dirty="0"/>
              <a:t> antigen resulted in reduction of antibody binding (median decrease 40%)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1121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3064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389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389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3731</TotalTime>
  <Words>1402</Words>
  <Application>Microsoft Office PowerPoint</Application>
  <PresentationFormat>Custom</PresentationFormat>
  <Paragraphs>152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Dotum</vt:lpstr>
      <vt:lpstr>Arial</vt:lpstr>
      <vt:lpstr>Calibri</vt:lpstr>
      <vt:lpstr>Times New Roman</vt:lpstr>
      <vt:lpstr>Default Design</vt:lpstr>
      <vt:lpstr>Prism 5</vt:lpstr>
      <vt:lpstr>PowerPoint Presentation</vt:lpstr>
    </vt:vector>
  </TitlesOfParts>
  <Company>MegaPrint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36x48 Vertical Poster</dc:title>
  <dc:creator>Ethan Shulda</dc:creator>
  <dc:description>©MegaPrint Inc. 2009</dc:description>
  <cp:lastModifiedBy>A Kozhakhmetova</cp:lastModifiedBy>
  <cp:revision>299</cp:revision>
  <cp:lastPrinted>2017-01-12T16:09:53Z</cp:lastPrinted>
  <dcterms:created xsi:type="dcterms:W3CDTF">2008-12-04T00:20:37Z</dcterms:created>
  <dcterms:modified xsi:type="dcterms:W3CDTF">2017-03-17T13:33:01Z</dcterms:modified>
  <cp:category>Research Poster</cp:category>
</cp:coreProperties>
</file>